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1" r:id="rId4"/>
    <p:sldId id="262" r:id="rId5"/>
    <p:sldId id="266" r:id="rId6"/>
    <p:sldId id="263" r:id="rId7"/>
    <p:sldId id="267" r:id="rId8"/>
    <p:sldId id="268" r:id="rId9"/>
    <p:sldId id="269" r:id="rId10"/>
    <p:sldId id="270" r:id="rId11"/>
    <p:sldId id="264" r:id="rId12"/>
    <p:sldId id="271" r:id="rId13"/>
    <p:sldId id="265" r:id="rId14"/>
    <p:sldId id="272" r:id="rId15"/>
  </p:sldIdLst>
  <p:sldSz cx="18288000" cy="10287000"/>
  <p:notesSz cx="6858000" cy="9144000"/>
  <p:embeddedFontLst>
    <p:embeddedFont>
      <p:font typeface="Arial Bold" panose="020B0704020202020204" pitchFamily="34" charset="0"/>
      <p:regular r:id="rId16"/>
      <p:bold r:id="rId17"/>
    </p:embeddedFont>
    <p:embeddedFont>
      <p:font typeface="Arial" panose="020B0604020202020204" pitchFamily="34" charset="0"/>
      <p:regular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4C8C"/>
    <a:srgbClr val="57B6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946"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5.jpeg"/><Relationship Id="rId12"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11" Type="http://schemas.openxmlformats.org/officeDocument/2006/relationships/image" Target="../media/image3.jpeg"/><Relationship Id="rId10" Type="http://schemas.openxmlformats.org/officeDocument/2006/relationships/image" Target="../media/image9.svg"/><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4.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s://thruday.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6" name="Freeform 6"/>
          <p:cNvSpPr/>
          <p:nvPr/>
        </p:nvSpPr>
        <p:spPr>
          <a:xfrm>
            <a:off x="10134674" y="-15856368"/>
            <a:ext cx="17951833" cy="17951833"/>
          </a:xfrm>
          <a:custGeom>
            <a:avLst/>
            <a:gdLst/>
            <a:ahLst/>
            <a:cxnLst/>
            <a:rect l="l" t="t" r="r" b="b"/>
            <a:pathLst>
              <a:path w="17951833" h="17951833">
                <a:moveTo>
                  <a:pt x="0" y="0"/>
                </a:moveTo>
                <a:lnTo>
                  <a:pt x="17951833" y="0"/>
                </a:lnTo>
                <a:lnTo>
                  <a:pt x="17951833" y="17951833"/>
                </a:lnTo>
                <a:lnTo>
                  <a:pt x="0" y="17951833"/>
                </a:lnTo>
                <a:lnTo>
                  <a:pt x="0" y="0"/>
                </a:lnTo>
                <a:close/>
              </a:path>
            </a:pathLst>
          </a:custGeom>
          <a:blipFill>
            <a:blip r:embed="rId2">
              <a:extLst>
                <a:ext uri="{96DAC541-7B7A-43D3-8B79-37D633B846F1}">
                  <asvg:svgBlip xmlns:asvg="http://schemas.microsoft.com/office/drawing/2016/SVG/main" xmlns="" r:embed="rId8"/>
                </a:ext>
              </a:extLst>
            </a:blip>
            <a:stretch>
              <a:fillRect/>
            </a:stretch>
          </a:blipFill>
        </p:spPr>
      </p:sp>
      <p:sp>
        <p:nvSpPr>
          <p:cNvPr id="7" name="Freeform 7"/>
          <p:cNvSpPr/>
          <p:nvPr/>
        </p:nvSpPr>
        <p:spPr>
          <a:xfrm>
            <a:off x="2826924" y="3843130"/>
            <a:ext cx="12198237" cy="2399960"/>
          </a:xfrm>
          <a:custGeom>
            <a:avLst/>
            <a:gdLst/>
            <a:ahLst/>
            <a:cxnLst/>
            <a:rect l="l" t="t" r="r" b="b"/>
            <a:pathLst>
              <a:path w="12198237" h="2399960">
                <a:moveTo>
                  <a:pt x="0" y="0"/>
                </a:moveTo>
                <a:lnTo>
                  <a:pt x="12198237" y="0"/>
                </a:lnTo>
                <a:lnTo>
                  <a:pt x="12198237" y="2399960"/>
                </a:lnTo>
                <a:lnTo>
                  <a:pt x="0" y="239996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4" name="Freeform 14"/>
          <p:cNvSpPr/>
          <p:nvPr/>
        </p:nvSpPr>
        <p:spPr>
          <a:xfrm>
            <a:off x="15925800" y="647700"/>
            <a:ext cx="1606576" cy="2126964"/>
          </a:xfrm>
          <a:custGeom>
            <a:avLst/>
            <a:gdLst/>
            <a:ahLst/>
            <a:cxnLst/>
            <a:rect l="l" t="t" r="r" b="b"/>
            <a:pathLst>
              <a:path w="1606576" h="2126964">
                <a:moveTo>
                  <a:pt x="0" y="0"/>
                </a:moveTo>
                <a:lnTo>
                  <a:pt x="1606576" y="0"/>
                </a:lnTo>
                <a:lnTo>
                  <a:pt x="1606576" y="2126964"/>
                </a:lnTo>
                <a:lnTo>
                  <a:pt x="0" y="2126964"/>
                </a:lnTo>
                <a:lnTo>
                  <a:pt x="0" y="0"/>
                </a:lnTo>
                <a:close/>
              </a:path>
            </a:pathLst>
          </a:custGeom>
          <a:blipFill>
            <a:blip r:embed="rId11"/>
            <a:stretch>
              <a:fillRect t="-4229" b="-4229"/>
            </a:stretch>
          </a:blipFill>
          <a:ln cap="sq">
            <a:noFill/>
            <a:prstDash val="solid"/>
            <a:miter/>
          </a:ln>
        </p:spPr>
      </p:sp>
      <p:grpSp>
        <p:nvGrpSpPr>
          <p:cNvPr id="15" name="Group 11"/>
          <p:cNvGrpSpPr/>
          <p:nvPr/>
        </p:nvGrpSpPr>
        <p:grpSpPr>
          <a:xfrm>
            <a:off x="14690298" y="9105900"/>
            <a:ext cx="3237257" cy="877900"/>
            <a:chOff x="0" y="0"/>
            <a:chExt cx="4316343" cy="1170533"/>
          </a:xfrm>
        </p:grpSpPr>
        <p:sp>
          <p:nvSpPr>
            <p:cNvPr id="16"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12"/>
              <a:stretch>
                <a:fillRect b="2"/>
              </a:stretch>
            </a:blipFill>
          </p:spPr>
        </p:sp>
      </p:grpSp>
      <p:pic>
        <p:nvPicPr>
          <p:cNvPr id="17" name="Picture 16"/>
          <p:cNvPicPr>
            <a:picLocks noChangeAspect="1"/>
          </p:cNvPicPr>
          <p:nvPr/>
        </p:nvPicPr>
        <p:blipFill rotWithShape="1">
          <a:blip r:embed="rId13" cstate="print">
            <a:extLst>
              <a:ext uri="{28A0092B-C50C-407E-A947-70E740481C1C}">
                <a14:useLocalDpi xmlns:a14="http://schemas.microsoft.com/office/drawing/2010/main" val="0"/>
              </a:ext>
            </a:extLst>
          </a:blip>
          <a:srcRect l="18506" t="17007" r="17007" b="21506"/>
          <a:stretch/>
        </p:blipFill>
        <p:spPr>
          <a:xfrm>
            <a:off x="6068542" y="2318517"/>
            <a:ext cx="5715000" cy="5449186"/>
          </a:xfrm>
          <a:prstGeom prst="rect">
            <a:avLst/>
          </a:prstGeom>
        </p:spPr>
      </p:pic>
      <p:sp>
        <p:nvSpPr>
          <p:cNvPr id="18" name="Oval 17"/>
          <p:cNvSpPr/>
          <p:nvPr/>
        </p:nvSpPr>
        <p:spPr>
          <a:xfrm>
            <a:off x="-2971800" y="3624120"/>
            <a:ext cx="5943600" cy="5943600"/>
          </a:xfrm>
          <a:prstGeom prst="ellipse">
            <a:avLst/>
          </a:prstGeom>
          <a:solidFill>
            <a:srgbClr val="6A4C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533400" y="7412724"/>
            <a:ext cx="4309991" cy="4309991"/>
          </a:xfrm>
          <a:prstGeom prst="ellipse">
            <a:avLst/>
          </a:prstGeom>
          <a:solidFill>
            <a:srgbClr val="57B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445826" y="8009573"/>
            <a:ext cx="6960432" cy="461665"/>
          </a:xfrm>
          <a:prstGeom prst="rect">
            <a:avLst/>
          </a:prstGeom>
        </p:spPr>
        <p:txBody>
          <a:bodyPr wrap="none">
            <a:spAutoFit/>
          </a:bodyPr>
          <a:lstStyle/>
          <a:p>
            <a:r>
              <a:rPr lang="en-GB" sz="2400" dirty="0"/>
              <a:t>Project Number: 2024-1-CY01-KA210-ADU-000253720</a:t>
            </a:r>
          </a:p>
        </p:txBody>
      </p:sp>
      <p:sp>
        <p:nvSpPr>
          <p:cNvPr id="11" name="Rectangle 10"/>
          <p:cNvSpPr/>
          <p:nvPr/>
        </p:nvSpPr>
        <p:spPr>
          <a:xfrm>
            <a:off x="592800" y="462125"/>
            <a:ext cx="13047000" cy="1338828"/>
          </a:xfrm>
          <a:prstGeom prst="rect">
            <a:avLst/>
          </a:prstGeom>
        </p:spPr>
        <p:txBody>
          <a:bodyPr wrap="square">
            <a:spAutoFit/>
          </a:bodyPr>
          <a:lstStyle/>
          <a:p>
            <a:pPr algn="just">
              <a:lnSpc>
                <a:spcPct val="150000"/>
              </a:lnSpc>
              <a:tabLst>
                <a:tab pos="2865755" algn="ctr"/>
                <a:tab pos="5731510" algn="r"/>
              </a:tabLst>
            </a:pPr>
            <a:r>
              <a:rPr lang="fi-FI" dirty="0" err="1">
                <a:latin typeface="Calibri" panose="020F0502020204030204" pitchFamily="34" charset="0"/>
                <a:ea typeface="Calibri" panose="020F0502020204030204" pitchFamily="34" charset="0"/>
              </a:rPr>
              <a:t>Funded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Views</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opinions</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expressed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are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however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author</a:t>
            </a:r>
            <a:r>
              <a:rPr lang="fi-FI" dirty="0">
                <a:latin typeface="Calibri" panose="020F0502020204030204" pitchFamily="34" charset="0"/>
                <a:ea typeface="Calibri" panose="020F0502020204030204" pitchFamily="34" charset="0"/>
              </a:rPr>
              <a:t>(s) </a:t>
            </a:r>
            <a:r>
              <a:rPr lang="fi-FI" dirty="0" err="1">
                <a:latin typeface="Calibri" panose="020F0502020204030204" pitchFamily="34" charset="0"/>
                <a:ea typeface="Calibri" panose="020F0502020204030204" pitchFamily="34" charset="0"/>
              </a:rPr>
              <a:t>only</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do</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not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necessarily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reflect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or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a:t>
            </a:r>
            <a:r>
              <a:rPr lang="fi-FI" dirty="0" err="1">
                <a:latin typeface="Calibri" panose="020F0502020204030204" pitchFamily="34" charset="0"/>
                <a:ea typeface="Calibri" panose="020F0502020204030204" pitchFamily="34" charset="0"/>
              </a:rPr>
              <a:t>Education</a:t>
            </a:r>
            <a:r>
              <a:rPr lang="fi-FI" dirty="0">
                <a:latin typeface="Calibri" panose="020F0502020204030204" pitchFamily="34" charset="0"/>
                <a:ea typeface="Calibri" panose="020F0502020204030204" pitchFamily="34" charset="0"/>
              </a:rPr>
              <a:t> and Culture </a:t>
            </a:r>
            <a:r>
              <a:rPr lang="fi-FI" dirty="0" err="1">
                <a:latin typeface="Calibri" panose="020F0502020204030204" pitchFamily="34" charset="0"/>
                <a:ea typeface="Calibri" panose="020F0502020204030204" pitchFamily="34" charset="0"/>
              </a:rPr>
              <a:t>Executive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Agency</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Neither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nor</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can</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held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responsible</a:t>
            </a:r>
            <a:r>
              <a:rPr lang="fi-FI" dirty="0">
                <a:latin typeface="Calibri" panose="020F0502020204030204" pitchFamily="34" charset="0"/>
                <a:ea typeface="Calibri" panose="020F0502020204030204" pitchFamily="34" charset="0"/>
              </a:rPr>
              <a:t> for </a:t>
            </a:r>
            <a:r>
              <a:rPr lang="fi-FI" dirty="0" err="1">
                <a:latin typeface="Calibri" panose="020F0502020204030204" pitchFamily="34" charset="0"/>
                <a:ea typeface="Calibri" panose="020F0502020204030204" pitchFamily="34" charset="0"/>
              </a:rPr>
              <a:t>them</a:t>
            </a:r>
            <a:r>
              <a:rPr lang="fi-FI" dirty="0" smtClean="0">
                <a:latin typeface="Calibri" panose="020F0502020204030204" pitchFamily="34" charset="0"/>
                <a:ea typeface="Calibri" panose="020F0502020204030204" pitchFamily="34" charset="0"/>
              </a:rPr>
              <a:t>.</a:t>
            </a:r>
            <a:endParaRPr lang="en-GB" sz="2000" dirty="0">
              <a:latin typeface="Calibri" panose="020F050202020403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4" name="TextBox 4"/>
          <p:cNvSpPr txBox="1"/>
          <p:nvPr/>
        </p:nvSpPr>
        <p:spPr>
          <a:xfrm>
            <a:off x="9076481" y="381000"/>
            <a:ext cx="8961150" cy="1786252"/>
          </a:xfrm>
          <a:prstGeom prst="rect">
            <a:avLst/>
          </a:prstGeom>
        </p:spPr>
        <p:txBody>
          <a:bodyPr lIns="0" tIns="0" rIns="0" bIns="0" rtlCol="0" anchor="t">
            <a:spAutoFit/>
          </a:bodyPr>
          <a:lstStyle/>
          <a:p>
            <a:pPr algn="l">
              <a:lnSpc>
                <a:spcPts val="12178"/>
              </a:lnSpc>
            </a:pPr>
            <a:r>
              <a:rPr lang="en-US" sz="5400" b="1" dirty="0">
                <a:solidFill>
                  <a:srgbClr val="191919"/>
                </a:solidFill>
                <a:latin typeface="Arial Bold"/>
                <a:ea typeface="Arial Bold"/>
                <a:cs typeface="Arial Bold"/>
                <a:sym typeface="Arial Bold"/>
              </a:rPr>
              <a:t>PROJECT RESULTS:</a:t>
            </a:r>
          </a:p>
        </p:txBody>
      </p:sp>
      <p:sp>
        <p:nvSpPr>
          <p:cNvPr id="15" name="Freeform 15"/>
          <p:cNvSpPr/>
          <p:nvPr/>
        </p:nvSpPr>
        <p:spPr>
          <a:xfrm>
            <a:off x="9006126" y="4672827"/>
            <a:ext cx="7910274" cy="1523281"/>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18" name="Freeform 18"/>
          <p:cNvSpPr/>
          <p:nvPr/>
        </p:nvSpPr>
        <p:spPr>
          <a:xfrm>
            <a:off x="9006126" y="7061254"/>
            <a:ext cx="7655624" cy="997077"/>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20" name="Freeform 20"/>
          <p:cNvSpPr/>
          <p:nvPr/>
        </p:nvSpPr>
        <p:spPr>
          <a:xfrm>
            <a:off x="371474" y="2076636"/>
            <a:ext cx="7096125" cy="5810063"/>
          </a:xfrm>
          <a:custGeom>
            <a:avLst/>
            <a:gdLst/>
            <a:ahLst/>
            <a:cxnLst/>
            <a:rect l="l" t="t" r="r" b="b"/>
            <a:pathLst>
              <a:path w="6953250" h="5305794">
                <a:moveTo>
                  <a:pt x="0" y="0"/>
                </a:moveTo>
                <a:lnTo>
                  <a:pt x="6953250" y="0"/>
                </a:lnTo>
                <a:lnTo>
                  <a:pt x="6953250" y="5305794"/>
                </a:lnTo>
                <a:lnTo>
                  <a:pt x="0" y="5305794"/>
                </a:lnTo>
                <a:lnTo>
                  <a:pt x="0" y="0"/>
                </a:lnTo>
                <a:close/>
              </a:path>
            </a:pathLst>
          </a:custGeom>
        </p:spPr>
        <p:style>
          <a:lnRef idx="2">
            <a:schemeClr val="accent4"/>
          </a:lnRef>
          <a:fillRef idx="1">
            <a:schemeClr val="lt1"/>
          </a:fillRef>
          <a:effectRef idx="0">
            <a:schemeClr val="accent4"/>
          </a:effectRef>
          <a:fontRef idx="minor">
            <a:schemeClr val="dk1"/>
          </a:fontRef>
        </p:style>
      </p:sp>
      <p:grpSp>
        <p:nvGrpSpPr>
          <p:cNvPr id="21" name="Group 21"/>
          <p:cNvGrpSpPr/>
          <p:nvPr/>
        </p:nvGrpSpPr>
        <p:grpSpPr>
          <a:xfrm>
            <a:off x="7889363" y="2683506"/>
            <a:ext cx="914400" cy="856089"/>
            <a:chOff x="0" y="0"/>
            <a:chExt cx="1219200" cy="1141452"/>
          </a:xfrm>
        </p:grpSpPr>
        <p:sp>
          <p:nvSpPr>
            <p:cNvPr id="22" name="Freeform 22" descr="Badge 1 outline"/>
            <p:cNvSpPr/>
            <p:nvPr/>
          </p:nvSpPr>
          <p:spPr>
            <a:xfrm>
              <a:off x="0" y="0"/>
              <a:ext cx="1219200" cy="1141476"/>
            </a:xfrm>
            <a:custGeom>
              <a:avLst/>
              <a:gdLst/>
              <a:ahLst/>
              <a:cxnLst/>
              <a:rect l="l" t="t" r="r" b="b"/>
              <a:pathLst>
                <a:path w="1219200" h="1141476">
                  <a:moveTo>
                    <a:pt x="0" y="0"/>
                  </a:moveTo>
                  <a:lnTo>
                    <a:pt x="1219200" y="0"/>
                  </a:lnTo>
                  <a:lnTo>
                    <a:pt x="1219200" y="1141476"/>
                  </a:lnTo>
                  <a:lnTo>
                    <a:pt x="0" y="1141476"/>
                  </a:lnTo>
                  <a:lnTo>
                    <a:pt x="0" y="0"/>
                  </a:lnTo>
                  <a:close/>
                </a:path>
              </a:pathLst>
            </a:custGeom>
            <a:blipFill>
              <a:blip r:embed="rId2"/>
              <a:stretch>
                <a:fillRect b="-6809"/>
              </a:stretch>
            </a:blipFill>
          </p:spPr>
        </p:sp>
      </p:grpSp>
      <p:grpSp>
        <p:nvGrpSpPr>
          <p:cNvPr id="23" name="Group 23"/>
          <p:cNvGrpSpPr/>
          <p:nvPr/>
        </p:nvGrpSpPr>
        <p:grpSpPr>
          <a:xfrm>
            <a:off x="7889363" y="4993406"/>
            <a:ext cx="914400" cy="914400"/>
            <a:chOff x="0" y="0"/>
            <a:chExt cx="1219200" cy="1219200"/>
          </a:xfrm>
        </p:grpSpPr>
        <p:sp>
          <p:nvSpPr>
            <p:cNvPr id="24" name="Freeform 24" descr="Badge outline"/>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3"/>
              <a:stretch>
                <a:fillRect/>
              </a:stretch>
            </a:blipFill>
          </p:spPr>
        </p:sp>
      </p:grpSp>
      <p:grpSp>
        <p:nvGrpSpPr>
          <p:cNvPr id="25" name="Group 25"/>
          <p:cNvGrpSpPr/>
          <p:nvPr/>
        </p:nvGrpSpPr>
        <p:grpSpPr>
          <a:xfrm>
            <a:off x="7894279" y="7001267"/>
            <a:ext cx="914400" cy="914400"/>
            <a:chOff x="0" y="0"/>
            <a:chExt cx="1219200" cy="1219200"/>
          </a:xfrm>
        </p:grpSpPr>
        <p:sp>
          <p:nvSpPr>
            <p:cNvPr id="26" name="Freeform 26" descr="Badge 3 outline"/>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4"/>
              <a:stretch>
                <a:fillRect/>
              </a:stretch>
            </a:blipFill>
          </p:spPr>
        </p:sp>
      </p:grpSp>
      <p:sp>
        <p:nvSpPr>
          <p:cNvPr id="27" name="TextBox 27"/>
          <p:cNvSpPr txBox="1"/>
          <p:nvPr/>
        </p:nvSpPr>
        <p:spPr>
          <a:xfrm>
            <a:off x="816160" y="231472"/>
            <a:ext cx="3031940" cy="1786252"/>
          </a:xfrm>
          <a:prstGeom prst="rect">
            <a:avLst/>
          </a:prstGeom>
        </p:spPr>
        <p:txBody>
          <a:bodyPr lIns="0" tIns="0" rIns="0" bIns="0" rtlCol="0" anchor="t">
            <a:spAutoFit/>
          </a:bodyPr>
          <a:lstStyle/>
          <a:p>
            <a:pPr algn="l">
              <a:lnSpc>
                <a:spcPts val="12178"/>
              </a:lnSpc>
            </a:pPr>
            <a:r>
              <a:rPr lang="en-US" sz="5400" b="1">
                <a:solidFill>
                  <a:srgbClr val="000000"/>
                </a:solidFill>
                <a:latin typeface="Arial Bold"/>
                <a:ea typeface="Arial Bold"/>
                <a:cs typeface="Arial Bold"/>
                <a:sym typeface="Arial Bold"/>
              </a:rPr>
              <a:t>ABOUT:</a:t>
            </a:r>
          </a:p>
        </p:txBody>
      </p:sp>
      <p:sp>
        <p:nvSpPr>
          <p:cNvPr id="28" name="TextBox 28"/>
          <p:cNvSpPr txBox="1"/>
          <p:nvPr/>
        </p:nvSpPr>
        <p:spPr>
          <a:xfrm>
            <a:off x="577793" y="2394876"/>
            <a:ext cx="6683486" cy="5606663"/>
          </a:xfrm>
          <a:prstGeom prst="rect">
            <a:avLst/>
          </a:prstGeom>
        </p:spPr>
        <p:txBody>
          <a:bodyPr wrap="square" lIns="0" tIns="0" rIns="0" bIns="0" rtlCol="0" anchor="t">
            <a:spAutoFit/>
          </a:bodyPr>
          <a:lstStyle/>
          <a:p>
            <a:r>
              <a:rPr lang="en-US" sz="2800" b="1" dirty="0" smtClean="0">
                <a:solidFill>
                  <a:srgbClr val="191919"/>
                </a:solidFill>
                <a:ea typeface="Arial Bold"/>
                <a:cs typeface="Arial Bold"/>
                <a:sym typeface="Arial Bold"/>
              </a:rPr>
              <a:t>The TOGETHE WE CAN</a:t>
            </a:r>
            <a:r>
              <a:rPr lang="en-GB" sz="2800" dirty="0"/>
              <a:t> Project is dedicated to supporting parents and guardians of children with ADHD, equipping them with the knowledge and tools to foster greater social inclusion for their children. The Project aims to develop a </a:t>
            </a:r>
            <a:r>
              <a:rPr lang="en-GB" sz="2800" dirty="0" smtClean="0"/>
              <a:t>specialised </a:t>
            </a:r>
            <a:r>
              <a:rPr lang="en-GB" sz="2800" dirty="0"/>
              <a:t>training package that addresses the unique challenges faced by children with ADHD.  Additionally, the project </a:t>
            </a:r>
            <a:r>
              <a:rPr lang="en-GB" sz="2800" dirty="0" smtClean="0"/>
              <a:t>provides </a:t>
            </a:r>
            <a:r>
              <a:rPr lang="en-GB" sz="2800" dirty="0"/>
              <a:t>comprehensive educational materials for adult trainers working on ADHD-related topics, empowering them to deliver impactful training sessions.</a:t>
            </a:r>
          </a:p>
          <a:p>
            <a:pPr>
              <a:lnSpc>
                <a:spcPts val="3359"/>
              </a:lnSpc>
            </a:pPr>
            <a:endParaRPr lang="en-US" sz="2400" dirty="0">
              <a:solidFill>
                <a:srgbClr val="191919"/>
              </a:solidFill>
              <a:ea typeface="Arial"/>
              <a:cs typeface="Arial"/>
              <a:sym typeface="Arial"/>
            </a:endParaRPr>
          </a:p>
        </p:txBody>
      </p:sp>
      <p:sp>
        <p:nvSpPr>
          <p:cNvPr id="29" name="TextBox 29"/>
          <p:cNvSpPr txBox="1"/>
          <p:nvPr/>
        </p:nvSpPr>
        <p:spPr>
          <a:xfrm>
            <a:off x="9285418" y="2611129"/>
            <a:ext cx="6979950" cy="1790234"/>
          </a:xfrm>
          <a:prstGeom prst="rect">
            <a:avLst/>
          </a:prstGeom>
        </p:spPr>
        <p:txBody>
          <a:bodyPr lIns="0" tIns="0" rIns="0" bIns="0" rtlCol="0" anchor="t">
            <a:spAutoFit/>
          </a:bodyPr>
          <a:lstStyle/>
          <a:p>
            <a:pPr lvl="0"/>
            <a:r>
              <a:rPr lang="en-GB" sz="2200" b="1" dirty="0"/>
              <a:t>Training </a:t>
            </a:r>
            <a:r>
              <a:rPr lang="en-GB" sz="2200" b="1" dirty="0" smtClean="0"/>
              <a:t>Methodology </a:t>
            </a:r>
            <a:r>
              <a:rPr lang="en-GB" sz="2200" dirty="0" smtClean="0"/>
              <a:t>defining the </a:t>
            </a:r>
            <a:r>
              <a:rPr lang="en-GB" sz="2200" dirty="0"/>
              <a:t>structure and content of the specialised training package, Training program and training Materials.</a:t>
            </a:r>
          </a:p>
          <a:p>
            <a:r>
              <a:rPr lang="en-GB" sz="2200" dirty="0"/>
              <a:t> </a:t>
            </a:r>
          </a:p>
          <a:p>
            <a:pPr>
              <a:lnSpc>
                <a:spcPts val="3359"/>
              </a:lnSpc>
            </a:pPr>
            <a:endParaRPr lang="en-US" sz="2200" b="1" dirty="0">
              <a:solidFill>
                <a:srgbClr val="191919"/>
              </a:solidFill>
              <a:latin typeface="Arial"/>
              <a:ea typeface="Arial"/>
              <a:cs typeface="Arial"/>
              <a:sym typeface="Aria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5"/>
              <a:stretch>
                <a:fillRect b="2"/>
              </a:stretch>
            </a:blipFill>
          </p:spPr>
        </p:sp>
      </p:grpSp>
      <p:pic>
        <p:nvPicPr>
          <p:cNvPr id="42" name="Picture 41"/>
          <p:cNvPicPr>
            <a:picLocks noChangeAspect="1"/>
          </p:cNvPicPr>
          <p:nvPr/>
        </p:nvPicPr>
        <p:blipFill rotWithShape="1">
          <a:blip r:embed="rId6"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43" name="Rectangle 42"/>
          <p:cNvSpPr/>
          <p:nvPr/>
        </p:nvSpPr>
        <p:spPr>
          <a:xfrm>
            <a:off x="9285418" y="4725204"/>
            <a:ext cx="7148175" cy="964367"/>
          </a:xfrm>
          <a:prstGeom prst="rect">
            <a:avLst/>
          </a:prstGeom>
        </p:spPr>
        <p:txBody>
          <a:bodyPr wrap="none">
            <a:spAutoFit/>
          </a:bodyPr>
          <a:lstStyle/>
          <a:p>
            <a:pPr>
              <a:lnSpc>
                <a:spcPts val="3359"/>
              </a:lnSpc>
            </a:pPr>
            <a:r>
              <a:rPr lang="en-GB" sz="2200" b="1" dirty="0" smtClean="0"/>
              <a:t>Educational </a:t>
            </a:r>
            <a:r>
              <a:rPr lang="en-GB" sz="2200" b="1" dirty="0"/>
              <a:t>Program and Material for Parents/Guardians </a:t>
            </a:r>
            <a:r>
              <a:rPr lang="en-GB" sz="2200" b="1" dirty="0" smtClean="0"/>
              <a:t>of</a:t>
            </a:r>
          </a:p>
          <a:p>
            <a:pPr>
              <a:lnSpc>
                <a:spcPts val="3359"/>
              </a:lnSpc>
            </a:pPr>
            <a:r>
              <a:rPr lang="en-GB" sz="2200" b="1" dirty="0" smtClean="0"/>
              <a:t>Children with </a:t>
            </a:r>
            <a:r>
              <a:rPr lang="en-GB" sz="2200" b="1" dirty="0"/>
              <a:t>ADHD</a:t>
            </a:r>
            <a:r>
              <a:rPr lang="en-US" sz="2200" b="1" dirty="0">
                <a:solidFill>
                  <a:srgbClr val="191919"/>
                </a:solidFill>
                <a:ea typeface="Arial"/>
                <a:cs typeface="Arial"/>
                <a:sym typeface="Arial"/>
              </a:rPr>
              <a:t> </a:t>
            </a:r>
          </a:p>
        </p:txBody>
      </p:sp>
      <p:sp>
        <p:nvSpPr>
          <p:cNvPr id="44" name="Rectangle 43"/>
          <p:cNvSpPr/>
          <p:nvPr/>
        </p:nvSpPr>
        <p:spPr>
          <a:xfrm>
            <a:off x="9285418" y="5593794"/>
            <a:ext cx="4820037" cy="528350"/>
          </a:xfrm>
          <a:prstGeom prst="rect">
            <a:avLst/>
          </a:prstGeom>
        </p:spPr>
        <p:txBody>
          <a:bodyPr wrap="none">
            <a:spAutoFit/>
          </a:bodyPr>
          <a:lstStyle/>
          <a:p>
            <a:pPr>
              <a:lnSpc>
                <a:spcPts val="3359"/>
              </a:lnSpc>
            </a:pPr>
            <a:r>
              <a:rPr lang="en-US" sz="2200" dirty="0" err="1" smtClean="0">
                <a:solidFill>
                  <a:srgbClr val="191919"/>
                </a:solidFill>
                <a:ea typeface="Arial"/>
                <a:cs typeface="Arial"/>
                <a:sym typeface="Arial"/>
              </a:rPr>
              <a:t>Customised</a:t>
            </a:r>
            <a:r>
              <a:rPr lang="en-US" sz="2200" dirty="0" smtClean="0">
                <a:solidFill>
                  <a:srgbClr val="191919"/>
                </a:solidFill>
                <a:ea typeface="Arial"/>
                <a:cs typeface="Arial"/>
                <a:sym typeface="Arial"/>
              </a:rPr>
              <a:t> to </a:t>
            </a:r>
            <a:r>
              <a:rPr lang="en-US" sz="2200" dirty="0">
                <a:solidFill>
                  <a:srgbClr val="191919"/>
                </a:solidFill>
                <a:ea typeface="Arial"/>
                <a:cs typeface="Arial"/>
                <a:sym typeface="Arial"/>
              </a:rPr>
              <a:t>unique ADHD </a:t>
            </a:r>
            <a:r>
              <a:rPr lang="en-US" sz="2200" dirty="0" err="1">
                <a:solidFill>
                  <a:srgbClr val="191919"/>
                </a:solidFill>
                <a:ea typeface="Arial"/>
                <a:cs typeface="Arial"/>
                <a:sym typeface="Arial"/>
              </a:rPr>
              <a:t>behaviours</a:t>
            </a:r>
            <a:r>
              <a:rPr lang="en-US" sz="2200" dirty="0">
                <a:solidFill>
                  <a:srgbClr val="191919"/>
                </a:solidFill>
                <a:ea typeface="Arial"/>
                <a:cs typeface="Arial"/>
                <a:sym typeface="Arial"/>
              </a:rPr>
              <a:t> </a:t>
            </a:r>
          </a:p>
        </p:txBody>
      </p:sp>
      <p:sp>
        <p:nvSpPr>
          <p:cNvPr id="45" name="Freeform 18"/>
          <p:cNvSpPr/>
          <p:nvPr/>
        </p:nvSpPr>
        <p:spPr>
          <a:xfrm>
            <a:off x="8985155" y="2480248"/>
            <a:ext cx="7655624" cy="1262607"/>
          </a:xfrm>
          <a:custGeom>
            <a:avLst/>
            <a:gdLst/>
            <a:ahLst/>
            <a:cxnLst/>
            <a:rect l="l" t="t" r="r" b="b"/>
            <a:pathLst>
              <a:path w="10207498" h="1329436">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p:spPr>
        <p:style>
          <a:lnRef idx="2">
            <a:schemeClr val="accent4"/>
          </a:lnRef>
          <a:fillRef idx="1">
            <a:schemeClr val="lt1"/>
          </a:fillRef>
          <a:effectRef idx="0">
            <a:schemeClr val="accent4"/>
          </a:effectRef>
          <a:fontRef idx="minor">
            <a:schemeClr val="dk1"/>
          </a:fontRef>
        </p:style>
      </p:sp>
      <p:sp>
        <p:nvSpPr>
          <p:cNvPr id="46" name="Rectangle 45"/>
          <p:cNvSpPr/>
          <p:nvPr/>
        </p:nvSpPr>
        <p:spPr>
          <a:xfrm>
            <a:off x="9191475" y="7235325"/>
            <a:ext cx="6658125" cy="769441"/>
          </a:xfrm>
          <a:prstGeom prst="rect">
            <a:avLst/>
          </a:prstGeom>
        </p:spPr>
        <p:txBody>
          <a:bodyPr wrap="square">
            <a:spAutoFit/>
          </a:bodyPr>
          <a:lstStyle/>
          <a:p>
            <a:r>
              <a:rPr lang="en-GB" sz="2200" dirty="0">
                <a:solidFill>
                  <a:srgbClr val="000000"/>
                </a:solidFill>
              </a:rPr>
              <a:t>Pilot Training Activity for Parents/Guardians of Children with ADHD in Greece</a:t>
            </a:r>
            <a:endParaRPr lang="en-GB"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816160" y="231472"/>
            <a:ext cx="18233840" cy="1301831"/>
          </a:xfrm>
          <a:prstGeom prst="rect">
            <a:avLst/>
          </a:prstGeom>
        </p:spPr>
        <p:txBody>
          <a:bodyPr wrap="square" lIns="0" tIns="0" rIns="0" bIns="0" rtlCol="0" anchor="t">
            <a:spAutoFit/>
          </a:bodyPr>
          <a:lstStyle/>
          <a:p>
            <a:pPr>
              <a:lnSpc>
                <a:spcPts val="12178"/>
              </a:lnSpc>
            </a:pPr>
            <a:r>
              <a:rPr lang="fi-FI" sz="4400" b="1" dirty="0" err="1" smtClean="0">
                <a:solidFill>
                  <a:srgbClr val="7030A0"/>
                </a:solidFill>
                <a:latin typeface="Arial" panose="020B0604020202020204" pitchFamily="34" charset="0"/>
                <a:cs typeface="Arial" panose="020B0604020202020204" pitchFamily="34" charset="0"/>
              </a:rPr>
              <a:t>Module</a:t>
            </a:r>
            <a:r>
              <a:rPr lang="fi-FI" sz="4400" b="1" dirty="0" smtClean="0">
                <a:solidFill>
                  <a:srgbClr val="7030A0"/>
                </a:solidFill>
                <a:latin typeface="Arial" panose="020B0604020202020204" pitchFamily="34" charset="0"/>
                <a:cs typeface="Arial" panose="020B0604020202020204" pitchFamily="34" charset="0"/>
              </a:rPr>
              <a:t> </a:t>
            </a:r>
            <a:r>
              <a:rPr lang="fi-FI" sz="4400" b="1" dirty="0">
                <a:solidFill>
                  <a:srgbClr val="7030A0"/>
                </a:solidFill>
                <a:latin typeface="Arial" panose="020B0604020202020204" pitchFamily="34" charset="0"/>
                <a:cs typeface="Arial" panose="020B0604020202020204" pitchFamily="34" charset="0"/>
              </a:rPr>
              <a:t>1: Building </a:t>
            </a:r>
            <a:r>
              <a:rPr lang="fi-FI" sz="4400" b="1" dirty="0" err="1">
                <a:solidFill>
                  <a:srgbClr val="7030A0"/>
                </a:solidFill>
                <a:latin typeface="Arial" panose="020B0604020202020204" pitchFamily="34" charset="0"/>
                <a:cs typeface="Arial" panose="020B0604020202020204" pitchFamily="34" charset="0"/>
              </a:rPr>
              <a:t>Daily</a:t>
            </a:r>
            <a:r>
              <a:rPr lang="fi-FI" sz="4400" b="1" dirty="0">
                <a:solidFill>
                  <a:srgbClr val="7030A0"/>
                </a:solidFill>
                <a:latin typeface="Arial" panose="020B0604020202020204" pitchFamily="34" charset="0"/>
                <a:cs typeface="Arial" panose="020B0604020202020204" pitchFamily="34" charset="0"/>
              </a:rPr>
              <a:t> </a:t>
            </a:r>
            <a:r>
              <a:rPr lang="fi-FI" sz="4400" b="1" dirty="0" err="1">
                <a:solidFill>
                  <a:srgbClr val="7030A0"/>
                </a:solidFill>
                <a:latin typeface="Arial" panose="020B0604020202020204" pitchFamily="34" charset="0"/>
                <a:cs typeface="Arial" panose="020B0604020202020204" pitchFamily="34" charset="0"/>
              </a:rPr>
              <a:t>Routines</a:t>
            </a:r>
            <a:r>
              <a:rPr lang="fi-FI" sz="4400" b="1" dirty="0">
                <a:solidFill>
                  <a:srgbClr val="7030A0"/>
                </a:solidFill>
                <a:latin typeface="Arial" panose="020B0604020202020204" pitchFamily="34" charset="0"/>
                <a:cs typeface="Arial" panose="020B0604020202020204" pitchFamily="34" charset="0"/>
              </a:rPr>
              <a:t> &amp; Time </a:t>
            </a:r>
            <a:r>
              <a:rPr lang="fi-FI" sz="4400" b="1" dirty="0" smtClean="0">
                <a:solidFill>
                  <a:srgbClr val="7030A0"/>
                </a:solidFill>
                <a:latin typeface="Arial" panose="020B0604020202020204" pitchFamily="34" charset="0"/>
                <a:cs typeface="Arial" panose="020B0604020202020204" pitchFamily="34" charset="0"/>
              </a:rPr>
              <a:t>Management</a:t>
            </a:r>
            <a:endParaRPr lang="en-GB" sz="4400" b="1" i="1" dirty="0">
              <a:solidFill>
                <a:srgbClr val="7030A0"/>
              </a:solidFill>
              <a:latin typeface="Arial" panose="020B0604020202020204" pitchFamily="34" charset="0"/>
              <a:cs typeface="Arial" panose="020B0604020202020204" pitchFamily="34" charset="0"/>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30" name="TextBox 22"/>
          <p:cNvSpPr txBox="1"/>
          <p:nvPr/>
        </p:nvSpPr>
        <p:spPr>
          <a:xfrm>
            <a:off x="818618" y="1617381"/>
            <a:ext cx="4122450" cy="1815410"/>
          </a:xfrm>
          <a:prstGeom prst="rect">
            <a:avLst/>
          </a:prstGeom>
        </p:spPr>
        <p:txBody>
          <a:bodyPr lIns="0" tIns="0" rIns="0" bIns="0" rtlCol="0" anchor="t">
            <a:spAutoFit/>
          </a:bodyPr>
          <a:lstStyle/>
          <a:p>
            <a:pPr algn="l">
              <a:lnSpc>
                <a:spcPts val="12000"/>
              </a:lnSpc>
            </a:pPr>
            <a:r>
              <a:rPr lang="en-US" sz="4800" b="1" dirty="0">
                <a:solidFill>
                  <a:srgbClr val="000000"/>
                </a:solidFill>
                <a:latin typeface="Arial Bold"/>
                <a:ea typeface="Arial Bold"/>
                <a:cs typeface="Arial Bold"/>
                <a:sym typeface="Arial Bold"/>
              </a:rPr>
              <a:t>Module Aim</a:t>
            </a:r>
          </a:p>
        </p:txBody>
      </p:sp>
      <p:sp>
        <p:nvSpPr>
          <p:cNvPr id="31" name="TextBox 23"/>
          <p:cNvSpPr txBox="1"/>
          <p:nvPr/>
        </p:nvSpPr>
        <p:spPr>
          <a:xfrm>
            <a:off x="8686800" y="2185468"/>
            <a:ext cx="6287130" cy="697948"/>
          </a:xfrm>
          <a:prstGeom prst="rect">
            <a:avLst/>
          </a:prstGeom>
        </p:spPr>
        <p:txBody>
          <a:bodyPr lIns="0" tIns="0" rIns="0" bIns="0" rtlCol="0" anchor="t">
            <a:spAutoFit/>
          </a:bodyPr>
          <a:lstStyle/>
          <a:p>
            <a:pPr algn="l">
              <a:lnSpc>
                <a:spcPts val="5759"/>
              </a:lnSpc>
            </a:pPr>
            <a:r>
              <a:rPr lang="en-US" sz="4800" b="1" dirty="0">
                <a:solidFill>
                  <a:srgbClr val="000000"/>
                </a:solidFill>
                <a:latin typeface="Arial Bold"/>
                <a:ea typeface="Arial Bold"/>
                <a:cs typeface="Arial Bold"/>
                <a:sym typeface="Arial Bold"/>
              </a:rPr>
              <a:t>Learning </a:t>
            </a:r>
            <a:r>
              <a:rPr lang="en-US" sz="4800" b="1" dirty="0" smtClean="0">
                <a:solidFill>
                  <a:srgbClr val="000000"/>
                </a:solidFill>
                <a:latin typeface="Arial Bold"/>
                <a:ea typeface="Arial Bold"/>
                <a:cs typeface="Arial Bold"/>
                <a:sym typeface="Arial Bold"/>
              </a:rPr>
              <a:t>Objectives</a:t>
            </a:r>
            <a:endParaRPr lang="en-US" sz="4800" b="1" dirty="0">
              <a:solidFill>
                <a:srgbClr val="000000"/>
              </a:solidFill>
              <a:latin typeface="Arial Bold"/>
              <a:ea typeface="Arial Bold"/>
              <a:cs typeface="Arial Bold"/>
              <a:sym typeface="Arial Bold"/>
            </a:endParaRPr>
          </a:p>
        </p:txBody>
      </p:sp>
      <p:sp>
        <p:nvSpPr>
          <p:cNvPr id="32" name="TextBox 24"/>
          <p:cNvSpPr txBox="1"/>
          <p:nvPr/>
        </p:nvSpPr>
        <p:spPr>
          <a:xfrm>
            <a:off x="818618" y="3722966"/>
            <a:ext cx="5963182" cy="3411190"/>
          </a:xfrm>
          <a:prstGeom prst="rect">
            <a:avLst/>
          </a:prstGeom>
        </p:spPr>
        <p:txBody>
          <a:bodyPr wrap="square" lIns="0" tIns="0" rIns="0" bIns="0" rtlCol="0" anchor="t">
            <a:spAutoFit/>
          </a:bodyPr>
          <a:lstStyle/>
          <a:p>
            <a:pPr>
              <a:lnSpc>
                <a:spcPts val="3840"/>
              </a:lnSpc>
            </a:pPr>
            <a:r>
              <a:rPr lang="en-US" sz="2800" dirty="0" smtClean="0">
                <a:solidFill>
                  <a:srgbClr val="000000"/>
                </a:solidFill>
                <a:ea typeface="Arial"/>
                <a:cs typeface="Arial" panose="020B0604020202020204" pitchFamily="34" charset="0"/>
                <a:sym typeface="Arial"/>
              </a:rPr>
              <a:t>The aim of this module is </a:t>
            </a:r>
            <a:r>
              <a:rPr lang="en-GB" sz="2800" dirty="0" smtClean="0">
                <a:cs typeface="Arial" panose="020B0604020202020204" pitchFamily="34" charset="0"/>
                <a:sym typeface="Arial"/>
              </a:rPr>
              <a:t>to h</a:t>
            </a:r>
            <a:r>
              <a:rPr lang="en-GB" sz="2800" dirty="0" smtClean="0">
                <a:cs typeface="Arial" panose="020B0604020202020204" pitchFamily="34" charset="0"/>
              </a:rPr>
              <a:t>elp </a:t>
            </a:r>
            <a:r>
              <a:rPr lang="en-GB" sz="2800" dirty="0">
                <a:cs typeface="Arial" panose="020B0604020202020204" pitchFamily="34" charset="0"/>
              </a:rPr>
              <a:t>parents/co-guardians develop structured, consistent daily routines that reduce stress, support predictability, and improve time-management for children with ADHD.</a:t>
            </a:r>
          </a:p>
          <a:p>
            <a:pPr algn="l">
              <a:lnSpc>
                <a:spcPts val="3840"/>
              </a:lnSpc>
            </a:pPr>
            <a:endParaRPr lang="en-US" sz="2800" dirty="0">
              <a:solidFill>
                <a:srgbClr val="000000"/>
              </a:solidFill>
              <a:ea typeface="Arial"/>
              <a:cs typeface="Arial" panose="020B0604020202020204" pitchFamily="34" charset="0"/>
              <a:sym typeface="Arial"/>
            </a:endParaRPr>
          </a:p>
        </p:txBody>
      </p:sp>
      <p:sp>
        <p:nvSpPr>
          <p:cNvPr id="33" name="TextBox 25"/>
          <p:cNvSpPr txBox="1"/>
          <p:nvPr/>
        </p:nvSpPr>
        <p:spPr>
          <a:xfrm>
            <a:off x="8674510" y="3162300"/>
            <a:ext cx="8781441" cy="6165790"/>
          </a:xfrm>
          <a:prstGeom prst="rect">
            <a:avLst/>
          </a:prstGeom>
        </p:spPr>
        <p:txBody>
          <a:bodyPr wrap="square" lIns="0" tIns="0" rIns="0" bIns="0" rtlCol="0" anchor="t">
            <a:spAutoFit/>
          </a:bodyPr>
          <a:lstStyle/>
          <a:p>
            <a:pPr marL="514350" lvl="0" indent="-514350">
              <a:buFont typeface="+mj-lt"/>
              <a:buAutoNum type="arabicPeriod"/>
            </a:pPr>
            <a:r>
              <a:rPr lang="en-GB" sz="2800" dirty="0" smtClean="0">
                <a:cs typeface="Arial" panose="020B0604020202020204" pitchFamily="34" charset="0"/>
              </a:rPr>
              <a:t>Recognise </a:t>
            </a:r>
            <a:r>
              <a:rPr lang="en-GB" sz="2800" dirty="0">
                <a:cs typeface="Arial" panose="020B0604020202020204" pitchFamily="34" charset="0"/>
              </a:rPr>
              <a:t>common barriers to establishing routines for children with ADHD, and apply strategies to overcome them</a:t>
            </a:r>
            <a:r>
              <a:rPr lang="en-GB" sz="2800" dirty="0" smtClean="0">
                <a:cs typeface="Arial" panose="020B0604020202020204" pitchFamily="34" charset="0"/>
              </a:rPr>
              <a:t>.</a:t>
            </a:r>
          </a:p>
          <a:p>
            <a:pPr marL="514350" lvl="0" indent="-514350">
              <a:buFont typeface="+mj-lt"/>
              <a:buAutoNum type="arabicPeriod"/>
            </a:pPr>
            <a:endParaRPr lang="en-GB" sz="2800" dirty="0">
              <a:cs typeface="Arial" panose="020B0604020202020204" pitchFamily="34" charset="0"/>
            </a:endParaRPr>
          </a:p>
          <a:p>
            <a:pPr marL="342900" lvl="0" indent="-342900">
              <a:buFont typeface="+mj-lt"/>
              <a:buAutoNum type="arabicPeriod"/>
            </a:pPr>
            <a:r>
              <a:rPr lang="en-GB" sz="2800" dirty="0" smtClean="0">
                <a:cs typeface="Arial" panose="020B0604020202020204" pitchFamily="34" charset="0"/>
              </a:rPr>
              <a:t>Estimate </a:t>
            </a:r>
            <a:r>
              <a:rPr lang="en-GB" sz="2800" dirty="0">
                <a:cs typeface="Arial" panose="020B0604020202020204" pitchFamily="34" charset="0"/>
              </a:rPr>
              <a:t>realistic times and manage transitions between activities</a:t>
            </a:r>
            <a:r>
              <a:rPr lang="en-GB" sz="2800" dirty="0" smtClean="0">
                <a:cs typeface="Arial" panose="020B0604020202020204" pitchFamily="34" charset="0"/>
              </a:rPr>
              <a:t>.</a:t>
            </a:r>
          </a:p>
          <a:p>
            <a:pPr marL="342900" lvl="0" indent="-342900">
              <a:buFont typeface="+mj-lt"/>
              <a:buAutoNum type="arabicPeriod"/>
            </a:pPr>
            <a:endParaRPr lang="en-GB" sz="2800" dirty="0">
              <a:cs typeface="Arial" panose="020B0604020202020204" pitchFamily="34" charset="0"/>
            </a:endParaRPr>
          </a:p>
          <a:p>
            <a:pPr marL="342900" lvl="0" indent="-342900">
              <a:buFont typeface="+mj-lt"/>
              <a:buAutoNum type="arabicPeriod"/>
            </a:pPr>
            <a:r>
              <a:rPr lang="en-GB" sz="2800" dirty="0" smtClean="0">
                <a:cs typeface="Arial" panose="020B0604020202020204" pitchFamily="34" charset="0"/>
              </a:rPr>
              <a:t>Use </a:t>
            </a:r>
            <a:r>
              <a:rPr lang="en-GB" sz="2800" dirty="0">
                <a:cs typeface="Arial" panose="020B0604020202020204" pitchFamily="34" charset="0"/>
              </a:rPr>
              <a:t>step-by-step planning techniques and adopt tools (visual timetables, calendars, checklists) to support routines</a:t>
            </a:r>
            <a:r>
              <a:rPr lang="en-GB" sz="2800" dirty="0" smtClean="0">
                <a:cs typeface="Arial" panose="020B0604020202020204" pitchFamily="34" charset="0"/>
              </a:rPr>
              <a:t>.</a:t>
            </a:r>
          </a:p>
          <a:p>
            <a:pPr marL="342900" lvl="0" indent="-342900">
              <a:buFont typeface="+mj-lt"/>
              <a:buAutoNum type="arabicPeriod"/>
            </a:pPr>
            <a:endParaRPr lang="en-GB" sz="2800" dirty="0">
              <a:cs typeface="Arial" panose="020B0604020202020204" pitchFamily="34" charset="0"/>
            </a:endParaRPr>
          </a:p>
          <a:p>
            <a:pPr marL="342900" lvl="0" indent="-342900">
              <a:buFont typeface="+mj-lt"/>
              <a:buAutoNum type="arabicPeriod"/>
            </a:pPr>
            <a:r>
              <a:rPr lang="en-GB" sz="2800" dirty="0">
                <a:cs typeface="Arial" panose="020B0604020202020204" pitchFamily="34" charset="0"/>
              </a:rPr>
              <a:t>Design and adapt personalised morning, homework, and bedtime routines suited to their child’s needs.</a:t>
            </a:r>
          </a:p>
          <a:p>
            <a:pPr algn="l">
              <a:lnSpc>
                <a:spcPts val="4416"/>
              </a:lnSpc>
            </a:pPr>
            <a:endParaRPr lang="en-US" sz="2800" dirty="0">
              <a:solidFill>
                <a:srgbClr val="000000"/>
              </a:solidFill>
              <a:ea typeface="Arial"/>
              <a:cs typeface="Arial" panose="020B0604020202020204" pitchFamily="34" charset="0"/>
              <a:sym typeface="Arial"/>
            </a:endParaRPr>
          </a:p>
        </p:txBody>
      </p:sp>
    </p:spTree>
    <p:extLst>
      <p:ext uri="{BB962C8B-B14F-4D97-AF65-F5344CB8AC3E}">
        <p14:creationId xmlns:p14="http://schemas.microsoft.com/office/powerpoint/2010/main" val="98601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801411" y="1023502"/>
            <a:ext cx="13998915" cy="1354217"/>
          </a:xfrm>
          <a:prstGeom prst="rect">
            <a:avLst/>
          </a:prstGeom>
        </p:spPr>
        <p:txBody>
          <a:bodyPr wrap="square" lIns="0" tIns="0" rIns="0" bIns="0" rtlCol="0" anchor="t">
            <a:spAutoFit/>
          </a:bodyPr>
          <a:lstStyle/>
          <a:p>
            <a:r>
              <a:rPr lang="fi-FI" sz="4400" b="1" dirty="0" err="1">
                <a:solidFill>
                  <a:srgbClr val="7030A0"/>
                </a:solidFill>
              </a:rPr>
              <a:t>Unit</a:t>
            </a:r>
            <a:r>
              <a:rPr lang="fi-FI" sz="4400" b="1" dirty="0">
                <a:solidFill>
                  <a:srgbClr val="7030A0"/>
                </a:solidFill>
              </a:rPr>
              <a:t> 1: </a:t>
            </a:r>
            <a:r>
              <a:rPr lang="fi-FI" sz="4400" b="1" dirty="0" err="1">
                <a:solidFill>
                  <a:srgbClr val="7030A0"/>
                </a:solidFill>
              </a:rPr>
              <a:t>The</a:t>
            </a:r>
            <a:r>
              <a:rPr lang="fi-FI" sz="4400" b="1" dirty="0">
                <a:solidFill>
                  <a:srgbClr val="7030A0"/>
                </a:solidFill>
              </a:rPr>
              <a:t> </a:t>
            </a:r>
            <a:r>
              <a:rPr lang="fi-FI" sz="4400" b="1" dirty="0" err="1">
                <a:solidFill>
                  <a:srgbClr val="7030A0"/>
                </a:solidFill>
              </a:rPr>
              <a:t>Importance</a:t>
            </a:r>
            <a:r>
              <a:rPr lang="fi-FI" sz="4400" b="1" dirty="0">
                <a:solidFill>
                  <a:srgbClr val="7030A0"/>
                </a:solidFill>
              </a:rPr>
              <a:t> of </a:t>
            </a:r>
            <a:r>
              <a:rPr lang="fi-FI" sz="4400" b="1" dirty="0" err="1">
                <a:solidFill>
                  <a:srgbClr val="7030A0"/>
                </a:solidFill>
              </a:rPr>
              <a:t>Routines</a:t>
            </a:r>
            <a:r>
              <a:rPr lang="fi-FI" sz="4400" b="1" dirty="0">
                <a:solidFill>
                  <a:srgbClr val="7030A0"/>
                </a:solidFill>
              </a:rPr>
              <a:t> for ADHD Management &amp; </a:t>
            </a:r>
            <a:r>
              <a:rPr lang="fi-FI" sz="4400" b="1" dirty="0" err="1">
                <a:solidFill>
                  <a:srgbClr val="7030A0"/>
                </a:solidFill>
              </a:rPr>
              <a:t>Common</a:t>
            </a:r>
            <a:r>
              <a:rPr lang="fi-FI" sz="4400" b="1" dirty="0">
                <a:solidFill>
                  <a:srgbClr val="7030A0"/>
                </a:solidFill>
              </a:rPr>
              <a:t> </a:t>
            </a:r>
            <a:r>
              <a:rPr lang="fi-FI" sz="4400" b="1" dirty="0" err="1">
                <a:solidFill>
                  <a:srgbClr val="7030A0"/>
                </a:solidFill>
              </a:rPr>
              <a:t>Barriers</a:t>
            </a:r>
            <a:endParaRPr lang="en-GB" sz="4400" b="1" dirty="0">
              <a:solidFill>
                <a:srgbClr val="7030A0"/>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8077200" y="2874151"/>
            <a:ext cx="9448800" cy="430887"/>
          </a:xfrm>
          <a:prstGeom prst="rect">
            <a:avLst/>
          </a:prstGeom>
        </p:spPr>
        <p:txBody>
          <a:bodyPr wrap="square" lIns="0" tIns="0" rIns="0" bIns="0" rtlCol="0" anchor="t">
            <a:spAutoFit/>
          </a:bodyPr>
          <a:lstStyle/>
          <a:p>
            <a:r>
              <a:rPr lang="fi-FI" sz="2800" b="1" dirty="0"/>
              <a:t>1.1 </a:t>
            </a:r>
            <a:r>
              <a:rPr lang="fi-FI" sz="2800" b="1" dirty="0" err="1" smtClean="0"/>
              <a:t>Why</a:t>
            </a:r>
            <a:r>
              <a:rPr lang="fi-FI" sz="2800" b="1" dirty="0" smtClean="0"/>
              <a:t> </a:t>
            </a:r>
            <a:r>
              <a:rPr lang="fi-FI" sz="2800" b="1" dirty="0" err="1" smtClean="0"/>
              <a:t>routines</a:t>
            </a:r>
            <a:r>
              <a:rPr lang="fi-FI" sz="2800" b="1" dirty="0" smtClean="0"/>
              <a:t> and </a:t>
            </a:r>
            <a:r>
              <a:rPr lang="fi-FI" sz="2800" b="1" dirty="0" err="1" smtClean="0"/>
              <a:t>time</a:t>
            </a:r>
            <a:r>
              <a:rPr lang="fi-FI" sz="2800" b="1" dirty="0" smtClean="0"/>
              <a:t> management </a:t>
            </a:r>
            <a:r>
              <a:rPr lang="fi-FI" sz="2800" b="1" dirty="0" err="1" smtClean="0"/>
              <a:t>matter</a:t>
            </a:r>
            <a:r>
              <a:rPr lang="fi-FI" sz="2800" b="1" dirty="0" smtClean="0"/>
              <a:t>:</a:t>
            </a:r>
            <a:endParaRPr lang="en-GB" sz="2800" dirty="0"/>
          </a:p>
        </p:txBody>
      </p:sp>
      <p:sp>
        <p:nvSpPr>
          <p:cNvPr id="6" name="Rectangle 3"/>
          <p:cNvSpPr>
            <a:spLocks noChangeArrowheads="1"/>
          </p:cNvSpPr>
          <p:nvPr/>
        </p:nvSpPr>
        <p:spPr bwMode="auto">
          <a:xfrm>
            <a:off x="8077200" y="4000500"/>
            <a:ext cx="979039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400" b="1" i="0" u="none" strike="noStrike" cap="none" normalizeH="0" baseline="0" dirty="0" smtClean="0">
                <a:ln>
                  <a:noFill/>
                </a:ln>
                <a:solidFill>
                  <a:schemeClr val="tx1"/>
                </a:solidFill>
                <a:effectLst/>
              </a:rPr>
              <a:t>Executive function challenges:</a:t>
            </a:r>
            <a:r>
              <a:rPr kumimoji="0" lang="en-US" altLang="en-US" sz="2400" b="0" i="0" u="none" strike="noStrike" cap="none" normalizeH="0" baseline="0" dirty="0" smtClean="0">
                <a:ln>
                  <a:noFill/>
                </a:ln>
                <a:solidFill>
                  <a:schemeClr val="tx1"/>
                </a:solidFill>
                <a:effectLst/>
              </a:rPr>
              <a:t> ADHD often affects planning, </a:t>
            </a:r>
            <a:r>
              <a:rPr kumimoji="0" lang="en-US" altLang="en-US" sz="2400" b="0" i="0" u="none" strike="noStrike" cap="none" normalizeH="0" baseline="0" dirty="0" err="1" smtClean="0">
                <a:ln>
                  <a:noFill/>
                </a:ln>
                <a:solidFill>
                  <a:schemeClr val="tx1"/>
                </a:solidFill>
                <a:effectLst/>
              </a:rPr>
              <a:t>organisation</a:t>
            </a:r>
            <a:r>
              <a:rPr kumimoji="0" lang="en-US" altLang="en-US" sz="2400" b="0" i="0" u="none" strike="noStrike" cap="none" normalizeH="0" baseline="0" dirty="0" smtClean="0">
                <a:ln>
                  <a:noFill/>
                </a:ln>
                <a:solidFill>
                  <a:schemeClr val="tx1"/>
                </a:solidFill>
                <a:effectLst/>
              </a:rPr>
              <a:t>, time awareness, transitions, and impulse control.</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400" b="1" i="0" u="none" strike="noStrike" cap="none" normalizeH="0" baseline="0" dirty="0" smtClean="0">
                <a:ln>
                  <a:noFill/>
                </a:ln>
                <a:solidFill>
                  <a:schemeClr val="tx1"/>
                </a:solidFill>
                <a:effectLst/>
              </a:rPr>
              <a:t>Predictable structure reduces cognitive load:</a:t>
            </a:r>
            <a:r>
              <a:rPr kumimoji="0" lang="en-US" altLang="en-US" sz="2400" b="0" i="0" u="none" strike="noStrike" cap="none" normalizeH="0" baseline="0" dirty="0" smtClean="0">
                <a:ln>
                  <a:noFill/>
                </a:ln>
                <a:solidFill>
                  <a:schemeClr val="tx1"/>
                </a:solidFill>
                <a:effectLst/>
              </a:rPr>
              <a:t> Children know “what’s next,” lowering anxiety and </a:t>
            </a:r>
            <a:r>
              <a:rPr kumimoji="0" lang="en-US" altLang="en-US" sz="2400" b="0" i="0" u="none" strike="noStrike" cap="none" normalizeH="0" baseline="0" dirty="0" err="1" smtClean="0">
                <a:ln>
                  <a:noFill/>
                </a:ln>
                <a:solidFill>
                  <a:schemeClr val="tx1"/>
                </a:solidFill>
                <a:effectLst/>
              </a:rPr>
              <a:t>behavioural</a:t>
            </a:r>
            <a:r>
              <a:rPr kumimoji="0" lang="en-US" altLang="en-US" sz="2400" b="0" i="0" u="none" strike="noStrike" cap="none" normalizeH="0" baseline="0" dirty="0" smtClean="0">
                <a:ln>
                  <a:noFill/>
                </a:ln>
                <a:solidFill>
                  <a:schemeClr val="tx1"/>
                </a:solidFill>
                <a:effectLst/>
              </a:rPr>
              <a:t> dysregulation.</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400" b="1" i="0" u="none" strike="noStrike" cap="none" normalizeH="0" baseline="0" dirty="0" smtClean="0">
                <a:ln>
                  <a:noFill/>
                </a:ln>
                <a:solidFill>
                  <a:schemeClr val="tx1"/>
                </a:solidFill>
                <a:effectLst/>
              </a:rPr>
              <a:t>Embedding healthy habits:</a:t>
            </a:r>
            <a:r>
              <a:rPr kumimoji="0" lang="en-US" altLang="en-US" sz="2400" b="0" i="0" u="none" strike="noStrike" cap="none" normalizeH="0" baseline="0" dirty="0" smtClean="0">
                <a:ln>
                  <a:noFill/>
                </a:ln>
                <a:solidFill>
                  <a:schemeClr val="tx1"/>
                </a:solidFill>
                <a:effectLst/>
              </a:rPr>
              <a:t> Consistent routines support sleep, meals, attention, mood, and self-control.</a:t>
            </a: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altLang="en-US" sz="2400" b="1" i="0" u="none" strike="noStrike" cap="none" normalizeH="0" baseline="0" dirty="0" smtClean="0">
                <a:ln>
                  <a:noFill/>
                </a:ln>
                <a:solidFill>
                  <a:schemeClr val="tx1"/>
                </a:solidFill>
                <a:effectLst/>
              </a:rPr>
              <a:t>Practical tips:</a:t>
            </a:r>
            <a:r>
              <a:rPr kumimoji="0" lang="en-US" altLang="en-US" sz="2400" b="0" i="0" u="none" strike="noStrike" cap="none" normalizeH="0" baseline="0" dirty="0" smtClean="0">
                <a:ln>
                  <a:noFill/>
                </a:ln>
                <a:solidFill>
                  <a:schemeClr val="tx1"/>
                </a:solidFill>
                <a:effectLst/>
              </a:rPr>
              <a:t> Consistent times for meals, homework, TV, bedtime, and transitions act as key anchors.</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5000" y="2874151"/>
            <a:ext cx="5753100" cy="5753100"/>
          </a:xfrm>
          <a:prstGeom prst="rect">
            <a:avLst/>
          </a:prstGeom>
        </p:spPr>
      </p:pic>
    </p:spTree>
    <p:extLst>
      <p:ext uri="{BB962C8B-B14F-4D97-AF65-F5344CB8AC3E}">
        <p14:creationId xmlns:p14="http://schemas.microsoft.com/office/powerpoint/2010/main" val="1793881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622110" y="901567"/>
            <a:ext cx="6858000" cy="430887"/>
          </a:xfrm>
          <a:prstGeom prst="rect">
            <a:avLst/>
          </a:prstGeom>
        </p:spPr>
        <p:txBody>
          <a:bodyPr wrap="square" lIns="0" tIns="0" rIns="0" bIns="0" rtlCol="0" anchor="t">
            <a:spAutoFit/>
          </a:bodyPr>
          <a:lstStyle/>
          <a:p>
            <a:r>
              <a:rPr lang="fi-FI" sz="2800" b="1" dirty="0"/>
              <a:t>1.2 </a:t>
            </a:r>
            <a:r>
              <a:rPr lang="fi-FI" sz="2800" b="1" dirty="0" err="1"/>
              <a:t>Common</a:t>
            </a:r>
            <a:r>
              <a:rPr lang="fi-FI" sz="2800" b="1" dirty="0"/>
              <a:t> </a:t>
            </a:r>
            <a:r>
              <a:rPr lang="fi-FI" sz="2800" b="1" dirty="0" err="1"/>
              <a:t>barriers</a:t>
            </a:r>
            <a:r>
              <a:rPr lang="fi-FI" sz="2800" b="1" dirty="0"/>
              <a:t> to </a:t>
            </a:r>
            <a:r>
              <a:rPr lang="fi-FI" sz="2800" b="1" dirty="0" err="1"/>
              <a:t>maintaining</a:t>
            </a:r>
            <a:r>
              <a:rPr lang="fi-FI" sz="2800" b="1" dirty="0"/>
              <a:t> </a:t>
            </a:r>
            <a:r>
              <a:rPr lang="fi-FI" sz="2800" b="1" dirty="0" err="1"/>
              <a:t>routines</a:t>
            </a:r>
            <a:endParaRPr lang="en-GB" sz="2800" b="1" dirty="0"/>
          </a:p>
        </p:txBody>
      </p:sp>
      <p:sp>
        <p:nvSpPr>
          <p:cNvPr id="4" name="Rectangle 3"/>
          <p:cNvSpPr/>
          <p:nvPr/>
        </p:nvSpPr>
        <p:spPr>
          <a:xfrm>
            <a:off x="7391400" y="1714575"/>
            <a:ext cx="8077200" cy="523220"/>
          </a:xfrm>
          <a:prstGeom prst="rect">
            <a:avLst/>
          </a:prstGeom>
        </p:spPr>
        <p:txBody>
          <a:bodyPr wrap="square">
            <a:spAutoFit/>
          </a:bodyPr>
          <a:lstStyle/>
          <a:p>
            <a:r>
              <a:rPr lang="en-GB" sz="2800" b="1" dirty="0" smtClean="0"/>
              <a:t>Understanding Obstacles and challenges </a:t>
            </a:r>
            <a:endParaRPr lang="en-GB" sz="2800" b="1"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3116192"/>
            <a:ext cx="6486601" cy="4191000"/>
          </a:xfrm>
          <a:prstGeom prst="rect">
            <a:avLst/>
          </a:prstGeom>
        </p:spPr>
      </p:pic>
      <p:sp>
        <p:nvSpPr>
          <p:cNvPr id="8" name="Rectangle 1"/>
          <p:cNvSpPr>
            <a:spLocks noChangeArrowheads="1"/>
          </p:cNvSpPr>
          <p:nvPr/>
        </p:nvSpPr>
        <p:spPr bwMode="auto">
          <a:xfrm>
            <a:off x="7480110" y="2355927"/>
            <a:ext cx="10275624"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Underestimating transition times:</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Skipping buffers between tasks (e.g., breakfast → brushing teeth) can cause delays, resistance, or meltdowns.</a:t>
            </a:r>
          </a:p>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Overloaded schedule:</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Packing too many activities in limited time leads to fatigue, stress, and frequent breakdowns.</a:t>
            </a:r>
          </a:p>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Time blindness / Time agnosia:</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Difficulty perceiving time accurately → tasks take longer than expected, missed deadlines, rushed work.</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74585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806328" y="1153231"/>
            <a:ext cx="15576672" cy="677108"/>
          </a:xfrm>
          <a:prstGeom prst="rect">
            <a:avLst/>
          </a:prstGeom>
        </p:spPr>
        <p:txBody>
          <a:bodyPr wrap="square" lIns="0" tIns="0" rIns="0" bIns="0" rtlCol="0" anchor="t">
            <a:spAutoFit/>
          </a:bodyPr>
          <a:lstStyle/>
          <a:p>
            <a:r>
              <a:rPr lang="fi-FI" sz="4400" b="1" dirty="0" err="1">
                <a:solidFill>
                  <a:srgbClr val="7030A0"/>
                </a:solidFill>
              </a:rPr>
              <a:t>Unit</a:t>
            </a:r>
            <a:r>
              <a:rPr lang="fi-FI" sz="4400" b="1" dirty="0">
                <a:solidFill>
                  <a:srgbClr val="7030A0"/>
                </a:solidFill>
              </a:rPr>
              <a:t> 2: </a:t>
            </a:r>
            <a:r>
              <a:rPr lang="fi-FI" sz="4400" b="1" dirty="0" err="1">
                <a:solidFill>
                  <a:srgbClr val="7030A0"/>
                </a:solidFill>
              </a:rPr>
              <a:t>Overcoming</a:t>
            </a:r>
            <a:r>
              <a:rPr lang="fi-FI" sz="4400" b="1" dirty="0">
                <a:solidFill>
                  <a:srgbClr val="7030A0"/>
                </a:solidFill>
              </a:rPr>
              <a:t> </a:t>
            </a:r>
            <a:r>
              <a:rPr lang="fi-FI" sz="4400" b="1" dirty="0" err="1">
                <a:solidFill>
                  <a:srgbClr val="7030A0"/>
                </a:solidFill>
              </a:rPr>
              <a:t>Barriers</a:t>
            </a:r>
            <a:r>
              <a:rPr lang="fi-FI" sz="4400" b="1" dirty="0">
                <a:solidFill>
                  <a:srgbClr val="7030A0"/>
                </a:solidFill>
              </a:rPr>
              <a:t> via </a:t>
            </a:r>
            <a:r>
              <a:rPr lang="fi-FI" sz="4400" b="1" dirty="0" err="1">
                <a:solidFill>
                  <a:srgbClr val="7030A0"/>
                </a:solidFill>
              </a:rPr>
              <a:t>Step-by-Step</a:t>
            </a:r>
            <a:r>
              <a:rPr lang="fi-FI" sz="4400" b="1" dirty="0">
                <a:solidFill>
                  <a:srgbClr val="7030A0"/>
                </a:solidFill>
              </a:rPr>
              <a:t> Planning </a:t>
            </a:r>
            <a:r>
              <a:rPr lang="fi-FI" sz="4400" b="1" dirty="0" err="1">
                <a:solidFill>
                  <a:srgbClr val="7030A0"/>
                </a:solidFill>
              </a:rPr>
              <a:t>Techniques</a:t>
            </a:r>
            <a:endParaRPr lang="en-GB" sz="4400" b="1" dirty="0">
              <a:solidFill>
                <a:srgbClr val="7030A0"/>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798366" y="1343572"/>
            <a:ext cx="11393633" cy="1284647"/>
          </a:xfrm>
          <a:prstGeom prst="rect">
            <a:avLst/>
          </a:prstGeom>
        </p:spPr>
        <p:txBody>
          <a:bodyPr wrap="square" lIns="0" tIns="0" rIns="0" bIns="0" rtlCol="0" anchor="t">
            <a:spAutoFit/>
          </a:bodyPr>
          <a:lstStyle/>
          <a:p>
            <a:pPr>
              <a:lnSpc>
                <a:spcPts val="12404"/>
              </a:lnSpc>
            </a:pPr>
            <a:r>
              <a:rPr lang="en-GB" sz="2800" b="1" dirty="0" smtClean="0"/>
              <a:t>2.1 Break </a:t>
            </a:r>
            <a:r>
              <a:rPr lang="en-GB" sz="2800" b="1" dirty="0"/>
              <a:t>Routines into Manageable </a:t>
            </a:r>
            <a:r>
              <a:rPr lang="en-GB" sz="2800" b="1" dirty="0" smtClean="0"/>
              <a:t>Steps and time estimation </a:t>
            </a:r>
            <a:endParaRPr lang="en-US" sz="2800" b="1" dirty="0">
              <a:solidFill>
                <a:srgbClr val="000000"/>
              </a:solidFill>
              <a:latin typeface="Arial Bold"/>
              <a:ea typeface="Arial Bold"/>
              <a:cs typeface="Arial Bold"/>
              <a:sym typeface="Arial Bold"/>
            </a:endParaRPr>
          </a:p>
        </p:txBody>
      </p:sp>
      <p:sp>
        <p:nvSpPr>
          <p:cNvPr id="4" name="Rectangle 1"/>
          <p:cNvSpPr>
            <a:spLocks noChangeArrowheads="1"/>
          </p:cNvSpPr>
          <p:nvPr/>
        </p:nvSpPr>
        <p:spPr bwMode="auto">
          <a:xfrm>
            <a:off x="798366" y="3035030"/>
            <a:ext cx="17239222"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Chunking routines:</a:t>
            </a:r>
            <a:r>
              <a:rPr kumimoji="0" lang="en-US" altLang="en-US" sz="2800" b="0" i="0" u="none" strike="noStrike" cap="none" normalizeH="0" baseline="0" dirty="0" smtClean="0">
                <a:ln>
                  <a:noFill/>
                </a:ln>
                <a:solidFill>
                  <a:schemeClr val="tx1"/>
                </a:solidFill>
                <a:effectLst/>
              </a:rPr>
              <a:t> Break a larger routine (e.g., “get ready for bed”) into small, sequential micro-steps.</a:t>
            </a:r>
          </a:p>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Example: </a:t>
            </a:r>
            <a:r>
              <a:rPr kumimoji="0" lang="en-US" altLang="en-US" sz="2800" b="0" i="0" u="none" strike="noStrike" cap="none" normalizeH="0" baseline="0" dirty="0" smtClean="0">
                <a:ln>
                  <a:noFill/>
                </a:ln>
                <a:solidFill>
                  <a:schemeClr val="tx1"/>
                </a:solidFill>
                <a:effectLst/>
              </a:rPr>
              <a:t>1. Put away toys → 2. Put on </a:t>
            </a:r>
            <a:r>
              <a:rPr kumimoji="0" lang="en-US" altLang="en-US" sz="2800" b="0" i="0" u="none" strike="noStrike" cap="none" normalizeH="0" baseline="0" dirty="0" err="1" smtClean="0">
                <a:ln>
                  <a:noFill/>
                </a:ln>
                <a:solidFill>
                  <a:schemeClr val="tx1"/>
                </a:solidFill>
                <a:effectLst/>
              </a:rPr>
              <a:t>pyjamas</a:t>
            </a:r>
            <a:r>
              <a:rPr kumimoji="0" lang="en-US" altLang="en-US" sz="2800" b="0" i="0" u="none" strike="noStrike" cap="none" normalizeH="0" baseline="0" dirty="0" smtClean="0">
                <a:ln>
                  <a:noFill/>
                </a:ln>
                <a:solidFill>
                  <a:schemeClr val="tx1"/>
                </a:solidFill>
                <a:effectLst/>
              </a:rPr>
              <a:t> → 3. Brush teeth → 4. Wash face</a:t>
            </a:r>
          </a:p>
          <a:p>
            <a:pPr marL="0" marR="0" lvl="0" indent="0" algn="l" defTabSz="914400" rtl="0" eaLnBrk="0" fontAlgn="base" latinLnBrk="0" hangingPunct="0">
              <a:lnSpc>
                <a:spcPct val="150000"/>
              </a:lnSpc>
              <a:spcBef>
                <a:spcPct val="0"/>
              </a:spcBef>
              <a:spcAft>
                <a:spcPct val="0"/>
              </a:spcAft>
              <a:buClrTx/>
              <a:buSzTx/>
              <a:tabLst/>
            </a:pP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sz="2800" b="1" i="0" u="none" strike="noStrike" cap="none" normalizeH="0" baseline="0" dirty="0" smtClean="0">
                <a:ln>
                  <a:noFill/>
                </a:ln>
                <a:solidFill>
                  <a:schemeClr val="tx1"/>
                </a:solidFill>
                <a:effectLst/>
              </a:rPr>
              <a:t>Benefits of micro-goals:</a:t>
            </a:r>
            <a:endParaRPr kumimoji="0" lang="en-US" altLang="en-US" sz="2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 Reduces overwhelm</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 Increases clarity</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rPr>
              <a:t> Supports momentum and completion</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8665" b="8440"/>
          <a:stretch/>
        </p:blipFill>
        <p:spPr>
          <a:xfrm>
            <a:off x="8077200" y="4513397"/>
            <a:ext cx="6526590" cy="5410200"/>
          </a:xfrm>
          <a:prstGeom prst="rect">
            <a:avLst/>
          </a:prstGeom>
        </p:spPr>
      </p:pic>
    </p:spTree>
    <p:extLst>
      <p:ext uri="{BB962C8B-B14F-4D97-AF65-F5344CB8AC3E}">
        <p14:creationId xmlns:p14="http://schemas.microsoft.com/office/powerpoint/2010/main" val="1256374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648269" y="1043612"/>
            <a:ext cx="9372600" cy="430887"/>
          </a:xfrm>
          <a:prstGeom prst="rect">
            <a:avLst/>
          </a:prstGeom>
        </p:spPr>
        <p:txBody>
          <a:bodyPr wrap="square" lIns="0" tIns="0" rIns="0" bIns="0" rtlCol="0" anchor="t">
            <a:spAutoFit/>
          </a:bodyPr>
          <a:lstStyle/>
          <a:p>
            <a:r>
              <a:rPr lang="fi-FI" sz="2800" b="1" dirty="0" smtClean="0"/>
              <a:t>2.3 </a:t>
            </a:r>
            <a:r>
              <a:rPr lang="fi-FI" sz="2800" b="1" dirty="0" err="1" smtClean="0"/>
              <a:t>Overcoming</a:t>
            </a:r>
            <a:r>
              <a:rPr lang="fi-FI" sz="2800" b="1" dirty="0" smtClean="0"/>
              <a:t> </a:t>
            </a:r>
            <a:r>
              <a:rPr lang="fi-FI" sz="2800" b="1" dirty="0" err="1"/>
              <a:t>resistance</a:t>
            </a:r>
            <a:r>
              <a:rPr lang="fi-FI" sz="2800" b="1" dirty="0"/>
              <a:t> and </a:t>
            </a:r>
            <a:r>
              <a:rPr lang="fi-FI" sz="2800" b="1" dirty="0" err="1"/>
              <a:t>maintaining</a:t>
            </a:r>
            <a:r>
              <a:rPr lang="fi-FI" sz="2800" b="1" dirty="0"/>
              <a:t> </a:t>
            </a:r>
            <a:r>
              <a:rPr lang="fi-FI" sz="2800" b="1" dirty="0" err="1" smtClean="0"/>
              <a:t>flexibility</a:t>
            </a:r>
            <a:endParaRPr lang="fi-FI" sz="2800" b="1" dirty="0" smtClean="0"/>
          </a:p>
        </p:txBody>
      </p:sp>
      <p:sp>
        <p:nvSpPr>
          <p:cNvPr id="5" name="Rectangle 4"/>
          <p:cNvSpPr/>
          <p:nvPr/>
        </p:nvSpPr>
        <p:spPr>
          <a:xfrm>
            <a:off x="533400" y="1787167"/>
            <a:ext cx="16154400" cy="5909310"/>
          </a:xfrm>
          <a:prstGeom prst="rect">
            <a:avLst/>
          </a:prstGeom>
          <a:solidFill>
            <a:schemeClr val="accent3">
              <a:lumMod val="20000"/>
              <a:lumOff val="80000"/>
            </a:schemeClr>
          </a:solidFill>
        </p:spPr>
        <p:txBody>
          <a:bodyPr wrap="square">
            <a:spAutoFit/>
          </a:bodyPr>
          <a:lstStyle/>
          <a:p>
            <a:pPr>
              <a:lnSpc>
                <a:spcPct val="150000"/>
              </a:lnSpc>
            </a:pPr>
            <a:r>
              <a:rPr lang="en-GB" sz="2800" b="1" dirty="0"/>
              <a:t>Practical Strategies for Smooth Routines</a:t>
            </a:r>
          </a:p>
          <a:p>
            <a:pPr marL="514350" indent="-514350">
              <a:lnSpc>
                <a:spcPct val="150000"/>
              </a:lnSpc>
              <a:buFont typeface="+mj-lt"/>
              <a:buAutoNum type="arabicPeriod"/>
            </a:pPr>
            <a:endParaRPr lang="en-GB" sz="2800" b="1" dirty="0" smtClean="0"/>
          </a:p>
          <a:p>
            <a:pPr marL="514350" indent="-514350">
              <a:lnSpc>
                <a:spcPct val="150000"/>
              </a:lnSpc>
              <a:buFont typeface="+mj-lt"/>
              <a:buAutoNum type="arabicPeriod"/>
            </a:pPr>
            <a:r>
              <a:rPr lang="en-GB" sz="2800" b="1" dirty="0" smtClean="0"/>
              <a:t>Co-create </a:t>
            </a:r>
            <a:r>
              <a:rPr lang="en-GB" sz="2800" b="1" dirty="0"/>
              <a:t>routines:</a:t>
            </a:r>
            <a:r>
              <a:rPr lang="en-GB" sz="2800" dirty="0"/>
              <a:t> Give the child choices (e.g., “Pick pyjamas first or brush teeth first?”)</a:t>
            </a:r>
          </a:p>
          <a:p>
            <a:pPr marL="514350" indent="-514350">
              <a:lnSpc>
                <a:spcPct val="150000"/>
              </a:lnSpc>
              <a:buFont typeface="+mj-lt"/>
              <a:buAutoNum type="arabicPeriod"/>
            </a:pPr>
            <a:r>
              <a:rPr lang="en-GB" sz="2800" b="1" dirty="0"/>
              <a:t>Use visuals &amp; reminders:</a:t>
            </a:r>
            <a:r>
              <a:rPr lang="en-GB" sz="2800" dirty="0"/>
              <a:t> Charts, checklists, or icons instead of repeated verbal prompts</a:t>
            </a:r>
          </a:p>
          <a:p>
            <a:pPr marL="514350" indent="-514350">
              <a:lnSpc>
                <a:spcPct val="150000"/>
              </a:lnSpc>
              <a:buFont typeface="+mj-lt"/>
              <a:buAutoNum type="arabicPeriod"/>
            </a:pPr>
            <a:r>
              <a:rPr lang="en-GB" sz="2800" b="1" dirty="0"/>
              <a:t>Incentivise transitions:</a:t>
            </a:r>
            <a:r>
              <a:rPr lang="en-GB" sz="2800" dirty="0"/>
              <a:t> Small rewards like stickers or points for smooth step completion</a:t>
            </a:r>
          </a:p>
          <a:p>
            <a:pPr marL="514350" indent="-514350">
              <a:lnSpc>
                <a:spcPct val="150000"/>
              </a:lnSpc>
              <a:buFont typeface="+mj-lt"/>
              <a:buAutoNum type="arabicPeriod"/>
            </a:pPr>
            <a:r>
              <a:rPr lang="en-GB" sz="2800" b="1" dirty="0"/>
              <a:t>Graceful recovery:</a:t>
            </a:r>
            <a:r>
              <a:rPr lang="en-GB" sz="2800" dirty="0"/>
              <a:t> Calmly reset if a step is missed: “Let’s pick up from step X”</a:t>
            </a:r>
          </a:p>
          <a:p>
            <a:pPr marL="514350" indent="-514350">
              <a:lnSpc>
                <a:spcPct val="150000"/>
              </a:lnSpc>
              <a:buFont typeface="+mj-lt"/>
              <a:buAutoNum type="arabicPeriod"/>
            </a:pPr>
            <a:r>
              <a:rPr lang="en-GB" sz="2800" b="1" dirty="0"/>
              <a:t>Consistent reinforcement:</a:t>
            </a:r>
            <a:r>
              <a:rPr lang="en-GB" sz="2800" dirty="0"/>
              <a:t> Immediate positive feedback helps embed habits</a:t>
            </a:r>
          </a:p>
          <a:p>
            <a:pPr marL="514350" indent="-514350">
              <a:lnSpc>
                <a:spcPct val="150000"/>
              </a:lnSpc>
              <a:buFont typeface="+mj-lt"/>
              <a:buAutoNum type="arabicPeriod"/>
            </a:pPr>
            <a:r>
              <a:rPr lang="en-GB" sz="2800" b="1" dirty="0"/>
              <a:t>Weekend / variation adaptation:</a:t>
            </a:r>
            <a:r>
              <a:rPr lang="en-GB" sz="2800" dirty="0"/>
              <a:t> Relax routines slightly but keep anchor times (wake up, meals)</a:t>
            </a:r>
          </a:p>
          <a:p>
            <a:pPr marL="514350" indent="-514350">
              <a:lnSpc>
                <a:spcPct val="150000"/>
              </a:lnSpc>
              <a:buFont typeface="+mj-lt"/>
              <a:buAutoNum type="arabicPeriod"/>
            </a:pPr>
            <a:r>
              <a:rPr lang="en-GB" sz="2800" b="1" dirty="0"/>
              <a:t>Adjust as needed:</a:t>
            </a:r>
            <a:r>
              <a:rPr lang="en-GB" sz="2800" dirty="0"/>
              <a:t> Periodically review and tweak steps, buffer times, or order rather than abandoning</a:t>
            </a:r>
          </a:p>
        </p:txBody>
      </p:sp>
    </p:spTree>
    <p:extLst>
      <p:ext uri="{BB962C8B-B14F-4D97-AF65-F5344CB8AC3E}">
        <p14:creationId xmlns:p14="http://schemas.microsoft.com/office/powerpoint/2010/main" val="9572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sp>
        <p:nvSpPr>
          <p:cNvPr id="27" name="TextBox 27"/>
          <p:cNvSpPr txBox="1"/>
          <p:nvPr/>
        </p:nvSpPr>
        <p:spPr>
          <a:xfrm>
            <a:off x="798366" y="728019"/>
            <a:ext cx="15576672" cy="1231106"/>
          </a:xfrm>
          <a:prstGeom prst="rect">
            <a:avLst/>
          </a:prstGeom>
        </p:spPr>
        <p:txBody>
          <a:bodyPr wrap="square" lIns="0" tIns="0" rIns="0" bIns="0" rtlCol="0" anchor="t">
            <a:spAutoFit/>
          </a:bodyPr>
          <a:lstStyle/>
          <a:p>
            <a:r>
              <a:rPr lang="fi-FI" sz="4000" b="1" dirty="0" err="1">
                <a:solidFill>
                  <a:srgbClr val="7030A0"/>
                </a:solidFill>
              </a:rPr>
              <a:t>Unit</a:t>
            </a:r>
            <a:r>
              <a:rPr lang="fi-FI" sz="4000" b="1" dirty="0">
                <a:solidFill>
                  <a:srgbClr val="7030A0"/>
                </a:solidFill>
              </a:rPr>
              <a:t> 3: Tools — Visual </a:t>
            </a:r>
            <a:r>
              <a:rPr lang="fi-FI" sz="4000" b="1" dirty="0" err="1">
                <a:solidFill>
                  <a:srgbClr val="7030A0"/>
                </a:solidFill>
              </a:rPr>
              <a:t>Timetables</a:t>
            </a:r>
            <a:r>
              <a:rPr lang="fi-FI" sz="4000" b="1" dirty="0">
                <a:solidFill>
                  <a:srgbClr val="7030A0"/>
                </a:solidFill>
              </a:rPr>
              <a:t>, </a:t>
            </a:r>
            <a:r>
              <a:rPr lang="fi-FI" sz="4000" b="1" dirty="0" err="1">
                <a:solidFill>
                  <a:srgbClr val="7030A0"/>
                </a:solidFill>
              </a:rPr>
              <a:t>Calendars</a:t>
            </a:r>
            <a:r>
              <a:rPr lang="fi-FI" sz="4000" b="1" dirty="0">
                <a:solidFill>
                  <a:srgbClr val="7030A0"/>
                </a:solidFill>
              </a:rPr>
              <a:t> &amp; </a:t>
            </a:r>
            <a:r>
              <a:rPr lang="fi-FI" sz="4000" b="1" dirty="0" err="1">
                <a:solidFill>
                  <a:srgbClr val="7030A0"/>
                </a:solidFill>
              </a:rPr>
              <a:t>Checklists</a:t>
            </a:r>
            <a:r>
              <a:rPr lang="fi-FI" sz="4000" b="1" dirty="0">
                <a:solidFill>
                  <a:srgbClr val="7030A0"/>
                </a:solidFill>
              </a:rPr>
              <a:t> to </a:t>
            </a:r>
            <a:r>
              <a:rPr lang="fi-FI" sz="4000" b="1" dirty="0" err="1">
                <a:solidFill>
                  <a:srgbClr val="7030A0"/>
                </a:solidFill>
              </a:rPr>
              <a:t>Create</a:t>
            </a:r>
            <a:r>
              <a:rPr lang="fi-FI" sz="4000" b="1" dirty="0">
                <a:solidFill>
                  <a:srgbClr val="7030A0"/>
                </a:solidFill>
              </a:rPr>
              <a:t> </a:t>
            </a:r>
            <a:r>
              <a:rPr lang="fi-FI" sz="4000" b="1" dirty="0" err="1">
                <a:solidFill>
                  <a:srgbClr val="7030A0"/>
                </a:solidFill>
              </a:rPr>
              <a:t>Personalised</a:t>
            </a:r>
            <a:r>
              <a:rPr lang="fi-FI" sz="4000" b="1" dirty="0">
                <a:solidFill>
                  <a:srgbClr val="7030A0"/>
                </a:solidFill>
              </a:rPr>
              <a:t> </a:t>
            </a:r>
            <a:r>
              <a:rPr lang="fi-FI" sz="4000" b="1" dirty="0" err="1">
                <a:solidFill>
                  <a:srgbClr val="7030A0"/>
                </a:solidFill>
              </a:rPr>
              <a:t>Routines</a:t>
            </a:r>
            <a:endParaRPr lang="en-GB" sz="4000" b="1" dirty="0">
              <a:solidFill>
                <a:srgbClr val="7030A0"/>
              </a:solidFill>
            </a:endParaRPr>
          </a:p>
        </p:txBody>
      </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2" name="TextBox 6"/>
          <p:cNvSpPr txBox="1"/>
          <p:nvPr/>
        </p:nvSpPr>
        <p:spPr>
          <a:xfrm>
            <a:off x="798366" y="2034859"/>
            <a:ext cx="11393633" cy="861774"/>
          </a:xfrm>
          <a:prstGeom prst="rect">
            <a:avLst/>
          </a:prstGeom>
        </p:spPr>
        <p:txBody>
          <a:bodyPr wrap="square" lIns="0" tIns="0" rIns="0" bIns="0" rtlCol="0" anchor="t">
            <a:spAutoFit/>
          </a:bodyPr>
          <a:lstStyle/>
          <a:p>
            <a:r>
              <a:rPr lang="fi-FI" sz="2800" dirty="0"/>
              <a:t> </a:t>
            </a:r>
            <a:endParaRPr lang="en-GB" sz="2800" dirty="0"/>
          </a:p>
          <a:p>
            <a:r>
              <a:rPr lang="fi-FI" sz="2800" b="1" dirty="0"/>
              <a:t>3.1 </a:t>
            </a:r>
            <a:r>
              <a:rPr lang="fi-FI" sz="2800" b="1" dirty="0" err="1"/>
              <a:t>Overview</a:t>
            </a:r>
            <a:r>
              <a:rPr lang="fi-FI" sz="2800" b="1" dirty="0"/>
              <a:t> of </a:t>
            </a:r>
            <a:r>
              <a:rPr lang="fi-FI" sz="2800" b="1" dirty="0" err="1"/>
              <a:t>effective</a:t>
            </a:r>
            <a:r>
              <a:rPr lang="fi-FI" sz="2800" b="1" dirty="0"/>
              <a:t> </a:t>
            </a:r>
            <a:r>
              <a:rPr lang="fi-FI" sz="2800" b="1" dirty="0" err="1"/>
              <a:t>tools</a:t>
            </a:r>
            <a:r>
              <a:rPr lang="fi-FI" sz="2800" b="1" dirty="0"/>
              <a:t> &amp; </a:t>
            </a:r>
            <a:r>
              <a:rPr lang="fi-FI" sz="2800" b="1" dirty="0" err="1"/>
              <a:t>digital</a:t>
            </a:r>
            <a:r>
              <a:rPr lang="fi-FI" sz="2800" b="1" dirty="0"/>
              <a:t> </a:t>
            </a:r>
            <a:r>
              <a:rPr lang="fi-FI" sz="2800" b="1" dirty="0" err="1"/>
              <a:t>supports</a:t>
            </a:r>
            <a:endParaRPr lang="en-GB" sz="2800" b="1" dirty="0"/>
          </a:p>
        </p:txBody>
      </p:sp>
      <p:graphicFrame>
        <p:nvGraphicFramePr>
          <p:cNvPr id="5" name="Table 4"/>
          <p:cNvGraphicFramePr>
            <a:graphicFrameLocks noGrp="1"/>
          </p:cNvGraphicFramePr>
          <p:nvPr>
            <p:extLst>
              <p:ext uri="{D42A27DB-BD31-4B8C-83A1-F6EECF244321}">
                <p14:modId xmlns:p14="http://schemas.microsoft.com/office/powerpoint/2010/main" val="4029080693"/>
              </p:ext>
            </p:extLst>
          </p:nvPr>
        </p:nvGraphicFramePr>
        <p:xfrm>
          <a:off x="2057400" y="3589931"/>
          <a:ext cx="14524632" cy="4597398"/>
        </p:xfrm>
        <a:graphic>
          <a:graphicData uri="http://schemas.openxmlformats.org/drawingml/2006/table">
            <a:tbl>
              <a:tblPr firstRow="1" bandRow="1">
                <a:tableStyleId>{5C22544A-7EE6-4342-B048-85BDC9FD1C3A}</a:tableStyleId>
              </a:tblPr>
              <a:tblGrid>
                <a:gridCol w="4841544">
                  <a:extLst>
                    <a:ext uri="{9D8B030D-6E8A-4147-A177-3AD203B41FA5}">
                      <a16:colId xmlns:a16="http://schemas.microsoft.com/office/drawing/2014/main" val="1938542227"/>
                    </a:ext>
                  </a:extLst>
                </a:gridCol>
                <a:gridCol w="4841544">
                  <a:extLst>
                    <a:ext uri="{9D8B030D-6E8A-4147-A177-3AD203B41FA5}">
                      <a16:colId xmlns:a16="http://schemas.microsoft.com/office/drawing/2014/main" val="2296839978"/>
                    </a:ext>
                  </a:extLst>
                </a:gridCol>
                <a:gridCol w="4841544">
                  <a:extLst>
                    <a:ext uri="{9D8B030D-6E8A-4147-A177-3AD203B41FA5}">
                      <a16:colId xmlns:a16="http://schemas.microsoft.com/office/drawing/2014/main" val="2517284351"/>
                    </a:ext>
                  </a:extLst>
                </a:gridCol>
              </a:tblGrid>
              <a:tr h="516323">
                <a:tc>
                  <a:txBody>
                    <a:bodyPr/>
                    <a:lstStyle/>
                    <a:p>
                      <a:r>
                        <a:rPr lang="en-GB" sz="2400" dirty="0"/>
                        <a:t>Tool</a:t>
                      </a:r>
                    </a:p>
                  </a:txBody>
                  <a:tcPr anchor="ctr"/>
                </a:tc>
                <a:tc>
                  <a:txBody>
                    <a:bodyPr/>
                    <a:lstStyle/>
                    <a:p>
                      <a:r>
                        <a:rPr lang="en-GB" sz="2400"/>
                        <a:t>Purpose</a:t>
                      </a:r>
                    </a:p>
                  </a:txBody>
                  <a:tcPr anchor="ctr"/>
                </a:tc>
                <a:tc>
                  <a:txBody>
                    <a:bodyPr/>
                    <a:lstStyle/>
                    <a:p>
                      <a:r>
                        <a:rPr lang="en-GB" sz="2400"/>
                        <a:t>Examples</a:t>
                      </a:r>
                    </a:p>
                  </a:txBody>
                  <a:tcPr anchor="ctr"/>
                </a:tc>
                <a:extLst>
                  <a:ext uri="{0D108BD9-81ED-4DB2-BD59-A6C34878D82A}">
                    <a16:rowId xmlns:a16="http://schemas.microsoft.com/office/drawing/2014/main" val="1377985704"/>
                  </a:ext>
                </a:extLst>
              </a:tr>
              <a:tr h="891188">
                <a:tc>
                  <a:txBody>
                    <a:bodyPr/>
                    <a:lstStyle/>
                    <a:p>
                      <a:r>
                        <a:rPr lang="en-GB" sz="2400" b="1"/>
                        <a:t>Visual timetables / routine boards</a:t>
                      </a:r>
                      <a:endParaRPr lang="en-GB" sz="2400"/>
                    </a:p>
                  </a:txBody>
                  <a:tcPr anchor="ctr"/>
                </a:tc>
                <a:tc>
                  <a:txBody>
                    <a:bodyPr/>
                    <a:lstStyle/>
                    <a:p>
                      <a:r>
                        <a:rPr lang="en-GB" sz="2400"/>
                        <a:t>Show daily tasks visually; child moves/flips icons for progress</a:t>
                      </a:r>
                    </a:p>
                  </a:txBody>
                  <a:tcPr anchor="ctr"/>
                </a:tc>
                <a:tc>
                  <a:txBody>
                    <a:bodyPr/>
                    <a:lstStyle/>
                    <a:p>
                      <a:r>
                        <a:rPr lang="en-GB" sz="2400" dirty="0"/>
                        <a:t>DIY laminated board + Velcro icons</a:t>
                      </a:r>
                    </a:p>
                  </a:txBody>
                  <a:tcPr anchor="ctr"/>
                </a:tc>
                <a:extLst>
                  <a:ext uri="{0D108BD9-81ED-4DB2-BD59-A6C34878D82A}">
                    <a16:rowId xmlns:a16="http://schemas.microsoft.com/office/drawing/2014/main" val="2153941617"/>
                  </a:ext>
                </a:extLst>
              </a:tr>
              <a:tr h="891188">
                <a:tc>
                  <a:txBody>
                    <a:bodyPr/>
                    <a:lstStyle/>
                    <a:p>
                      <a:r>
                        <a:rPr lang="en-GB" sz="2400" b="1"/>
                        <a:t>Apps &amp; digital planners</a:t>
                      </a:r>
                      <a:endParaRPr lang="en-GB" sz="2400"/>
                    </a:p>
                  </a:txBody>
                  <a:tcPr anchor="ctr"/>
                </a:tc>
                <a:tc>
                  <a:txBody>
                    <a:bodyPr/>
                    <a:lstStyle/>
                    <a:p>
                      <a:r>
                        <a:rPr lang="en-GB" sz="2400"/>
                        <a:t>Drag-and-drop schedules, reminders, countdown timers</a:t>
                      </a:r>
                    </a:p>
                  </a:txBody>
                  <a:tcPr anchor="ctr"/>
                </a:tc>
                <a:tc>
                  <a:txBody>
                    <a:bodyPr/>
                    <a:lstStyle/>
                    <a:p>
                      <a:r>
                        <a:rPr lang="en-GB" sz="2400"/>
                        <a:t>Thruday: </a:t>
                      </a:r>
                      <a:r>
                        <a:rPr lang="en-GB" sz="2400">
                          <a:hlinkClick r:id="rId4"/>
                        </a:rPr>
                        <a:t>thruday.com</a:t>
                      </a:r>
                      <a:endParaRPr lang="en-GB" sz="2400"/>
                    </a:p>
                  </a:txBody>
                  <a:tcPr anchor="ctr"/>
                </a:tc>
                <a:extLst>
                  <a:ext uri="{0D108BD9-81ED-4DB2-BD59-A6C34878D82A}">
                    <a16:rowId xmlns:a16="http://schemas.microsoft.com/office/drawing/2014/main" val="1075048085"/>
                  </a:ext>
                </a:extLst>
              </a:tr>
              <a:tr h="891188">
                <a:tc>
                  <a:txBody>
                    <a:bodyPr/>
                    <a:lstStyle/>
                    <a:p>
                      <a:r>
                        <a:rPr lang="en-GB" sz="2400" b="1"/>
                        <a:t>Checklists / step checklists</a:t>
                      </a:r>
                      <a:endParaRPr lang="en-GB" sz="2400"/>
                    </a:p>
                  </a:txBody>
                  <a:tcPr anchor="ctr"/>
                </a:tc>
                <a:tc>
                  <a:txBody>
                    <a:bodyPr/>
                    <a:lstStyle/>
                    <a:p>
                      <a:r>
                        <a:rPr lang="en-GB" sz="2400"/>
                        <a:t>Visual display of tasks</a:t>
                      </a:r>
                    </a:p>
                  </a:txBody>
                  <a:tcPr anchor="ctr"/>
                </a:tc>
                <a:tc>
                  <a:txBody>
                    <a:bodyPr/>
                    <a:lstStyle/>
                    <a:p>
                      <a:r>
                        <a:rPr lang="en-GB" sz="2400"/>
                        <a:t>Hanging pocket charts, laminated checklists</a:t>
                      </a:r>
                    </a:p>
                  </a:txBody>
                  <a:tcPr anchor="ctr"/>
                </a:tc>
                <a:extLst>
                  <a:ext uri="{0D108BD9-81ED-4DB2-BD59-A6C34878D82A}">
                    <a16:rowId xmlns:a16="http://schemas.microsoft.com/office/drawing/2014/main" val="2954124319"/>
                  </a:ext>
                </a:extLst>
              </a:tr>
              <a:tr h="516323">
                <a:tc>
                  <a:txBody>
                    <a:bodyPr/>
                    <a:lstStyle/>
                    <a:p>
                      <a:r>
                        <a:rPr lang="en-GB" sz="2400" b="1"/>
                        <a:t>Reminder systems / alarms</a:t>
                      </a:r>
                      <a:endParaRPr lang="en-GB" sz="2400"/>
                    </a:p>
                  </a:txBody>
                  <a:tcPr anchor="ctr"/>
                </a:tc>
                <a:tc>
                  <a:txBody>
                    <a:bodyPr/>
                    <a:lstStyle/>
                    <a:p>
                      <a:r>
                        <a:rPr lang="en-GB" sz="2400"/>
                        <a:t>Alerts for task transitions</a:t>
                      </a:r>
                    </a:p>
                  </a:txBody>
                  <a:tcPr anchor="ctr"/>
                </a:tc>
                <a:tc>
                  <a:txBody>
                    <a:bodyPr/>
                    <a:lstStyle/>
                    <a:p>
                      <a:r>
                        <a:rPr lang="en-GB" sz="2400" dirty="0"/>
                        <a:t>Phone alarms, wearable reminders</a:t>
                      </a:r>
                    </a:p>
                  </a:txBody>
                  <a:tcPr anchor="ctr"/>
                </a:tc>
                <a:extLst>
                  <a:ext uri="{0D108BD9-81ED-4DB2-BD59-A6C34878D82A}">
                    <a16:rowId xmlns:a16="http://schemas.microsoft.com/office/drawing/2014/main" val="2396587461"/>
                  </a:ext>
                </a:extLst>
              </a:tr>
              <a:tr h="891188">
                <a:tc>
                  <a:txBody>
                    <a:bodyPr/>
                    <a:lstStyle/>
                    <a:p>
                      <a:r>
                        <a:rPr lang="en-GB" sz="2400" b="1"/>
                        <a:t>Reward charts / token systems</a:t>
                      </a:r>
                      <a:endParaRPr lang="en-GB" sz="2400"/>
                    </a:p>
                  </a:txBody>
                  <a:tcPr anchor="ctr"/>
                </a:tc>
                <a:tc>
                  <a:txBody>
                    <a:bodyPr/>
                    <a:lstStyle/>
                    <a:p>
                      <a:r>
                        <a:rPr lang="en-GB" sz="2400" dirty="0"/>
                        <a:t>Reinforce adherence</a:t>
                      </a:r>
                    </a:p>
                  </a:txBody>
                  <a:tcPr anchor="ctr"/>
                </a:tc>
                <a:tc>
                  <a:txBody>
                    <a:bodyPr/>
                    <a:lstStyle/>
                    <a:p>
                      <a:r>
                        <a:rPr lang="en-GB" sz="2400" dirty="0"/>
                        <a:t>Token per step, reward for full routine</a:t>
                      </a:r>
                    </a:p>
                  </a:txBody>
                  <a:tcPr anchor="ctr"/>
                </a:tc>
                <a:extLst>
                  <a:ext uri="{0D108BD9-81ED-4DB2-BD59-A6C34878D82A}">
                    <a16:rowId xmlns:a16="http://schemas.microsoft.com/office/drawing/2014/main" val="689880876"/>
                  </a:ext>
                </a:extLst>
              </a:tr>
            </a:tbl>
          </a:graphicData>
        </a:graphic>
      </p:graphicFrame>
    </p:spTree>
    <p:extLst>
      <p:ext uri="{BB962C8B-B14F-4D97-AF65-F5344CB8AC3E}">
        <p14:creationId xmlns:p14="http://schemas.microsoft.com/office/powerpoint/2010/main" val="364714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4" name="Rectangle 3"/>
          <p:cNvSpPr/>
          <p:nvPr/>
        </p:nvSpPr>
        <p:spPr>
          <a:xfrm>
            <a:off x="648268" y="611347"/>
            <a:ext cx="13335000" cy="669542"/>
          </a:xfrm>
          <a:prstGeom prst="rect">
            <a:avLst/>
          </a:prstGeom>
        </p:spPr>
        <p:txBody>
          <a:bodyPr wrap="square">
            <a:spAutoFit/>
          </a:bodyPr>
          <a:lstStyle/>
          <a:p>
            <a:pPr>
              <a:lnSpc>
                <a:spcPct val="150000"/>
              </a:lnSpc>
              <a:spcBef>
                <a:spcPts val="800"/>
              </a:spcBef>
              <a:spcAft>
                <a:spcPts val="400"/>
              </a:spcAft>
            </a:pPr>
            <a:r>
              <a:rPr lang="fi-FI" sz="2800" b="1" dirty="0">
                <a:solidFill>
                  <a:srgbClr val="000000"/>
                </a:solidFill>
                <a:latin typeface="Calibri" panose="020F0502020204030204" pitchFamily="34" charset="0"/>
                <a:ea typeface="Calibri" panose="020F0502020204030204" pitchFamily="34" charset="0"/>
              </a:rPr>
              <a:t>3.2 How to </a:t>
            </a:r>
            <a:r>
              <a:rPr lang="fi-FI" sz="2800" b="1" dirty="0" err="1">
                <a:solidFill>
                  <a:srgbClr val="000000"/>
                </a:solidFill>
                <a:latin typeface="Calibri" panose="020F0502020204030204" pitchFamily="34" charset="0"/>
                <a:ea typeface="Calibri" panose="020F0502020204030204" pitchFamily="34" charset="0"/>
              </a:rPr>
              <a:t>build</a:t>
            </a:r>
            <a:r>
              <a:rPr lang="fi-FI" sz="2800" b="1" dirty="0">
                <a:solidFill>
                  <a:srgbClr val="000000"/>
                </a:solidFill>
                <a:latin typeface="Calibri" panose="020F0502020204030204" pitchFamily="34" charset="0"/>
                <a:ea typeface="Calibri" panose="020F0502020204030204" pitchFamily="34" charset="0"/>
              </a:rPr>
              <a:t> a </a:t>
            </a:r>
            <a:r>
              <a:rPr lang="fi-FI" sz="2800" b="1" dirty="0" err="1">
                <a:solidFill>
                  <a:srgbClr val="000000"/>
                </a:solidFill>
                <a:latin typeface="Calibri" panose="020F0502020204030204" pitchFamily="34" charset="0"/>
                <a:ea typeface="Calibri" panose="020F0502020204030204" pitchFamily="34" charset="0"/>
              </a:rPr>
              <a:t>visual</a:t>
            </a:r>
            <a:r>
              <a:rPr lang="fi-FI" sz="2800" b="1" dirty="0">
                <a:solidFill>
                  <a:srgbClr val="000000"/>
                </a:solidFill>
                <a:latin typeface="Calibri" panose="020F0502020204030204" pitchFamily="34" charset="0"/>
                <a:ea typeface="Calibri" panose="020F0502020204030204" pitchFamily="34" charset="0"/>
              </a:rPr>
              <a:t> </a:t>
            </a:r>
            <a:r>
              <a:rPr lang="fi-FI" sz="2800" b="1" dirty="0" err="1">
                <a:solidFill>
                  <a:srgbClr val="000000"/>
                </a:solidFill>
                <a:latin typeface="Calibri" panose="020F0502020204030204" pitchFamily="34" charset="0"/>
                <a:ea typeface="Calibri" panose="020F0502020204030204" pitchFamily="34" charset="0"/>
              </a:rPr>
              <a:t>timetable</a:t>
            </a:r>
            <a:r>
              <a:rPr lang="fi-FI" sz="2800" b="1" dirty="0">
                <a:solidFill>
                  <a:srgbClr val="000000"/>
                </a:solidFill>
                <a:latin typeface="Calibri" panose="020F0502020204030204" pitchFamily="34" charset="0"/>
                <a:ea typeface="Calibri" panose="020F0502020204030204" pitchFamily="34" charset="0"/>
              </a:rPr>
              <a:t> / routine </a:t>
            </a:r>
            <a:r>
              <a:rPr lang="fi-FI" sz="2800" b="1" dirty="0" err="1" smtClean="0">
                <a:solidFill>
                  <a:srgbClr val="000000"/>
                </a:solidFill>
                <a:latin typeface="Calibri" panose="020F0502020204030204" pitchFamily="34" charset="0"/>
                <a:ea typeface="Calibri" panose="020F0502020204030204" pitchFamily="34" charset="0"/>
              </a:rPr>
              <a:t>chart</a:t>
            </a:r>
            <a:endParaRPr lang="en-GB" sz="2800" dirty="0">
              <a:effectLst/>
              <a:latin typeface="Times New Roman" panose="02020603050405020304" pitchFamily="18" charset="0"/>
              <a:ea typeface="Times New Roman" panose="02020603050405020304" pitchFamily="18" charset="0"/>
            </a:endParaRPr>
          </a:p>
        </p:txBody>
      </p:sp>
      <p:sp>
        <p:nvSpPr>
          <p:cNvPr id="6" name="Rectangle 8"/>
          <p:cNvSpPr>
            <a:spLocks noChangeArrowheads="1"/>
          </p:cNvSpPr>
          <p:nvPr/>
        </p:nvSpPr>
        <p:spPr bwMode="auto">
          <a:xfrm>
            <a:off x="914400" y="468630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7"/>
          <p:cNvSpPr/>
          <p:nvPr/>
        </p:nvSpPr>
        <p:spPr>
          <a:xfrm>
            <a:off x="648268" y="1304204"/>
            <a:ext cx="15429932" cy="738664"/>
          </a:xfrm>
          <a:prstGeom prst="rect">
            <a:avLst/>
          </a:prstGeom>
        </p:spPr>
        <p:txBody>
          <a:bodyPr wrap="square">
            <a:spAutoFit/>
          </a:bodyPr>
          <a:lstStyle/>
          <a:p>
            <a:pPr>
              <a:lnSpc>
                <a:spcPct val="150000"/>
              </a:lnSpc>
              <a:spcBef>
                <a:spcPts val="800"/>
              </a:spcBef>
              <a:spcAft>
                <a:spcPts val="400"/>
              </a:spcAft>
            </a:pPr>
            <a:r>
              <a:rPr lang="en-GB" sz="2800" b="1" dirty="0" smtClean="0">
                <a:latin typeface="Calibri" panose="020F0502020204030204" pitchFamily="34" charset="0"/>
                <a:ea typeface="Calibri" panose="020F0502020204030204" pitchFamily="34" charset="0"/>
              </a:rPr>
              <a:t>This unit provides a simple </a:t>
            </a:r>
            <a:r>
              <a:rPr lang="en-GB" sz="2800" b="1" dirty="0" smtClean="0">
                <a:latin typeface="Calibri" panose="020F0502020204030204" pitchFamily="34" charset="0"/>
                <a:ea typeface="Times New Roman" panose="02020603050405020304" pitchFamily="18" charset="0"/>
              </a:rPr>
              <a:t>Step-by-step guide</a:t>
            </a:r>
            <a:r>
              <a:rPr lang="en-GB" sz="2800" b="1" dirty="0">
                <a:latin typeface="Calibri" panose="020F0502020204030204" pitchFamily="34" charset="0"/>
                <a:ea typeface="Times New Roman" panose="02020603050405020304" pitchFamily="18" charset="0"/>
              </a:rPr>
              <a:t> </a:t>
            </a:r>
            <a:r>
              <a:rPr lang="en-GB" sz="2800" b="1" dirty="0" smtClean="0">
                <a:latin typeface="Calibri" panose="020F0502020204030204" pitchFamily="34" charset="0"/>
                <a:ea typeface="Times New Roman" panose="02020603050405020304" pitchFamily="18" charset="0"/>
              </a:rPr>
              <a:t>on how to build a visual timetable/ routine chart. </a:t>
            </a:r>
          </a:p>
        </p:txBody>
      </p:sp>
      <p:pic>
        <p:nvPicPr>
          <p:cNvPr id="21" name="Picture 20"/>
          <p:cNvPicPr/>
          <p:nvPr/>
        </p:nvPicPr>
        <p:blipFill>
          <a:blip r:embed="rId4" cstate="print">
            <a:extLst>
              <a:ext uri="{28A0092B-C50C-407E-A947-70E740481C1C}">
                <a14:useLocalDpi xmlns:a14="http://schemas.microsoft.com/office/drawing/2010/main" val="0"/>
              </a:ext>
            </a:extLst>
          </a:blip>
          <a:stretch>
            <a:fillRect/>
          </a:stretch>
        </p:blipFill>
        <p:spPr>
          <a:xfrm>
            <a:off x="9220200" y="2132776"/>
            <a:ext cx="5257797" cy="7436304"/>
          </a:xfrm>
          <a:prstGeom prst="rect">
            <a:avLst/>
          </a:prstGeom>
        </p:spPr>
      </p:pic>
      <p:sp>
        <p:nvSpPr>
          <p:cNvPr id="25" name="Rectangle 24"/>
          <p:cNvSpPr/>
          <p:nvPr/>
        </p:nvSpPr>
        <p:spPr>
          <a:xfrm>
            <a:off x="1028697" y="3483739"/>
            <a:ext cx="6934200" cy="2862322"/>
          </a:xfrm>
          <a:prstGeom prst="rect">
            <a:avLst/>
          </a:prstGeom>
        </p:spPr>
        <p:txBody>
          <a:bodyPr wrap="square">
            <a:spAutoFit/>
          </a:bodyPr>
          <a:lstStyle/>
          <a:p>
            <a:pPr lvl="0" algn="just" eaLnBrk="0" fontAlgn="base" hangingPunct="0">
              <a:lnSpc>
                <a:spcPct val="150000"/>
              </a:lnSpc>
              <a:spcBef>
                <a:spcPct val="0"/>
              </a:spcBef>
              <a:spcAft>
                <a:spcPct val="0"/>
              </a:spcAft>
            </a:pPr>
            <a:r>
              <a:rPr lang="fi-FI" sz="2400" dirty="0" smtClean="0"/>
              <a:t>An </a:t>
            </a:r>
            <a:r>
              <a:rPr lang="fi-FI" sz="2400" dirty="0" err="1"/>
              <a:t>example</a:t>
            </a:r>
            <a:r>
              <a:rPr lang="fi-FI" sz="2400" dirty="0"/>
              <a:t> of a </a:t>
            </a:r>
            <a:r>
              <a:rPr lang="fi-FI" sz="2400" dirty="0" err="1"/>
              <a:t>visual</a:t>
            </a:r>
            <a:r>
              <a:rPr lang="fi-FI" sz="2400" dirty="0"/>
              <a:t> </a:t>
            </a:r>
            <a:r>
              <a:rPr lang="fi-FI" sz="2400" dirty="0" err="1"/>
              <a:t>schedule</a:t>
            </a:r>
            <a:r>
              <a:rPr lang="fi-FI" sz="2400" dirty="0"/>
              <a:t> is </a:t>
            </a:r>
            <a:r>
              <a:rPr lang="fi-FI" sz="2400" dirty="0" err="1"/>
              <a:t>this</a:t>
            </a:r>
            <a:r>
              <a:rPr lang="fi-FI" sz="2400" dirty="0"/>
              <a:t> ‘</a:t>
            </a:r>
            <a:r>
              <a:rPr lang="fi-FI" sz="2400" dirty="0" err="1"/>
              <a:t>Everyday</a:t>
            </a:r>
            <a:r>
              <a:rPr lang="fi-FI" sz="2400" dirty="0"/>
              <a:t> </a:t>
            </a:r>
            <a:r>
              <a:rPr lang="fi-FI" sz="2400" dirty="0" err="1"/>
              <a:t>Actions</a:t>
            </a:r>
            <a:r>
              <a:rPr lang="fi-FI" sz="2400" dirty="0"/>
              <a:t>’ </a:t>
            </a:r>
            <a:r>
              <a:rPr lang="fi-FI" sz="2400" dirty="0" err="1"/>
              <a:t>visual</a:t>
            </a:r>
            <a:r>
              <a:rPr lang="fi-FI" sz="2400" dirty="0"/>
              <a:t> </a:t>
            </a:r>
            <a:r>
              <a:rPr lang="fi-FI" sz="2400" dirty="0" err="1"/>
              <a:t>printout</a:t>
            </a:r>
            <a:r>
              <a:rPr lang="fi-FI" sz="2400" dirty="0"/>
              <a:t> </a:t>
            </a:r>
            <a:r>
              <a:rPr lang="fi-FI" sz="2400" dirty="0" smtClean="0"/>
              <a:t>(</a:t>
            </a:r>
            <a:r>
              <a:rPr lang="fi-FI" sz="2400" dirty="0" err="1" smtClean="0"/>
              <a:t>Figure</a:t>
            </a:r>
            <a:r>
              <a:rPr lang="fi-FI" sz="2400" dirty="0" smtClean="0"/>
              <a:t> 1.) It </a:t>
            </a:r>
            <a:r>
              <a:rPr lang="fi-FI" sz="2400" dirty="0" err="1" smtClean="0"/>
              <a:t>can</a:t>
            </a:r>
            <a:r>
              <a:rPr lang="fi-FI" sz="2400" dirty="0" smtClean="0"/>
              <a:t> </a:t>
            </a:r>
            <a:r>
              <a:rPr lang="fi-FI" sz="2400" dirty="0" err="1"/>
              <a:t>be</a:t>
            </a:r>
            <a:r>
              <a:rPr lang="fi-FI" sz="2400" dirty="0"/>
              <a:t> </a:t>
            </a:r>
            <a:r>
              <a:rPr lang="fi-FI" sz="2400" dirty="0" err="1" smtClean="0"/>
              <a:t>used</a:t>
            </a:r>
            <a:r>
              <a:rPr lang="fi-FI" sz="2400" dirty="0" smtClean="0"/>
              <a:t> as a </a:t>
            </a:r>
            <a:r>
              <a:rPr lang="fi-FI" sz="2400" dirty="0" err="1" smtClean="0"/>
              <a:t>visual</a:t>
            </a:r>
            <a:r>
              <a:rPr lang="fi-FI" sz="2400" dirty="0" smtClean="0"/>
              <a:t> </a:t>
            </a:r>
            <a:r>
              <a:rPr lang="fi-FI" sz="2400" dirty="0" err="1"/>
              <a:t>reminder</a:t>
            </a:r>
            <a:r>
              <a:rPr lang="fi-FI" sz="2400" dirty="0"/>
              <a:t> </a:t>
            </a:r>
            <a:r>
              <a:rPr lang="fi-FI" sz="2400" dirty="0" smtClean="0"/>
              <a:t>in </a:t>
            </a:r>
            <a:r>
              <a:rPr lang="fi-FI" sz="2400" dirty="0" err="1" smtClean="0"/>
              <a:t>the</a:t>
            </a:r>
            <a:r>
              <a:rPr lang="fi-FI" sz="2400" dirty="0" smtClean="0"/>
              <a:t> </a:t>
            </a:r>
            <a:r>
              <a:rPr lang="fi-FI" sz="2400" dirty="0" err="1" smtClean="0"/>
              <a:t>childs</a:t>
            </a:r>
            <a:r>
              <a:rPr lang="fi-FI" sz="2400" dirty="0" smtClean="0"/>
              <a:t> </a:t>
            </a:r>
            <a:r>
              <a:rPr lang="fi-FI" sz="2400" dirty="0" err="1" smtClean="0"/>
              <a:t>room</a:t>
            </a:r>
            <a:r>
              <a:rPr lang="fi-FI" sz="2400" dirty="0" smtClean="0"/>
              <a:t> to </a:t>
            </a:r>
            <a:r>
              <a:rPr lang="fi-FI" sz="2400" dirty="0" err="1"/>
              <a:t>complete</a:t>
            </a:r>
            <a:r>
              <a:rPr lang="fi-FI" sz="2400" dirty="0"/>
              <a:t> </a:t>
            </a:r>
            <a:r>
              <a:rPr lang="fi-FI" sz="2400" dirty="0" err="1"/>
              <a:t>their</a:t>
            </a:r>
            <a:r>
              <a:rPr lang="fi-FI" sz="2400" dirty="0"/>
              <a:t> </a:t>
            </a:r>
            <a:r>
              <a:rPr lang="fi-FI" sz="2400" dirty="0" err="1"/>
              <a:t>everyday</a:t>
            </a:r>
            <a:r>
              <a:rPr lang="fi-FI" sz="2400" dirty="0"/>
              <a:t> </a:t>
            </a:r>
            <a:r>
              <a:rPr lang="fi-FI" sz="2400" dirty="0" err="1"/>
              <a:t>actions</a:t>
            </a:r>
            <a:r>
              <a:rPr lang="fi-FI" sz="2400" dirty="0"/>
              <a:t>, </a:t>
            </a:r>
            <a:r>
              <a:rPr lang="fi-FI" sz="2400" dirty="0" err="1"/>
              <a:t>alongside</a:t>
            </a:r>
            <a:r>
              <a:rPr lang="fi-FI" sz="2400" dirty="0"/>
              <a:t> a </a:t>
            </a:r>
            <a:r>
              <a:rPr lang="fi-FI" sz="2400" dirty="0" err="1"/>
              <a:t>checklist</a:t>
            </a:r>
            <a:r>
              <a:rPr lang="fi-FI" sz="2400" dirty="0"/>
              <a:t> to </a:t>
            </a:r>
            <a:r>
              <a:rPr lang="fi-FI" sz="2400" dirty="0" err="1"/>
              <a:t>check</a:t>
            </a:r>
            <a:r>
              <a:rPr lang="fi-FI" sz="2400" dirty="0"/>
              <a:t> </a:t>
            </a:r>
            <a:r>
              <a:rPr lang="fi-FI" sz="2400" dirty="0" err="1"/>
              <a:t>if</a:t>
            </a:r>
            <a:r>
              <a:rPr lang="fi-FI" sz="2400" dirty="0"/>
              <a:t> </a:t>
            </a:r>
            <a:r>
              <a:rPr lang="fi-FI" sz="2400" dirty="0" err="1"/>
              <a:t>the</a:t>
            </a:r>
            <a:r>
              <a:rPr lang="fi-FI" sz="2400" dirty="0"/>
              <a:t> </a:t>
            </a:r>
            <a:r>
              <a:rPr lang="fi-FI" sz="2400" dirty="0" err="1"/>
              <a:t>tasks</a:t>
            </a:r>
            <a:r>
              <a:rPr lang="fi-FI" sz="2400" dirty="0"/>
              <a:t> </a:t>
            </a:r>
            <a:r>
              <a:rPr lang="fi-FI" sz="2400" dirty="0" err="1"/>
              <a:t>have</a:t>
            </a:r>
            <a:r>
              <a:rPr lang="fi-FI" sz="2400" dirty="0"/>
              <a:t> </a:t>
            </a:r>
            <a:r>
              <a:rPr lang="fi-FI" sz="2400" dirty="0" err="1"/>
              <a:t>been</a:t>
            </a:r>
            <a:r>
              <a:rPr lang="fi-FI" sz="2400" dirty="0"/>
              <a:t> </a:t>
            </a:r>
            <a:r>
              <a:rPr lang="fi-FI" sz="2400" dirty="0" err="1"/>
              <a:t>completed</a:t>
            </a:r>
            <a:r>
              <a:rPr lang="fi-FI" sz="2400" dirty="0"/>
              <a:t> </a:t>
            </a:r>
            <a:endParaRPr lang="en-GB" altLang="en-US" sz="2400" dirty="0"/>
          </a:p>
        </p:txBody>
      </p:sp>
      <p:sp>
        <p:nvSpPr>
          <p:cNvPr id="10" name="Rectangle 9"/>
          <p:cNvSpPr/>
          <p:nvPr/>
        </p:nvSpPr>
        <p:spPr>
          <a:xfrm>
            <a:off x="14800327" y="5481596"/>
            <a:ext cx="1188339" cy="369332"/>
          </a:xfrm>
          <a:prstGeom prst="rect">
            <a:avLst/>
          </a:prstGeom>
        </p:spPr>
        <p:txBody>
          <a:bodyPr wrap="none">
            <a:spAutoFit/>
          </a:bodyPr>
          <a:lstStyle/>
          <a:p>
            <a:r>
              <a:rPr lang="fi-FI" dirty="0"/>
              <a:t>(</a:t>
            </a:r>
            <a:r>
              <a:rPr lang="fi-FI" dirty="0" err="1"/>
              <a:t>Figure</a:t>
            </a:r>
            <a:r>
              <a:rPr lang="fi-FI" dirty="0"/>
              <a:t> 1.) </a:t>
            </a:r>
            <a:endParaRPr lang="en-GB" dirty="0"/>
          </a:p>
        </p:txBody>
      </p:sp>
    </p:spTree>
    <p:extLst>
      <p:ext uri="{BB962C8B-B14F-4D97-AF65-F5344CB8AC3E}">
        <p14:creationId xmlns:p14="http://schemas.microsoft.com/office/powerpoint/2010/main" val="740741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4" name="Rectangle 3"/>
          <p:cNvSpPr/>
          <p:nvPr/>
        </p:nvSpPr>
        <p:spPr>
          <a:xfrm>
            <a:off x="620924" y="383451"/>
            <a:ext cx="13335000" cy="954107"/>
          </a:xfrm>
          <a:prstGeom prst="rect">
            <a:avLst/>
          </a:prstGeom>
        </p:spPr>
        <p:txBody>
          <a:bodyPr wrap="square">
            <a:spAutoFit/>
          </a:bodyPr>
          <a:lstStyle/>
          <a:p>
            <a:r>
              <a:rPr lang="en-GB" sz="2800" i="1" dirty="0"/>
              <a:t> </a:t>
            </a:r>
            <a:endParaRPr lang="en-GB" sz="2800" dirty="0"/>
          </a:p>
          <a:p>
            <a:r>
              <a:rPr lang="fi-FI" sz="2800" b="1" dirty="0"/>
              <a:t>3.3 </a:t>
            </a:r>
            <a:r>
              <a:rPr lang="fi-FI" sz="2800" b="1" dirty="0" err="1"/>
              <a:t>Creating</a:t>
            </a:r>
            <a:r>
              <a:rPr lang="fi-FI" sz="2800" b="1" dirty="0"/>
              <a:t> </a:t>
            </a:r>
            <a:r>
              <a:rPr lang="fi-FI" sz="2800" b="1" dirty="0" err="1"/>
              <a:t>personalised</a:t>
            </a:r>
            <a:r>
              <a:rPr lang="fi-FI" sz="2800" b="1" dirty="0"/>
              <a:t> </a:t>
            </a:r>
            <a:r>
              <a:rPr lang="fi-FI" sz="2800" b="1" dirty="0" err="1"/>
              <a:t>routines</a:t>
            </a:r>
            <a:r>
              <a:rPr lang="fi-FI" sz="2800" b="1" dirty="0"/>
              <a:t>: </a:t>
            </a:r>
            <a:r>
              <a:rPr lang="fi-FI" sz="2800" b="1" dirty="0" err="1"/>
              <a:t>morning</a:t>
            </a:r>
            <a:r>
              <a:rPr lang="fi-FI" sz="2800" b="1" dirty="0"/>
              <a:t>, </a:t>
            </a:r>
            <a:r>
              <a:rPr lang="fi-FI" sz="2800" b="1" dirty="0" err="1"/>
              <a:t>homework</a:t>
            </a:r>
            <a:r>
              <a:rPr lang="fi-FI" sz="2800" b="1" dirty="0"/>
              <a:t>, </a:t>
            </a:r>
            <a:r>
              <a:rPr lang="fi-FI" sz="2800" b="1" dirty="0" err="1"/>
              <a:t>bedtime</a:t>
            </a:r>
            <a:endParaRPr lang="en-GB" sz="2800" b="1" dirty="0"/>
          </a:p>
        </p:txBody>
      </p:sp>
      <p:sp>
        <p:nvSpPr>
          <p:cNvPr id="6" name="Rectangle 8"/>
          <p:cNvSpPr>
            <a:spLocks noChangeArrowheads="1"/>
          </p:cNvSpPr>
          <p:nvPr/>
        </p:nvSpPr>
        <p:spPr bwMode="auto">
          <a:xfrm>
            <a:off x="914400" y="468630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5" name="Rectangle 24"/>
          <p:cNvSpPr/>
          <p:nvPr/>
        </p:nvSpPr>
        <p:spPr>
          <a:xfrm>
            <a:off x="762000" y="1773345"/>
            <a:ext cx="9029132" cy="6186309"/>
          </a:xfrm>
          <a:prstGeom prst="rect">
            <a:avLst/>
          </a:prstGeom>
          <a:solidFill>
            <a:schemeClr val="accent2">
              <a:lumMod val="20000"/>
              <a:lumOff val="80000"/>
            </a:schemeClr>
          </a:solidFill>
        </p:spPr>
        <p:txBody>
          <a:bodyPr wrap="square">
            <a:spAutoFit/>
          </a:bodyPr>
          <a:lstStyle/>
          <a:p>
            <a:pPr>
              <a:lnSpc>
                <a:spcPct val="150000"/>
              </a:lnSpc>
            </a:pPr>
            <a:r>
              <a:rPr lang="en-GB" sz="2400" b="1" dirty="0"/>
              <a:t>Strategies to support</a:t>
            </a:r>
            <a:r>
              <a:rPr lang="en-GB" sz="2400" b="1" dirty="0" smtClean="0"/>
              <a:t>:</a:t>
            </a:r>
            <a:endParaRPr lang="en-GB" sz="2400" dirty="0"/>
          </a:p>
          <a:p>
            <a:pPr lvl="0">
              <a:lnSpc>
                <a:spcPct val="150000"/>
              </a:lnSpc>
            </a:pPr>
            <a:r>
              <a:rPr lang="en-GB" sz="2400" dirty="0"/>
              <a:t>Use </a:t>
            </a:r>
            <a:r>
              <a:rPr lang="en-GB" sz="2400" b="1" dirty="0" err="1"/>
              <a:t>Pomodoro</a:t>
            </a:r>
            <a:r>
              <a:rPr lang="en-GB" sz="2400" dirty="0"/>
              <a:t> technique or timed work blocks (e.g. 25 min work </a:t>
            </a:r>
            <a:r>
              <a:rPr lang="en-GB" sz="2400" dirty="0">
                <a:sym typeface="Wingdings" panose="05000000000000000000" pitchFamily="2" charset="2"/>
              </a:rPr>
              <a:t></a:t>
            </a:r>
            <a:r>
              <a:rPr lang="en-GB" sz="2400" dirty="0"/>
              <a:t> 5 min break, 25 min work </a:t>
            </a:r>
            <a:r>
              <a:rPr lang="en-GB" sz="2400" dirty="0">
                <a:sym typeface="Wingdings" panose="05000000000000000000" pitchFamily="2" charset="2"/>
              </a:rPr>
              <a:t></a:t>
            </a:r>
            <a:r>
              <a:rPr lang="en-GB" sz="2400" dirty="0"/>
              <a:t> 5 min break, 25 min work </a:t>
            </a:r>
            <a:r>
              <a:rPr lang="en-GB" sz="2400" dirty="0">
                <a:sym typeface="Wingdings" panose="05000000000000000000" pitchFamily="2" charset="2"/>
              </a:rPr>
              <a:t></a:t>
            </a:r>
            <a:r>
              <a:rPr lang="en-GB" sz="2400" dirty="0"/>
              <a:t> 5 min break, 25 min work </a:t>
            </a:r>
            <a:r>
              <a:rPr lang="en-GB" sz="2400" dirty="0">
                <a:sym typeface="Wingdings" panose="05000000000000000000" pitchFamily="2" charset="2"/>
              </a:rPr>
              <a:t></a:t>
            </a:r>
            <a:r>
              <a:rPr lang="en-GB" sz="2400" dirty="0"/>
              <a:t> 15-30 min break</a:t>
            </a:r>
            <a:r>
              <a:rPr lang="en-GB" sz="2400" dirty="0" smtClean="0"/>
              <a:t>)</a:t>
            </a:r>
          </a:p>
          <a:p>
            <a:pPr lvl="0">
              <a:lnSpc>
                <a:spcPct val="150000"/>
              </a:lnSpc>
            </a:pPr>
            <a:endParaRPr lang="en-GB" sz="2400" dirty="0"/>
          </a:p>
          <a:p>
            <a:pPr marL="342900" lvl="0" indent="-342900">
              <a:lnSpc>
                <a:spcPct val="150000"/>
              </a:lnSpc>
              <a:buFont typeface="Arial" panose="020B0604020202020204" pitchFamily="34" charset="0"/>
              <a:buChar char="•"/>
            </a:pPr>
            <a:r>
              <a:rPr lang="en-GB" sz="2400" dirty="0"/>
              <a:t>Place </a:t>
            </a:r>
            <a:r>
              <a:rPr lang="en-GB" sz="2400" b="1" dirty="0"/>
              <a:t>priority items first </a:t>
            </a:r>
            <a:r>
              <a:rPr lang="en-GB" sz="2400" dirty="0"/>
              <a:t>to avoid fatigue</a:t>
            </a:r>
          </a:p>
          <a:p>
            <a:pPr marL="342900" lvl="0" indent="-342900">
              <a:lnSpc>
                <a:spcPct val="150000"/>
              </a:lnSpc>
              <a:buFont typeface="Arial" panose="020B0604020202020204" pitchFamily="34" charset="0"/>
              <a:buChar char="•"/>
            </a:pPr>
            <a:r>
              <a:rPr lang="en-GB" sz="2400" dirty="0"/>
              <a:t>Use </a:t>
            </a:r>
            <a:r>
              <a:rPr lang="en-GB" sz="2400" b="1" dirty="0"/>
              <a:t>visual checklist</a:t>
            </a:r>
            <a:r>
              <a:rPr lang="en-GB" sz="2400" dirty="0"/>
              <a:t> so child sees what’s left to do</a:t>
            </a:r>
          </a:p>
          <a:p>
            <a:pPr marL="342900" lvl="0" indent="-342900">
              <a:lnSpc>
                <a:spcPct val="150000"/>
              </a:lnSpc>
              <a:buFont typeface="Arial" panose="020B0604020202020204" pitchFamily="34" charset="0"/>
              <a:buChar char="•"/>
            </a:pPr>
            <a:r>
              <a:rPr lang="en-GB" sz="2400" dirty="0"/>
              <a:t>Use </a:t>
            </a:r>
            <a:r>
              <a:rPr lang="en-GB" sz="2400" b="1" dirty="0"/>
              <a:t>silent prompts or timers</a:t>
            </a:r>
            <a:r>
              <a:rPr lang="en-GB" sz="2400" dirty="0"/>
              <a:t> </a:t>
            </a:r>
          </a:p>
          <a:p>
            <a:pPr marL="342900" lvl="0" indent="-342900">
              <a:lnSpc>
                <a:spcPct val="150000"/>
              </a:lnSpc>
              <a:buFont typeface="Arial" panose="020B0604020202020204" pitchFamily="34" charset="0"/>
              <a:buChar char="•"/>
            </a:pPr>
            <a:r>
              <a:rPr lang="en-GB" sz="2400" dirty="0"/>
              <a:t>Build in </a:t>
            </a:r>
            <a:r>
              <a:rPr lang="en-GB" sz="2400" b="1" dirty="0"/>
              <a:t>accountability / check-ins</a:t>
            </a:r>
            <a:r>
              <a:rPr lang="en-GB" sz="2400" dirty="0"/>
              <a:t> (parent reviews progress mid-block)</a:t>
            </a:r>
          </a:p>
          <a:p>
            <a:pPr marL="342900" lvl="0" indent="-342900">
              <a:lnSpc>
                <a:spcPct val="150000"/>
              </a:lnSpc>
              <a:buFont typeface="Arial" panose="020B0604020202020204" pitchFamily="34" charset="0"/>
              <a:buChar char="•"/>
            </a:pPr>
            <a:r>
              <a:rPr lang="en-GB" sz="2400" dirty="0"/>
              <a:t>Reserve </a:t>
            </a:r>
            <a:r>
              <a:rPr lang="en-GB" sz="2400" b="1" dirty="0"/>
              <a:t>transition buffer</a:t>
            </a:r>
            <a:r>
              <a:rPr lang="en-GB" sz="2400" dirty="0"/>
              <a:t> when switching out of homework </a:t>
            </a:r>
            <a:r>
              <a:rPr lang="en-GB" sz="2400" dirty="0" smtClean="0"/>
              <a:t>mode</a:t>
            </a:r>
            <a:endParaRPr lang="en-GB" sz="2400" dirty="0"/>
          </a:p>
        </p:txBody>
      </p:sp>
      <p:pic>
        <p:nvPicPr>
          <p:cNvPr id="13" name="Google Shape;221;p6"/>
          <p:cNvPicPr/>
          <p:nvPr/>
        </p:nvPicPr>
        <p:blipFill rotWithShape="1">
          <a:blip r:embed="rId4">
            <a:alphaModFix/>
          </a:blip>
          <a:srcRect l="5568" r="9186"/>
          <a:stretch/>
        </p:blipFill>
        <p:spPr>
          <a:xfrm>
            <a:off x="10112943" y="2418910"/>
            <a:ext cx="7740650" cy="5449179"/>
          </a:xfrm>
          <a:prstGeom prst="rect">
            <a:avLst/>
          </a:prstGeom>
          <a:noFill/>
          <a:ln>
            <a:noFill/>
          </a:ln>
        </p:spPr>
      </p:pic>
      <p:sp>
        <p:nvSpPr>
          <p:cNvPr id="5" name="Rectangle 4"/>
          <p:cNvSpPr/>
          <p:nvPr/>
        </p:nvSpPr>
        <p:spPr>
          <a:xfrm>
            <a:off x="12344400" y="7935813"/>
            <a:ext cx="3823932" cy="369332"/>
          </a:xfrm>
          <a:prstGeom prst="rect">
            <a:avLst/>
          </a:prstGeom>
        </p:spPr>
        <p:txBody>
          <a:bodyPr wrap="none">
            <a:spAutoFit/>
          </a:bodyPr>
          <a:lstStyle/>
          <a:p>
            <a:r>
              <a:rPr lang="en-GB" b="1" dirty="0" err="1"/>
              <a:t>Pomodoro</a:t>
            </a:r>
            <a:r>
              <a:rPr lang="en-GB" b="1" dirty="0"/>
              <a:t> technique </a:t>
            </a:r>
            <a:r>
              <a:rPr lang="en-GB" i="1" dirty="0"/>
              <a:t>(Image: </a:t>
            </a:r>
            <a:r>
              <a:rPr lang="en-GB" i="1" dirty="0" err="1"/>
              <a:t>FreePik</a:t>
            </a:r>
            <a:r>
              <a:rPr lang="en-GB" i="1" dirty="0"/>
              <a:t>) </a:t>
            </a:r>
            <a:endParaRPr lang="en-GB" dirty="0"/>
          </a:p>
        </p:txBody>
      </p:sp>
    </p:spTree>
    <p:extLst>
      <p:ext uri="{BB962C8B-B14F-4D97-AF65-F5344CB8AC3E}">
        <p14:creationId xmlns:p14="http://schemas.microsoft.com/office/powerpoint/2010/main" val="2159584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533400" y="1028700"/>
            <a:ext cx="11658600" cy="461665"/>
          </a:xfrm>
          <a:prstGeom prst="rect">
            <a:avLst/>
          </a:prstGeom>
        </p:spPr>
        <p:txBody>
          <a:bodyPr wrap="square" lIns="0" tIns="0" rIns="0" bIns="0" rtlCol="0" anchor="t">
            <a:spAutoFit/>
          </a:bodyPr>
          <a:lstStyle/>
          <a:p>
            <a:pPr algn="l">
              <a:lnSpc>
                <a:spcPts val="3599"/>
              </a:lnSpc>
            </a:pPr>
            <a:r>
              <a:rPr lang="en-US" sz="3200" b="1" dirty="0" smtClean="0">
                <a:solidFill>
                  <a:srgbClr val="191919"/>
                </a:solidFill>
                <a:latin typeface="Arial"/>
                <a:ea typeface="Arial"/>
                <a:cs typeface="Arial"/>
                <a:sym typeface="Arial"/>
              </a:rPr>
              <a:t>CASE STUDY 1.1: Building Daily routines for ADHD children  </a:t>
            </a:r>
          </a:p>
        </p:txBody>
      </p:sp>
      <p:sp>
        <p:nvSpPr>
          <p:cNvPr id="7" name="Rectangle 6"/>
          <p:cNvSpPr/>
          <p:nvPr/>
        </p:nvSpPr>
        <p:spPr>
          <a:xfrm>
            <a:off x="545690" y="2066748"/>
            <a:ext cx="15392400" cy="4428776"/>
          </a:xfrm>
          <a:prstGeom prst="rect">
            <a:avLst/>
          </a:prstGeom>
        </p:spPr>
        <p:txBody>
          <a:bodyPr wrap="square">
            <a:spAutoFit/>
          </a:bodyPr>
          <a:lstStyle/>
          <a:p>
            <a:pPr>
              <a:lnSpc>
                <a:spcPct val="107000"/>
              </a:lnSpc>
              <a:spcAft>
                <a:spcPts val="800"/>
              </a:spcAft>
            </a:pPr>
            <a:r>
              <a:rPr lang="en-GB" sz="2800" b="1" dirty="0" smtClean="0">
                <a:ea typeface="Calibri" panose="020F0502020204030204" pitchFamily="34" charset="0"/>
                <a:cs typeface="Calibri" panose="020F0502020204030204" pitchFamily="34" charset="0"/>
              </a:rPr>
              <a:t>Story:</a:t>
            </a:r>
          </a:p>
          <a:p>
            <a:pPr>
              <a:lnSpc>
                <a:spcPct val="107000"/>
              </a:lnSpc>
              <a:spcAft>
                <a:spcPts val="800"/>
              </a:spcAft>
            </a:pPr>
            <a:r>
              <a:rPr lang="en-GB" sz="2800" dirty="0" smtClean="0">
                <a:ea typeface="Calibri" panose="020F0502020204030204" pitchFamily="34" charset="0"/>
                <a:cs typeface="Calibri" panose="020F0502020204030204" pitchFamily="34" charset="0"/>
              </a:rPr>
              <a:t>“BP</a:t>
            </a:r>
            <a:r>
              <a:rPr lang="en-GB" sz="2800" dirty="0">
                <a:ea typeface="Calibri" panose="020F0502020204030204" pitchFamily="34" charset="0"/>
                <a:cs typeface="Calibri" panose="020F0502020204030204" pitchFamily="34" charset="0"/>
              </a:rPr>
              <a:t>”’s teachers</a:t>
            </a:r>
            <a:r>
              <a:rPr lang="en-US" sz="2800" dirty="0">
                <a:ea typeface="Calibri" panose="020F0502020204030204" pitchFamily="34" charset="0"/>
                <a:cs typeface="Calibri" panose="020F0502020204030204" pitchFamily="34" charset="0"/>
              </a:rPr>
              <a:t> could not accept his neurodevelopmental deficit, although his mother was supportive, his parents were divorced and his father was absent.  </a:t>
            </a:r>
            <a:endParaRPr lang="en-GB" sz="2800" dirty="0">
              <a:ea typeface="Calibri" panose="020F0502020204030204" pitchFamily="34" charset="0"/>
              <a:cs typeface="Times New Roman" panose="02020603050405020304" pitchFamily="18" charset="0"/>
            </a:endParaRPr>
          </a:p>
          <a:p>
            <a:pPr>
              <a:lnSpc>
                <a:spcPct val="107000"/>
              </a:lnSpc>
              <a:spcAft>
                <a:spcPts val="800"/>
              </a:spcAft>
            </a:pPr>
            <a:r>
              <a:rPr lang="en-US" sz="2800" dirty="0">
                <a:ea typeface="Calibri" panose="020F0502020204030204" pitchFamily="34" charset="0"/>
                <a:cs typeface="Calibri" panose="020F0502020204030204" pitchFamily="34" charset="0"/>
              </a:rPr>
              <a:t>During high school, he was sleeping in on some mornings and feeling bad afterwards. He was smoking and listen to jazz music. </a:t>
            </a:r>
            <a:endParaRPr lang="en-US" sz="2800" dirty="0" smtClean="0">
              <a:ea typeface="Calibri" panose="020F0502020204030204" pitchFamily="34" charset="0"/>
              <a:cs typeface="Calibri" panose="020F0502020204030204" pitchFamily="34" charset="0"/>
            </a:endParaRPr>
          </a:p>
          <a:p>
            <a:r>
              <a:rPr lang="en-GB" sz="2800" dirty="0"/>
              <a:t>Daily routines were structured around music and supported through music, which emerged as BP’s main motivation and priority—previously suppressed due to community norms.</a:t>
            </a:r>
          </a:p>
          <a:p>
            <a:r>
              <a:rPr lang="en-GB" sz="2800" dirty="0"/>
              <a:t>Rewards were incorporated into the process, with therapy sessions taking place regularly and based on mutual agreements between the therapist and the child</a:t>
            </a:r>
            <a:r>
              <a:rPr lang="en-GB" sz="2800" dirty="0" smtClean="0"/>
              <a:t>.</a:t>
            </a:r>
          </a:p>
        </p:txBody>
      </p:sp>
      <p:sp>
        <p:nvSpPr>
          <p:cNvPr id="9" name="Rectangle 8"/>
          <p:cNvSpPr/>
          <p:nvPr/>
        </p:nvSpPr>
        <p:spPr>
          <a:xfrm>
            <a:off x="6031161" y="9406546"/>
            <a:ext cx="4480586" cy="400110"/>
          </a:xfrm>
          <a:prstGeom prst="rect">
            <a:avLst/>
          </a:prstGeom>
        </p:spPr>
        <p:txBody>
          <a:bodyPr wrap="none">
            <a:spAutoFit/>
          </a:bodyPr>
          <a:lstStyle/>
          <a:p>
            <a:r>
              <a:rPr lang="en-GB" sz="2000" b="1" dirty="0" smtClean="0"/>
              <a:t>[See Module 1 for complete Case study] </a:t>
            </a:r>
            <a:endParaRPr lang="en-GB" sz="2000" b="1" dirty="0"/>
          </a:p>
        </p:txBody>
      </p:sp>
    </p:spTree>
    <p:extLst>
      <p:ext uri="{BB962C8B-B14F-4D97-AF65-F5344CB8AC3E}">
        <p14:creationId xmlns:p14="http://schemas.microsoft.com/office/powerpoint/2010/main" val="216761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533400" y="1028700"/>
            <a:ext cx="11658600" cy="461665"/>
          </a:xfrm>
          <a:prstGeom prst="rect">
            <a:avLst/>
          </a:prstGeom>
        </p:spPr>
        <p:txBody>
          <a:bodyPr wrap="square" lIns="0" tIns="0" rIns="0" bIns="0" rtlCol="0" anchor="t">
            <a:spAutoFit/>
          </a:bodyPr>
          <a:lstStyle/>
          <a:p>
            <a:pPr algn="l">
              <a:lnSpc>
                <a:spcPts val="3599"/>
              </a:lnSpc>
            </a:pPr>
            <a:r>
              <a:rPr lang="en-US" sz="3200" b="1" dirty="0" smtClean="0">
                <a:solidFill>
                  <a:srgbClr val="191919"/>
                </a:solidFill>
                <a:latin typeface="Arial"/>
                <a:ea typeface="Arial"/>
                <a:cs typeface="Arial"/>
                <a:sym typeface="Arial"/>
              </a:rPr>
              <a:t>CASE STUDY 1.1: Building Daily routines for ADHD children  </a:t>
            </a:r>
          </a:p>
        </p:txBody>
      </p:sp>
      <p:graphicFrame>
        <p:nvGraphicFramePr>
          <p:cNvPr id="10" name="Table 9"/>
          <p:cNvGraphicFramePr>
            <a:graphicFrameLocks noGrp="1"/>
          </p:cNvGraphicFramePr>
          <p:nvPr>
            <p:extLst>
              <p:ext uri="{D42A27DB-BD31-4B8C-83A1-F6EECF244321}">
                <p14:modId xmlns:p14="http://schemas.microsoft.com/office/powerpoint/2010/main" val="3645504887"/>
              </p:ext>
            </p:extLst>
          </p:nvPr>
        </p:nvGraphicFramePr>
        <p:xfrm>
          <a:off x="2549991" y="2247900"/>
          <a:ext cx="12218381" cy="5767061"/>
        </p:xfrm>
        <a:graphic>
          <a:graphicData uri="http://schemas.openxmlformats.org/drawingml/2006/table">
            <a:tbl>
              <a:tblPr firstRow="1" bandRow="1">
                <a:tableStyleId>{5C22544A-7EE6-4342-B048-85BDC9FD1C3A}</a:tableStyleId>
              </a:tblPr>
              <a:tblGrid>
                <a:gridCol w="367277">
                  <a:extLst>
                    <a:ext uri="{9D8B030D-6E8A-4147-A177-3AD203B41FA5}">
                      <a16:colId xmlns:a16="http://schemas.microsoft.com/office/drawing/2014/main" val="4260926307"/>
                    </a:ext>
                  </a:extLst>
                </a:gridCol>
                <a:gridCol w="5312711">
                  <a:extLst>
                    <a:ext uri="{9D8B030D-6E8A-4147-A177-3AD203B41FA5}">
                      <a16:colId xmlns:a16="http://schemas.microsoft.com/office/drawing/2014/main" val="1299899865"/>
                    </a:ext>
                  </a:extLst>
                </a:gridCol>
                <a:gridCol w="6538393">
                  <a:extLst>
                    <a:ext uri="{9D8B030D-6E8A-4147-A177-3AD203B41FA5}">
                      <a16:colId xmlns:a16="http://schemas.microsoft.com/office/drawing/2014/main" val="2165318114"/>
                    </a:ext>
                  </a:extLst>
                </a:gridCol>
              </a:tblGrid>
              <a:tr h="1055752">
                <a:tc>
                  <a:txBody>
                    <a:bodyPr/>
                    <a:lstStyle/>
                    <a:p>
                      <a:pPr algn="ctr"/>
                      <a:endParaRPr lang="en-US" sz="3200" b="1" dirty="0"/>
                    </a:p>
                  </a:txBody>
                  <a:tcPr>
                    <a:solidFill>
                      <a:srgbClr val="6A4C8C"/>
                    </a:solidFill>
                  </a:tcPr>
                </a:tc>
                <a:tc>
                  <a:txBody>
                    <a:bodyPr/>
                    <a:lstStyle/>
                    <a:p>
                      <a:pPr algn="ctr"/>
                      <a:r>
                        <a:rPr lang="en-US" sz="2800" b="1" dirty="0" smtClean="0">
                          <a:latin typeface="+mj-lt"/>
                          <a:cs typeface="Arial" panose="020B0604020202020204" pitchFamily="34" charset="0"/>
                        </a:rPr>
                        <a:t>Individual</a:t>
                      </a:r>
                      <a:r>
                        <a:rPr lang="en-US" sz="2800" b="1" baseline="0" dirty="0" smtClean="0">
                          <a:latin typeface="+mj-lt"/>
                          <a:cs typeface="Arial" panose="020B0604020202020204" pitchFamily="34" charset="0"/>
                        </a:rPr>
                        <a:t> Exercise</a:t>
                      </a:r>
                      <a:endParaRPr lang="en-US" sz="2800" b="1" dirty="0">
                        <a:latin typeface="+mj-lt"/>
                        <a:cs typeface="Arial" panose="020B0604020202020204" pitchFamily="34" charset="0"/>
                      </a:endParaRPr>
                    </a:p>
                  </a:txBody>
                  <a:tcPr>
                    <a:solidFill>
                      <a:srgbClr val="6A4C8C"/>
                    </a:solidFill>
                  </a:tcPr>
                </a:tc>
                <a:tc>
                  <a:txBody>
                    <a:bodyPr/>
                    <a:lstStyle/>
                    <a:p>
                      <a:pPr algn="ctr"/>
                      <a:r>
                        <a:rPr lang="en-US" sz="2800" b="1" dirty="0" smtClean="0">
                          <a:latin typeface="+mj-lt"/>
                          <a:cs typeface="Arial" panose="020B0604020202020204" pitchFamily="34" charset="0"/>
                        </a:rPr>
                        <a:t>Group Exercise</a:t>
                      </a:r>
                      <a:endParaRPr lang="en-US" sz="2800" b="1" dirty="0">
                        <a:latin typeface="+mj-lt"/>
                        <a:cs typeface="Arial" panose="020B0604020202020204" pitchFamily="34" charset="0"/>
                      </a:endParaRPr>
                    </a:p>
                  </a:txBody>
                  <a:tcPr>
                    <a:solidFill>
                      <a:srgbClr val="6A4C8C"/>
                    </a:solidFill>
                  </a:tcPr>
                </a:tc>
                <a:extLst>
                  <a:ext uri="{0D108BD9-81ED-4DB2-BD59-A6C34878D82A}">
                    <a16:rowId xmlns:a16="http://schemas.microsoft.com/office/drawing/2014/main" val="806819886"/>
                  </a:ext>
                </a:extLst>
              </a:tr>
              <a:tr h="1739746">
                <a:tc>
                  <a:txBody>
                    <a:bodyPr/>
                    <a:lstStyle/>
                    <a:p>
                      <a:r>
                        <a:rPr lang="en-US" sz="3200" dirty="0" smtClean="0"/>
                        <a:t>1</a:t>
                      </a:r>
                      <a:endParaRPr lang="en-US" sz="3200" dirty="0"/>
                    </a:p>
                  </a:txBody>
                  <a:tcPr>
                    <a:solidFill>
                      <a:srgbClr val="E0F0EB"/>
                    </a:solidFill>
                  </a:tcPr>
                </a:tc>
                <a:tc>
                  <a:txBody>
                    <a:bodyPr/>
                    <a:lstStyle/>
                    <a:p>
                      <a:pPr>
                        <a:lnSpc>
                          <a:spcPts val="4000"/>
                        </a:lnSpc>
                      </a:pPr>
                      <a:r>
                        <a:rPr lang="fi-FI" sz="2800" kern="1200" dirty="0" smtClean="0">
                          <a:solidFill>
                            <a:schemeClr val="dk1"/>
                          </a:solidFill>
                          <a:effectLst/>
                          <a:latin typeface="+mj-lt"/>
                          <a:ea typeface="+mn-ea"/>
                          <a:cs typeface="Arial" panose="020B0604020202020204" pitchFamily="34" charset="0"/>
                        </a:rPr>
                        <a:t>What were the key factors contributing to the challenge in case </a:t>
                      </a:r>
                      <a:r>
                        <a:rPr lang="fi-FI" sz="2800" kern="1200" dirty="0" err="1" smtClean="0">
                          <a:solidFill>
                            <a:schemeClr val="dk1"/>
                          </a:solidFill>
                          <a:effectLst/>
                          <a:latin typeface="+mj-lt"/>
                          <a:ea typeface="+mn-ea"/>
                          <a:cs typeface="Arial" panose="020B0604020202020204" pitchFamily="34" charset="0"/>
                        </a:rPr>
                        <a:t>study</a:t>
                      </a:r>
                      <a:r>
                        <a:rPr lang="fi-FI" sz="2800" kern="1200" dirty="0" smtClean="0">
                          <a:solidFill>
                            <a:schemeClr val="dk1"/>
                          </a:solidFill>
                          <a:effectLst/>
                          <a:latin typeface="+mj-lt"/>
                          <a:ea typeface="+mn-ea"/>
                          <a:cs typeface="Arial" panose="020B0604020202020204" pitchFamily="34" charset="0"/>
                        </a:rPr>
                        <a:t> 1.1?</a:t>
                      </a:r>
                      <a:endParaRPr lang="en-US" sz="2800" dirty="0">
                        <a:latin typeface="+mj-lt"/>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mj-lt"/>
                          <a:ea typeface="+mn-ea"/>
                          <a:cs typeface="+mn-cs"/>
                        </a:rPr>
                        <a:t>What</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tools</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or</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solutions</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can</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be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used</a:t>
                      </a:r>
                      <a:r>
                        <a:rPr lang="fi-FI" sz="2800" kern="1200" dirty="0" smtClean="0">
                          <a:solidFill>
                            <a:schemeClr val="dk1"/>
                          </a:solidFill>
                          <a:effectLst/>
                          <a:latin typeface="+mj-lt"/>
                          <a:ea typeface="+mn-ea"/>
                          <a:cs typeface="+mn-cs"/>
                        </a:rPr>
                        <a:t> to </a:t>
                      </a:r>
                      <a:r>
                        <a:rPr lang="fi-FI" sz="2800" kern="1200" dirty="0" err="1" smtClean="0">
                          <a:solidFill>
                            <a:schemeClr val="dk1"/>
                          </a:solidFill>
                          <a:effectLst/>
                          <a:latin typeface="+mj-lt"/>
                          <a:ea typeface="+mn-ea"/>
                          <a:cs typeface="+mn-cs"/>
                        </a:rPr>
                        <a:t>overcome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challenges</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faced</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by</a:t>
                      </a:r>
                      <a:r>
                        <a:rPr lang="fi-FI" sz="2800" kern="1200" dirty="0" smtClean="0">
                          <a:solidFill>
                            <a:schemeClr val="dk1"/>
                          </a:solidFill>
                          <a:effectLst/>
                          <a:latin typeface="+mj-lt"/>
                          <a:ea typeface="+mn-ea"/>
                          <a:cs typeface="+mn-cs"/>
                        </a:rPr>
                        <a:t> BP?</a:t>
                      </a:r>
                      <a:endParaRPr lang="en-US" sz="2800" dirty="0">
                        <a:latin typeface="+mj-lt"/>
                        <a:cs typeface="Arial" panose="020B0604020202020204" pitchFamily="34" charset="0"/>
                      </a:endParaRPr>
                    </a:p>
                  </a:txBody>
                  <a:tcPr>
                    <a:solidFill>
                      <a:srgbClr val="E0F0EB"/>
                    </a:solidFill>
                  </a:tcPr>
                </a:tc>
                <a:extLst>
                  <a:ext uri="{0D108BD9-81ED-4DB2-BD59-A6C34878D82A}">
                    <a16:rowId xmlns:a16="http://schemas.microsoft.com/office/drawing/2014/main" val="3920918707"/>
                  </a:ext>
                </a:extLst>
              </a:tr>
              <a:tr h="1559207">
                <a:tc>
                  <a:txBody>
                    <a:bodyPr/>
                    <a:lstStyle/>
                    <a:p>
                      <a:r>
                        <a:rPr lang="en-US" sz="3200" dirty="0" smtClean="0"/>
                        <a:t>2</a:t>
                      </a:r>
                      <a:endParaRPr lang="en-US" sz="3200" dirty="0"/>
                    </a:p>
                  </a:txBody>
                  <a:tcPr>
                    <a:solidFill>
                      <a:srgbClr val="9CD6C1"/>
                    </a:solidFill>
                  </a:tcPr>
                </a:tc>
                <a:tc>
                  <a:txBody>
                    <a:bodyPr/>
                    <a:lstStyle/>
                    <a:p>
                      <a:pPr>
                        <a:lnSpc>
                          <a:spcPts val="4000"/>
                        </a:lnSpc>
                      </a:pPr>
                      <a:r>
                        <a:rPr lang="fi-FI" sz="2800" kern="1200" dirty="0" err="1" smtClean="0">
                          <a:solidFill>
                            <a:schemeClr val="dk1"/>
                          </a:solidFill>
                          <a:effectLst/>
                          <a:latin typeface="+mj-lt"/>
                          <a:ea typeface="+mn-ea"/>
                          <a:cs typeface="+mn-cs"/>
                        </a:rPr>
                        <a:t>What</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were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basic</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characteristics</a:t>
                      </a:r>
                      <a:r>
                        <a:rPr lang="fi-FI" sz="2800" kern="1200" dirty="0" smtClean="0">
                          <a:solidFill>
                            <a:schemeClr val="dk1"/>
                          </a:solidFill>
                          <a:effectLst/>
                          <a:latin typeface="+mj-lt"/>
                          <a:ea typeface="+mn-ea"/>
                          <a:cs typeface="+mn-cs"/>
                        </a:rPr>
                        <a:t> of “</a:t>
                      </a:r>
                      <a:r>
                        <a:rPr lang="fi-FI" sz="2800" kern="1200" dirty="0" err="1" smtClean="0">
                          <a:solidFill>
                            <a:schemeClr val="dk1"/>
                          </a:solidFill>
                          <a:effectLst/>
                          <a:latin typeface="+mj-lt"/>
                          <a:ea typeface="+mn-ea"/>
                          <a:cs typeface="+mn-cs"/>
                        </a:rPr>
                        <a:t>BP”’s</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behaviour</a:t>
                      </a:r>
                      <a:r>
                        <a:rPr lang="fi-FI" sz="2800" kern="1200" dirty="0" smtClean="0">
                          <a:solidFill>
                            <a:schemeClr val="dk1"/>
                          </a:solidFill>
                          <a:effectLst/>
                          <a:latin typeface="+mj-lt"/>
                          <a:ea typeface="+mn-ea"/>
                          <a:cs typeface="+mn-cs"/>
                        </a:rPr>
                        <a:t> at home and at </a:t>
                      </a:r>
                      <a:r>
                        <a:rPr lang="fi-FI" sz="2800" kern="1200" dirty="0" err="1" smtClean="0">
                          <a:solidFill>
                            <a:schemeClr val="dk1"/>
                          </a:solidFill>
                          <a:effectLst/>
                          <a:latin typeface="+mj-lt"/>
                          <a:ea typeface="+mn-ea"/>
                          <a:cs typeface="+mn-cs"/>
                        </a:rPr>
                        <a:t>school</a:t>
                      </a:r>
                      <a:r>
                        <a:rPr lang="fi-FI" sz="2800" kern="1200" dirty="0" smtClean="0">
                          <a:solidFill>
                            <a:schemeClr val="dk1"/>
                          </a:solidFill>
                          <a:effectLst/>
                          <a:latin typeface="+mj-lt"/>
                          <a:ea typeface="+mn-ea"/>
                          <a:cs typeface="+mn-cs"/>
                        </a:rPr>
                        <a:t>?</a:t>
                      </a:r>
                      <a:endParaRPr lang="en-US" sz="2800" dirty="0">
                        <a:latin typeface="+mj-lt"/>
                        <a:cs typeface="Arial" panose="020B0604020202020204" pitchFamily="34" charset="0"/>
                      </a:endParaRPr>
                    </a:p>
                  </a:txBody>
                  <a:tcPr>
                    <a:solidFill>
                      <a:srgbClr val="9CD6C1"/>
                    </a:solidFill>
                  </a:tcPr>
                </a:tc>
                <a:tc>
                  <a:txBody>
                    <a:bodyPr/>
                    <a:lstStyle/>
                    <a:p>
                      <a:r>
                        <a:rPr lang="fi-FI" sz="2800" kern="1200" dirty="0" smtClean="0">
                          <a:solidFill>
                            <a:schemeClr val="dk1"/>
                          </a:solidFill>
                          <a:effectLst/>
                          <a:latin typeface="+mj-lt"/>
                          <a:ea typeface="+mn-ea"/>
                          <a:cs typeface="+mn-cs"/>
                        </a:rPr>
                        <a:t>How long is </a:t>
                      </a:r>
                      <a:r>
                        <a:rPr lang="fi-FI" sz="2800" kern="1200" dirty="0" err="1" smtClean="0">
                          <a:solidFill>
                            <a:schemeClr val="dk1"/>
                          </a:solidFill>
                          <a:effectLst/>
                          <a:latin typeface="+mj-lt"/>
                          <a:ea typeface="+mn-ea"/>
                          <a:cs typeface="+mn-cs"/>
                        </a:rPr>
                        <a:t>needed</a:t>
                      </a:r>
                      <a:r>
                        <a:rPr lang="fi-FI" sz="2800" kern="1200" dirty="0" smtClean="0">
                          <a:solidFill>
                            <a:schemeClr val="dk1"/>
                          </a:solidFill>
                          <a:effectLst/>
                          <a:latin typeface="+mj-lt"/>
                          <a:ea typeface="+mn-ea"/>
                          <a:cs typeface="+mn-cs"/>
                        </a:rPr>
                        <a:t> in </a:t>
                      </a:r>
                      <a:r>
                        <a:rPr lang="fi-FI" sz="2800" kern="1200" dirty="0" err="1" smtClean="0">
                          <a:solidFill>
                            <a:schemeClr val="dk1"/>
                          </a:solidFill>
                          <a:effectLst/>
                          <a:latin typeface="+mj-lt"/>
                          <a:ea typeface="+mn-ea"/>
                          <a:cs typeface="+mn-cs"/>
                        </a:rPr>
                        <a:t>order</a:t>
                      </a:r>
                      <a:r>
                        <a:rPr lang="fi-FI" sz="2800" kern="1200" dirty="0" smtClean="0">
                          <a:solidFill>
                            <a:schemeClr val="dk1"/>
                          </a:solidFill>
                          <a:effectLst/>
                          <a:latin typeface="+mj-lt"/>
                          <a:ea typeface="+mn-ea"/>
                          <a:cs typeface="+mn-cs"/>
                        </a:rPr>
                        <a:t> to </a:t>
                      </a:r>
                      <a:r>
                        <a:rPr lang="fi-FI" sz="2800" kern="1200" dirty="0" err="1" smtClean="0">
                          <a:solidFill>
                            <a:schemeClr val="dk1"/>
                          </a:solidFill>
                          <a:effectLst/>
                          <a:latin typeface="+mj-lt"/>
                          <a:ea typeface="+mn-ea"/>
                          <a:cs typeface="+mn-cs"/>
                        </a:rPr>
                        <a:t>see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endParaRPr lang="en-GB" sz="2800" kern="1200" dirty="0" smtClean="0">
                        <a:solidFill>
                          <a:schemeClr val="dk1"/>
                        </a:solidFill>
                        <a:effectLst/>
                        <a:latin typeface="+mj-lt"/>
                        <a:ea typeface="+mn-ea"/>
                        <a:cs typeface="+mn-cs"/>
                      </a:endParaRPr>
                    </a:p>
                    <a:p>
                      <a:r>
                        <a:rPr lang="fi-FI" sz="2800" kern="1200" baseline="0" dirty="0" smtClean="0">
                          <a:solidFill>
                            <a:schemeClr val="dk1"/>
                          </a:solidFill>
                          <a:effectLst/>
                          <a:latin typeface="+mj-lt"/>
                          <a:ea typeface="+mn-ea"/>
                          <a:cs typeface="+mn-cs"/>
                        </a:rPr>
                        <a:t> </a:t>
                      </a:r>
                      <a:r>
                        <a:rPr lang="fi-FI" sz="2800" kern="1200" baseline="0" dirty="0" err="1" smtClean="0">
                          <a:solidFill>
                            <a:schemeClr val="dk1"/>
                          </a:solidFill>
                          <a:effectLst/>
                          <a:latin typeface="+mj-lt"/>
                          <a:ea typeface="+mn-ea"/>
                          <a:cs typeface="+mn-cs"/>
                        </a:rPr>
                        <a:t>b</a:t>
                      </a:r>
                      <a:r>
                        <a:rPr lang="fi-FI" sz="2800" kern="1200" dirty="0" err="1" smtClean="0">
                          <a:solidFill>
                            <a:schemeClr val="dk1"/>
                          </a:solidFill>
                          <a:effectLst/>
                          <a:latin typeface="+mj-lt"/>
                          <a:ea typeface="+mn-ea"/>
                          <a:cs typeface="+mn-cs"/>
                        </a:rPr>
                        <a:t>enefits</a:t>
                      </a:r>
                      <a:r>
                        <a:rPr lang="fi-FI" sz="2800" kern="1200" dirty="0" smtClean="0">
                          <a:solidFill>
                            <a:schemeClr val="dk1"/>
                          </a:solidFill>
                          <a:effectLst/>
                          <a:latin typeface="+mj-lt"/>
                          <a:ea typeface="+mn-ea"/>
                          <a:cs typeface="+mn-cs"/>
                        </a:rPr>
                        <a:t> of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routine intervention for ADHD?</a:t>
                      </a:r>
                      <a:endParaRPr lang="en-US" sz="2800" dirty="0">
                        <a:latin typeface="+mj-lt"/>
                        <a:cs typeface="Arial" panose="020B0604020202020204" pitchFamily="34" charset="0"/>
                      </a:endParaRPr>
                    </a:p>
                  </a:txBody>
                  <a:tcPr>
                    <a:solidFill>
                      <a:srgbClr val="9CD6C1"/>
                    </a:solidFill>
                  </a:tcPr>
                </a:tc>
                <a:extLst>
                  <a:ext uri="{0D108BD9-81ED-4DB2-BD59-A6C34878D82A}">
                    <a16:rowId xmlns:a16="http://schemas.microsoft.com/office/drawing/2014/main" val="4269473432"/>
                  </a:ext>
                </a:extLst>
              </a:tr>
              <a:tr h="1356123">
                <a:tc>
                  <a:txBody>
                    <a:bodyPr/>
                    <a:lstStyle/>
                    <a:p>
                      <a:r>
                        <a:rPr lang="en-US" sz="3200" dirty="0" smtClean="0"/>
                        <a:t>3</a:t>
                      </a:r>
                      <a:endParaRPr lang="en-US" sz="3200" dirty="0"/>
                    </a:p>
                  </a:txBody>
                  <a:tcPr>
                    <a:solidFill>
                      <a:srgbClr val="E0F0EB"/>
                    </a:solidFill>
                  </a:tcPr>
                </a:tc>
                <a:tc>
                  <a:txBody>
                    <a:bodyPr/>
                    <a:lstStyle/>
                    <a:p>
                      <a:pPr>
                        <a:lnSpc>
                          <a:spcPts val="4000"/>
                        </a:lnSpc>
                      </a:pPr>
                      <a:r>
                        <a:rPr lang="fi-FI" sz="2800" kern="1200" dirty="0" smtClean="0">
                          <a:solidFill>
                            <a:schemeClr val="dk1"/>
                          </a:solidFill>
                          <a:effectLst/>
                          <a:latin typeface="+mj-lt"/>
                          <a:ea typeface="+mn-ea"/>
                          <a:cs typeface="+mn-cs"/>
                        </a:rPr>
                        <a:t>How </a:t>
                      </a:r>
                      <a:r>
                        <a:rPr lang="fi-FI" sz="2800" kern="1200" dirty="0" err="1" smtClean="0">
                          <a:solidFill>
                            <a:schemeClr val="dk1"/>
                          </a:solidFill>
                          <a:effectLst/>
                          <a:latin typeface="+mj-lt"/>
                          <a:ea typeface="+mn-ea"/>
                          <a:cs typeface="+mn-cs"/>
                        </a:rPr>
                        <a:t>did</a:t>
                      </a:r>
                      <a:r>
                        <a:rPr lang="fi-FI" sz="2800" kern="1200" dirty="0" smtClean="0">
                          <a:solidFill>
                            <a:schemeClr val="dk1"/>
                          </a:solidFill>
                          <a:effectLst/>
                          <a:latin typeface="+mj-lt"/>
                          <a:ea typeface="+mn-ea"/>
                          <a:cs typeface="+mn-cs"/>
                        </a:rPr>
                        <a:t> he </a:t>
                      </a:r>
                      <a:r>
                        <a:rPr lang="fi-FI" sz="2800" kern="1200" dirty="0" err="1" smtClean="0">
                          <a:solidFill>
                            <a:schemeClr val="dk1"/>
                          </a:solidFill>
                          <a:effectLst/>
                          <a:latin typeface="+mj-lt"/>
                          <a:ea typeface="+mn-ea"/>
                          <a:cs typeface="+mn-cs"/>
                        </a:rPr>
                        <a:t>succeed</a:t>
                      </a:r>
                      <a:r>
                        <a:rPr lang="fi-FI" sz="2800" kern="1200" dirty="0" smtClean="0">
                          <a:solidFill>
                            <a:schemeClr val="dk1"/>
                          </a:solidFill>
                          <a:effectLst/>
                          <a:latin typeface="+mj-lt"/>
                          <a:ea typeface="+mn-ea"/>
                          <a:cs typeface="+mn-cs"/>
                        </a:rPr>
                        <a:t> to </a:t>
                      </a:r>
                      <a:r>
                        <a:rPr lang="fi-FI" sz="2800" kern="1200" dirty="0" err="1" smtClean="0">
                          <a:solidFill>
                            <a:schemeClr val="dk1"/>
                          </a:solidFill>
                          <a:effectLst/>
                          <a:latin typeface="+mj-lt"/>
                          <a:ea typeface="+mn-ea"/>
                          <a:cs typeface="+mn-cs"/>
                        </a:rPr>
                        <a:t>follow</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new</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norms</a:t>
                      </a:r>
                      <a:r>
                        <a:rPr lang="fi-FI" sz="2800" kern="1200" dirty="0" smtClean="0">
                          <a:solidFill>
                            <a:schemeClr val="dk1"/>
                          </a:solidFill>
                          <a:effectLst/>
                          <a:latin typeface="+mj-lt"/>
                          <a:ea typeface="+mn-ea"/>
                          <a:cs typeface="+mn-cs"/>
                        </a:rPr>
                        <a:t> in </a:t>
                      </a:r>
                      <a:r>
                        <a:rPr lang="fi-FI" sz="2800" kern="1200" dirty="0" err="1" smtClean="0">
                          <a:solidFill>
                            <a:schemeClr val="dk1"/>
                          </a:solidFill>
                          <a:effectLst/>
                          <a:latin typeface="+mj-lt"/>
                          <a:ea typeface="+mn-ea"/>
                          <a:cs typeface="+mn-cs"/>
                        </a:rPr>
                        <a:t>his</a:t>
                      </a:r>
                      <a:r>
                        <a:rPr lang="fi-FI" sz="2800" kern="1200" dirty="0" smtClean="0">
                          <a:solidFill>
                            <a:schemeClr val="dk1"/>
                          </a:solidFill>
                          <a:effectLst/>
                          <a:latin typeface="+mj-lt"/>
                          <a:ea typeface="+mn-ea"/>
                          <a:cs typeface="+mn-cs"/>
                        </a:rPr>
                        <a:t> life?</a:t>
                      </a:r>
                      <a:endParaRPr lang="fi-FI" sz="2800" kern="1200" dirty="0" smtClean="0">
                        <a:solidFill>
                          <a:schemeClr val="dk1"/>
                        </a:solidFill>
                        <a:effectLst/>
                        <a:latin typeface="+mj-lt"/>
                        <a:ea typeface="+mn-ea"/>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mj-lt"/>
                          <a:ea typeface="+mn-ea"/>
                          <a:cs typeface="+mn-cs"/>
                        </a:rPr>
                        <a:t>Give</a:t>
                      </a:r>
                      <a:r>
                        <a:rPr lang="fi-FI" sz="2800" kern="1200" dirty="0" smtClean="0">
                          <a:solidFill>
                            <a:schemeClr val="dk1"/>
                          </a:solidFill>
                          <a:effectLst/>
                          <a:latin typeface="+mj-lt"/>
                          <a:ea typeface="+mn-ea"/>
                          <a:cs typeface="+mn-cs"/>
                        </a:rPr>
                        <a:t> 3 of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positive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results</a:t>
                      </a:r>
                      <a:r>
                        <a:rPr lang="fi-FI" sz="2800" kern="1200" dirty="0" smtClean="0">
                          <a:solidFill>
                            <a:schemeClr val="dk1"/>
                          </a:solidFill>
                          <a:effectLst/>
                          <a:latin typeface="+mj-lt"/>
                          <a:ea typeface="+mn-ea"/>
                          <a:cs typeface="+mn-cs"/>
                        </a:rPr>
                        <a:t> of </a:t>
                      </a:r>
                      <a:r>
                        <a:rPr lang="fi-FI" sz="2800" kern="1200" dirty="0" err="1" smtClean="0">
                          <a:solidFill>
                            <a:schemeClr val="dk1"/>
                          </a:solidFill>
                          <a:effectLst/>
                          <a:latin typeface="+mj-lt"/>
                          <a:ea typeface="+mn-ea"/>
                          <a:cs typeface="+mn-cs"/>
                        </a:rPr>
                        <a:t>the</a:t>
                      </a:r>
                      <a:r>
                        <a:rPr lang="fi-FI" sz="2800" kern="1200" dirty="0" smtClean="0">
                          <a:solidFill>
                            <a:schemeClr val="dk1"/>
                          </a:solidFill>
                          <a:effectLst/>
                          <a:latin typeface="+mj-lt"/>
                          <a:ea typeface="+mn-ea"/>
                          <a:cs typeface="+mn-cs"/>
                        </a:rPr>
                        <a:t> </a:t>
                      </a:r>
                      <a:r>
                        <a:rPr lang="fi-FI" sz="2800" kern="1200" dirty="0" err="1" smtClean="0">
                          <a:solidFill>
                            <a:schemeClr val="dk1"/>
                          </a:solidFill>
                          <a:effectLst/>
                          <a:latin typeface="+mj-lt"/>
                          <a:ea typeface="+mn-ea"/>
                          <a:cs typeface="+mn-cs"/>
                        </a:rPr>
                        <a:t>daily</a:t>
                      </a:r>
                      <a:r>
                        <a:rPr lang="fi-FI" sz="2800" kern="1200" dirty="0" smtClean="0">
                          <a:solidFill>
                            <a:schemeClr val="dk1"/>
                          </a:solidFill>
                          <a:effectLst/>
                          <a:latin typeface="+mj-lt"/>
                          <a:ea typeface="+mn-ea"/>
                          <a:cs typeface="+mn-cs"/>
                        </a:rPr>
                        <a:t> routine for ADHD.</a:t>
                      </a:r>
                      <a:endParaRPr lang="en-US" sz="2800" dirty="0">
                        <a:latin typeface="+mj-lt"/>
                        <a:cs typeface="Arial" panose="020B0604020202020204" pitchFamily="34" charset="0"/>
                      </a:endParaRPr>
                    </a:p>
                  </a:txBody>
                  <a:tcPr>
                    <a:solidFill>
                      <a:srgbClr val="E0F0EB"/>
                    </a:solidFill>
                  </a:tcPr>
                </a:tc>
                <a:extLst>
                  <a:ext uri="{0D108BD9-81ED-4DB2-BD59-A6C34878D82A}">
                    <a16:rowId xmlns:a16="http://schemas.microsoft.com/office/drawing/2014/main" val="1563213530"/>
                  </a:ext>
                </a:extLst>
              </a:tr>
            </a:tbl>
          </a:graphicData>
        </a:graphic>
      </p:graphicFrame>
    </p:spTree>
    <p:extLst>
      <p:ext uri="{BB962C8B-B14F-4D97-AF65-F5344CB8AC3E}">
        <p14:creationId xmlns:p14="http://schemas.microsoft.com/office/powerpoint/2010/main" val="4260447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9" name="TextBox 17"/>
          <p:cNvSpPr txBox="1"/>
          <p:nvPr/>
        </p:nvSpPr>
        <p:spPr>
          <a:xfrm>
            <a:off x="533400" y="1028700"/>
            <a:ext cx="11658600" cy="461665"/>
          </a:xfrm>
          <a:prstGeom prst="rect">
            <a:avLst/>
          </a:prstGeom>
        </p:spPr>
        <p:txBody>
          <a:bodyPr wrap="square" lIns="0" tIns="0" rIns="0" bIns="0" rtlCol="0" anchor="t">
            <a:spAutoFit/>
          </a:bodyPr>
          <a:lstStyle/>
          <a:p>
            <a:pPr>
              <a:lnSpc>
                <a:spcPts val="3599"/>
              </a:lnSpc>
            </a:pPr>
            <a:r>
              <a:rPr lang="en-US" sz="3200" b="1" dirty="0" smtClean="0">
                <a:solidFill>
                  <a:srgbClr val="191919"/>
                </a:solidFill>
                <a:latin typeface="Arial" panose="020B0604020202020204" pitchFamily="34" charset="0"/>
                <a:ea typeface="Arial"/>
                <a:cs typeface="Arial" panose="020B0604020202020204" pitchFamily="34" charset="0"/>
                <a:sym typeface="Arial"/>
              </a:rPr>
              <a:t>CASE STUDY 1.2: </a:t>
            </a:r>
            <a:r>
              <a:rPr lang="en-US" sz="3200" b="1" dirty="0" smtClean="0">
                <a:latin typeface="Arial" panose="020B0604020202020204" pitchFamily="34" charset="0"/>
                <a:cs typeface="Arial" panose="020B0604020202020204" pitchFamily="34" charset="0"/>
              </a:rPr>
              <a:t>Time </a:t>
            </a:r>
            <a:r>
              <a:rPr lang="en-US" sz="3200" b="1" dirty="0">
                <a:latin typeface="Arial" panose="020B0604020202020204" pitchFamily="34" charset="0"/>
                <a:cs typeface="Arial" panose="020B0604020202020204" pitchFamily="34" charset="0"/>
              </a:rPr>
              <a:t>Management for ADHD</a:t>
            </a:r>
            <a:endParaRPr lang="en-US" sz="3200" b="1" dirty="0" smtClean="0">
              <a:solidFill>
                <a:srgbClr val="191919"/>
              </a:solidFill>
              <a:latin typeface="Arial" panose="020B0604020202020204" pitchFamily="34" charset="0"/>
              <a:ea typeface="Arial"/>
              <a:cs typeface="Arial" panose="020B0604020202020204" pitchFamily="34" charset="0"/>
              <a:sym typeface="Arial"/>
            </a:endParaRPr>
          </a:p>
        </p:txBody>
      </p:sp>
      <p:sp>
        <p:nvSpPr>
          <p:cNvPr id="4" name="Rectangle 3"/>
          <p:cNvSpPr/>
          <p:nvPr/>
        </p:nvSpPr>
        <p:spPr>
          <a:xfrm>
            <a:off x="495303" y="2066748"/>
            <a:ext cx="16268697" cy="6555641"/>
          </a:xfrm>
          <a:prstGeom prst="rect">
            <a:avLst/>
          </a:prstGeom>
        </p:spPr>
        <p:txBody>
          <a:bodyPr wrap="square">
            <a:spAutoFit/>
          </a:bodyPr>
          <a:lstStyle/>
          <a:p>
            <a:r>
              <a:rPr lang="en-GB" sz="2800" b="1" dirty="0" smtClean="0">
                <a:ea typeface="Times New Roman" panose="02020603050405020304" pitchFamily="18" charset="0"/>
              </a:rPr>
              <a:t>Story:</a:t>
            </a:r>
          </a:p>
          <a:p>
            <a:r>
              <a:rPr lang="en-GB" sz="2800" dirty="0" err="1" smtClean="0">
                <a:ea typeface="Times New Roman" panose="02020603050405020304" pitchFamily="18" charset="0"/>
              </a:rPr>
              <a:t>Bubu</a:t>
            </a:r>
            <a:r>
              <a:rPr lang="en-GB" sz="2800" dirty="0" smtClean="0">
                <a:ea typeface="Times New Roman" panose="02020603050405020304" pitchFamily="18" charset="0"/>
              </a:rPr>
              <a:t> </a:t>
            </a:r>
            <a:r>
              <a:rPr lang="en-GB" sz="2800" dirty="0">
                <a:ea typeface="Times New Roman" panose="02020603050405020304" pitchFamily="18" charset="0"/>
              </a:rPr>
              <a:t>only </a:t>
            </a:r>
            <a:r>
              <a:rPr lang="en-GB" sz="2800" dirty="0" smtClean="0">
                <a:ea typeface="Times New Roman" panose="02020603050405020304" pitchFamily="18" charset="0"/>
              </a:rPr>
              <a:t>got diagnosed with ADHD </a:t>
            </a:r>
            <a:r>
              <a:rPr lang="en-GB" sz="2800" dirty="0">
                <a:ea typeface="Times New Roman" panose="02020603050405020304" pitchFamily="18" charset="0"/>
              </a:rPr>
              <a:t>two years ago. Before her diagnosis, she experienced significant challenges, including losing jobs, friendships, and </a:t>
            </a:r>
            <a:r>
              <a:rPr lang="en-GB" sz="2800">
                <a:ea typeface="Times New Roman" panose="02020603050405020304" pitchFamily="18" charset="0"/>
              </a:rPr>
              <a:t>social </a:t>
            </a:r>
            <a:r>
              <a:rPr lang="en-GB" sz="2800" smtClean="0">
                <a:ea typeface="Times New Roman" panose="02020603050405020304" pitchFamily="18" charset="0"/>
              </a:rPr>
              <a:t>connections. In </a:t>
            </a:r>
            <a:r>
              <a:rPr lang="en-GB" sz="2800" dirty="0" err="1">
                <a:ea typeface="Times New Roman" panose="02020603050405020304" pitchFamily="18" charset="0"/>
              </a:rPr>
              <a:t>Bubu’s</a:t>
            </a:r>
            <a:r>
              <a:rPr lang="en-GB" sz="2800" dirty="0">
                <a:ea typeface="Times New Roman" panose="02020603050405020304" pitchFamily="18" charset="0"/>
              </a:rPr>
              <a:t> case, her primary difficulty is time management, linked to inattentive ADHD rather than the hyperactive or impulsive type commonly associated with restless children</a:t>
            </a:r>
            <a:r>
              <a:rPr lang="en-GB" sz="2800" dirty="0" smtClean="0">
                <a:ea typeface="Times New Roman" panose="02020603050405020304" pitchFamily="18" charset="0"/>
              </a:rPr>
              <a:t>.</a:t>
            </a:r>
          </a:p>
          <a:p>
            <a:endParaRPr lang="en-GB" sz="2800" dirty="0" smtClean="0">
              <a:ea typeface="Times New Roman" panose="02020603050405020304" pitchFamily="18" charset="0"/>
            </a:endParaRPr>
          </a:p>
          <a:p>
            <a:r>
              <a:rPr lang="en-GB" sz="2800" dirty="0"/>
              <a:t>Learning to manage her time more effectively has not been </a:t>
            </a:r>
            <a:r>
              <a:rPr lang="en-GB" sz="2800" dirty="0" smtClean="0"/>
              <a:t>easy, </a:t>
            </a:r>
            <a:r>
              <a:rPr lang="en-GB" sz="2800" dirty="0"/>
              <a:t>h</a:t>
            </a:r>
            <a:r>
              <a:rPr lang="en-GB" sz="2800" dirty="0" smtClean="0"/>
              <a:t>owever</a:t>
            </a:r>
            <a:r>
              <a:rPr lang="en-GB" sz="2800" dirty="0"/>
              <a:t>, several strategies have already helped her make meaningful progress:</a:t>
            </a:r>
          </a:p>
          <a:p>
            <a:pPr marL="342900" lvl="0" indent="-342900">
              <a:buFont typeface="Arial" panose="020B0604020202020204" pitchFamily="34" charset="0"/>
              <a:buChar char="•"/>
            </a:pPr>
            <a:r>
              <a:rPr lang="en-GB" sz="2800" dirty="0"/>
              <a:t>She sought professional support before making further life changes.</a:t>
            </a:r>
          </a:p>
          <a:p>
            <a:pPr marL="342900" lvl="0" indent="-342900">
              <a:buFont typeface="Arial" panose="020B0604020202020204" pitchFamily="34" charset="0"/>
              <a:buChar char="•"/>
            </a:pPr>
            <a:r>
              <a:rPr lang="en-GB" sz="2800" dirty="0"/>
              <a:t>She understood that improvement would take time and committed to at least three months of consistent effort.</a:t>
            </a:r>
          </a:p>
          <a:p>
            <a:pPr marL="342900" lvl="0" indent="-342900">
              <a:buFont typeface="Arial" panose="020B0604020202020204" pitchFamily="34" charset="0"/>
              <a:buChar char="•"/>
            </a:pPr>
            <a:r>
              <a:rPr lang="en-GB" sz="2800" dirty="0"/>
              <a:t>She rewarded herself for every small achievement.</a:t>
            </a:r>
          </a:p>
          <a:p>
            <a:pPr marL="342900" lvl="0" indent="-342900">
              <a:buFont typeface="Arial" panose="020B0604020202020204" pitchFamily="34" charset="0"/>
              <a:buChar char="•"/>
            </a:pPr>
            <a:r>
              <a:rPr lang="en-GB" sz="2800" dirty="0"/>
              <a:t>She used daily planners with sound </a:t>
            </a:r>
            <a:r>
              <a:rPr lang="en-GB" sz="2800" dirty="0" smtClean="0"/>
              <a:t>reminders</a:t>
            </a:r>
            <a:r>
              <a:rPr lang="en-GB" sz="2800" dirty="0"/>
              <a:t> </a:t>
            </a:r>
            <a:r>
              <a:rPr lang="en-GB" sz="2800" dirty="0" smtClean="0"/>
              <a:t>and </a:t>
            </a:r>
            <a:r>
              <a:rPr lang="en-GB" sz="2800" dirty="0"/>
              <a:t>verbally repeated her daily plan.</a:t>
            </a:r>
          </a:p>
          <a:p>
            <a:pPr marL="342900" lvl="0" indent="-342900">
              <a:buFont typeface="Arial" panose="020B0604020202020204" pitchFamily="34" charset="0"/>
              <a:buChar char="•"/>
            </a:pPr>
            <a:r>
              <a:rPr lang="en-GB" sz="2800" dirty="0"/>
              <a:t>She rewarded herself each time she took ownership of her time and commitments.</a:t>
            </a:r>
          </a:p>
          <a:p>
            <a:endParaRPr lang="en-GB" sz="2800" dirty="0" smtClean="0">
              <a:effectLst/>
              <a:ea typeface="Times New Roman" panose="02020603050405020304" pitchFamily="18" charset="0"/>
            </a:endParaRPr>
          </a:p>
        </p:txBody>
      </p:sp>
      <p:sp>
        <p:nvSpPr>
          <p:cNvPr id="10" name="Rectangle 9"/>
          <p:cNvSpPr/>
          <p:nvPr/>
        </p:nvSpPr>
        <p:spPr>
          <a:xfrm>
            <a:off x="6031161" y="9406546"/>
            <a:ext cx="4480586" cy="400110"/>
          </a:xfrm>
          <a:prstGeom prst="rect">
            <a:avLst/>
          </a:prstGeom>
        </p:spPr>
        <p:txBody>
          <a:bodyPr wrap="none">
            <a:spAutoFit/>
          </a:bodyPr>
          <a:lstStyle/>
          <a:p>
            <a:r>
              <a:rPr lang="en-GB" sz="2000" b="1" dirty="0" smtClean="0"/>
              <a:t>[See Module 1 for complete Case study] </a:t>
            </a:r>
            <a:endParaRPr lang="en-GB" sz="2000" b="1" dirty="0"/>
          </a:p>
        </p:txBody>
      </p:sp>
    </p:spTree>
    <p:extLst>
      <p:ext uri="{BB962C8B-B14F-4D97-AF65-F5344CB8AC3E}">
        <p14:creationId xmlns:p14="http://schemas.microsoft.com/office/powerpoint/2010/main" val="1740071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9949" y="-8905780"/>
            <a:ext cx="428105" cy="18288003"/>
            <a:chOff x="0" y="0"/>
            <a:chExt cx="570807" cy="24384004"/>
          </a:xfrm>
        </p:grpSpPr>
        <p:sp>
          <p:nvSpPr>
            <p:cNvPr id="3" name="Freeform 3"/>
            <p:cNvSpPr/>
            <p:nvPr/>
          </p:nvSpPr>
          <p:spPr>
            <a:xfrm>
              <a:off x="0" y="0"/>
              <a:ext cx="570865" cy="24384000"/>
            </a:xfrm>
            <a:custGeom>
              <a:avLst/>
              <a:gdLst/>
              <a:ahLst/>
              <a:cxnLst/>
              <a:rect l="l" t="t" r="r" b="b"/>
              <a:pathLst>
                <a:path w="570865" h="24384000">
                  <a:moveTo>
                    <a:pt x="0" y="0"/>
                  </a:moveTo>
                  <a:lnTo>
                    <a:pt x="570865" y="0"/>
                  </a:lnTo>
                  <a:lnTo>
                    <a:pt x="570865" y="24384000"/>
                  </a:lnTo>
                  <a:lnTo>
                    <a:pt x="0" y="24384000"/>
                  </a:lnTo>
                  <a:lnTo>
                    <a:pt x="0" y="0"/>
                  </a:lnTo>
                  <a:close/>
                </a:path>
              </a:pathLst>
            </a:custGeom>
            <a:solidFill>
              <a:srgbClr val="57B6B0"/>
            </a:solidFill>
            <a:ln w="12700">
              <a:solidFill>
                <a:srgbClr val="000000"/>
              </a:solidFill>
            </a:ln>
          </p:spPr>
        </p:sp>
      </p:grpSp>
      <p:grpSp>
        <p:nvGrpSpPr>
          <p:cNvPr id="40" name="Group 11"/>
          <p:cNvGrpSpPr/>
          <p:nvPr/>
        </p:nvGrpSpPr>
        <p:grpSpPr>
          <a:xfrm>
            <a:off x="14800327" y="9029700"/>
            <a:ext cx="3237257" cy="877900"/>
            <a:chOff x="0" y="0"/>
            <a:chExt cx="4316343" cy="1170533"/>
          </a:xfrm>
        </p:grpSpPr>
        <p:sp>
          <p:nvSpPr>
            <p:cNvPr id="41" name="Freeform 12"/>
            <p:cNvSpPr/>
            <p:nvPr/>
          </p:nvSpPr>
          <p:spPr>
            <a:xfrm>
              <a:off x="0" y="0"/>
              <a:ext cx="4316349" cy="1170559"/>
            </a:xfrm>
            <a:custGeom>
              <a:avLst/>
              <a:gdLst/>
              <a:ahLst/>
              <a:cxnLst/>
              <a:rect l="l" t="t" r="r" b="b"/>
              <a:pathLst>
                <a:path w="4316349" h="1170559">
                  <a:moveTo>
                    <a:pt x="0" y="0"/>
                  </a:moveTo>
                  <a:lnTo>
                    <a:pt x="4316349" y="0"/>
                  </a:lnTo>
                  <a:lnTo>
                    <a:pt x="4316349" y="1170559"/>
                  </a:lnTo>
                  <a:lnTo>
                    <a:pt x="0" y="1170559"/>
                  </a:lnTo>
                  <a:lnTo>
                    <a:pt x="0" y="0"/>
                  </a:lnTo>
                  <a:close/>
                </a:path>
              </a:pathLst>
            </a:custGeom>
            <a:blipFill>
              <a:blip r:embed="rId2"/>
              <a:stretch>
                <a:fillRect b="2"/>
              </a:stretch>
            </a:blipFill>
          </p:spPr>
        </p:sp>
      </p:grpSp>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8506" t="17007" r="17007" b="21506"/>
          <a:stretch/>
        </p:blipFill>
        <p:spPr>
          <a:xfrm>
            <a:off x="228600" y="8187329"/>
            <a:ext cx="2144090" cy="2044365"/>
          </a:xfrm>
          <a:prstGeom prst="rect">
            <a:avLst/>
          </a:prstGeom>
        </p:spPr>
      </p:pic>
      <p:sp>
        <p:nvSpPr>
          <p:cNvPr id="13" name="TextBox 17"/>
          <p:cNvSpPr txBox="1"/>
          <p:nvPr/>
        </p:nvSpPr>
        <p:spPr>
          <a:xfrm>
            <a:off x="533400" y="1028700"/>
            <a:ext cx="11658600" cy="461665"/>
          </a:xfrm>
          <a:prstGeom prst="rect">
            <a:avLst/>
          </a:prstGeom>
        </p:spPr>
        <p:txBody>
          <a:bodyPr wrap="square" lIns="0" tIns="0" rIns="0" bIns="0" rtlCol="0" anchor="t">
            <a:spAutoFit/>
          </a:bodyPr>
          <a:lstStyle/>
          <a:p>
            <a:pPr algn="l">
              <a:lnSpc>
                <a:spcPts val="3599"/>
              </a:lnSpc>
            </a:pPr>
            <a:r>
              <a:rPr lang="en-US" sz="3200" b="1" dirty="0" smtClean="0">
                <a:solidFill>
                  <a:srgbClr val="191919"/>
                </a:solidFill>
                <a:latin typeface="Arial"/>
                <a:ea typeface="Arial"/>
                <a:cs typeface="Arial"/>
                <a:sym typeface="Arial"/>
              </a:rPr>
              <a:t>CASE STUDY 1.2: Building Daily routines for ADHD children  </a:t>
            </a:r>
          </a:p>
        </p:txBody>
      </p:sp>
      <p:graphicFrame>
        <p:nvGraphicFramePr>
          <p:cNvPr id="10" name="Table 9"/>
          <p:cNvGraphicFramePr>
            <a:graphicFrameLocks noGrp="1"/>
          </p:cNvGraphicFramePr>
          <p:nvPr>
            <p:extLst>
              <p:ext uri="{D42A27DB-BD31-4B8C-83A1-F6EECF244321}">
                <p14:modId xmlns:p14="http://schemas.microsoft.com/office/powerpoint/2010/main" val="143034599"/>
              </p:ext>
            </p:extLst>
          </p:nvPr>
        </p:nvGraphicFramePr>
        <p:xfrm>
          <a:off x="2549991" y="2247900"/>
          <a:ext cx="12218381" cy="5710828"/>
        </p:xfrm>
        <a:graphic>
          <a:graphicData uri="http://schemas.openxmlformats.org/drawingml/2006/table">
            <a:tbl>
              <a:tblPr firstRow="1" bandRow="1">
                <a:tableStyleId>{5C22544A-7EE6-4342-B048-85BDC9FD1C3A}</a:tableStyleId>
              </a:tblPr>
              <a:tblGrid>
                <a:gridCol w="367277">
                  <a:extLst>
                    <a:ext uri="{9D8B030D-6E8A-4147-A177-3AD203B41FA5}">
                      <a16:colId xmlns:a16="http://schemas.microsoft.com/office/drawing/2014/main" val="4260926307"/>
                    </a:ext>
                  </a:extLst>
                </a:gridCol>
                <a:gridCol w="5312711">
                  <a:extLst>
                    <a:ext uri="{9D8B030D-6E8A-4147-A177-3AD203B41FA5}">
                      <a16:colId xmlns:a16="http://schemas.microsoft.com/office/drawing/2014/main" val="1299899865"/>
                    </a:ext>
                  </a:extLst>
                </a:gridCol>
                <a:gridCol w="6538393">
                  <a:extLst>
                    <a:ext uri="{9D8B030D-6E8A-4147-A177-3AD203B41FA5}">
                      <a16:colId xmlns:a16="http://schemas.microsoft.com/office/drawing/2014/main" val="2165318114"/>
                    </a:ext>
                  </a:extLst>
                </a:gridCol>
              </a:tblGrid>
              <a:tr h="1055752">
                <a:tc>
                  <a:txBody>
                    <a:bodyPr/>
                    <a:lstStyle/>
                    <a:p>
                      <a:pPr algn="ctr"/>
                      <a:endParaRPr lang="en-US" sz="2800" b="1" dirty="0">
                        <a:latin typeface="+mn-lt"/>
                      </a:endParaRPr>
                    </a:p>
                  </a:txBody>
                  <a:tcPr>
                    <a:solidFill>
                      <a:srgbClr val="6A4C8C"/>
                    </a:solidFill>
                  </a:tcPr>
                </a:tc>
                <a:tc>
                  <a:txBody>
                    <a:bodyPr/>
                    <a:lstStyle/>
                    <a:p>
                      <a:pPr algn="ctr"/>
                      <a:r>
                        <a:rPr lang="en-US" sz="2800" b="1" dirty="0" smtClean="0">
                          <a:latin typeface="+mn-lt"/>
                          <a:cs typeface="Arial" panose="020B0604020202020204" pitchFamily="34" charset="0"/>
                        </a:rPr>
                        <a:t>Individual</a:t>
                      </a:r>
                      <a:r>
                        <a:rPr lang="en-US" sz="2800" b="1" baseline="0" dirty="0" smtClean="0">
                          <a:latin typeface="+mn-lt"/>
                          <a:cs typeface="Arial" panose="020B0604020202020204" pitchFamily="34" charset="0"/>
                        </a:rPr>
                        <a:t> Exercise</a:t>
                      </a:r>
                      <a:endParaRPr lang="en-US" sz="2800" b="1" dirty="0">
                        <a:latin typeface="+mn-lt"/>
                        <a:cs typeface="Arial" panose="020B0604020202020204" pitchFamily="34" charset="0"/>
                      </a:endParaRPr>
                    </a:p>
                  </a:txBody>
                  <a:tcPr>
                    <a:solidFill>
                      <a:srgbClr val="6A4C8C"/>
                    </a:solidFill>
                  </a:tcPr>
                </a:tc>
                <a:tc>
                  <a:txBody>
                    <a:bodyPr/>
                    <a:lstStyle/>
                    <a:p>
                      <a:pPr algn="ctr"/>
                      <a:r>
                        <a:rPr lang="en-US" sz="2800" b="1" dirty="0" smtClean="0">
                          <a:latin typeface="+mn-lt"/>
                          <a:cs typeface="Arial" panose="020B0604020202020204" pitchFamily="34" charset="0"/>
                        </a:rPr>
                        <a:t>Group Exercise</a:t>
                      </a:r>
                      <a:endParaRPr lang="en-US" sz="2800" b="1" dirty="0">
                        <a:latin typeface="+mn-lt"/>
                        <a:cs typeface="Arial" panose="020B0604020202020204" pitchFamily="34" charset="0"/>
                      </a:endParaRPr>
                    </a:p>
                  </a:txBody>
                  <a:tcPr>
                    <a:solidFill>
                      <a:srgbClr val="6A4C8C"/>
                    </a:solidFill>
                  </a:tcPr>
                </a:tc>
                <a:extLst>
                  <a:ext uri="{0D108BD9-81ED-4DB2-BD59-A6C34878D82A}">
                    <a16:rowId xmlns:a16="http://schemas.microsoft.com/office/drawing/2014/main" val="806819886"/>
                  </a:ext>
                </a:extLst>
              </a:tr>
              <a:tr h="1739746">
                <a:tc>
                  <a:txBody>
                    <a:bodyPr/>
                    <a:lstStyle/>
                    <a:p>
                      <a:r>
                        <a:rPr lang="en-US" sz="2800" dirty="0" smtClean="0">
                          <a:latin typeface="+mn-lt"/>
                        </a:rPr>
                        <a:t>1</a:t>
                      </a:r>
                      <a:endParaRPr lang="en-US" sz="2800" dirty="0">
                        <a:latin typeface="+mn-lt"/>
                      </a:endParaRPr>
                    </a:p>
                  </a:txBody>
                  <a:tcPr>
                    <a:solidFill>
                      <a:srgbClr val="E0F0EB"/>
                    </a:solidFill>
                  </a:tcPr>
                </a:tc>
                <a:tc>
                  <a:txBody>
                    <a:bodyPr/>
                    <a:lstStyle/>
                    <a:p>
                      <a:pPr>
                        <a:lnSpc>
                          <a:spcPts val="4000"/>
                        </a:lnSpc>
                      </a:pPr>
                      <a:r>
                        <a:rPr lang="fi-FI" sz="2800" kern="1200" dirty="0" err="1" smtClean="0">
                          <a:solidFill>
                            <a:schemeClr val="dk1"/>
                          </a:solidFill>
                          <a:effectLst/>
                          <a:latin typeface="+mn-lt"/>
                          <a:ea typeface="+mn-ea"/>
                          <a:cs typeface="+mn-cs"/>
                        </a:rPr>
                        <a:t>What</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were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key</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factors</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contributing</a:t>
                      </a:r>
                      <a:r>
                        <a:rPr lang="fi-FI" sz="2800" kern="1200" dirty="0" smtClean="0">
                          <a:solidFill>
                            <a:schemeClr val="dk1"/>
                          </a:solidFill>
                          <a:effectLst/>
                          <a:latin typeface="+mn-lt"/>
                          <a:ea typeface="+mn-ea"/>
                          <a:cs typeface="+mn-cs"/>
                        </a:rPr>
                        <a:t> to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challenge</a:t>
                      </a:r>
                      <a:r>
                        <a:rPr lang="fi-FI" sz="2800" kern="1200" dirty="0" smtClean="0">
                          <a:solidFill>
                            <a:schemeClr val="dk1"/>
                          </a:solidFill>
                          <a:effectLst/>
                          <a:latin typeface="+mn-lt"/>
                          <a:ea typeface="+mn-ea"/>
                          <a:cs typeface="+mn-cs"/>
                        </a:rPr>
                        <a:t> in case </a:t>
                      </a:r>
                      <a:r>
                        <a:rPr lang="fi-FI" sz="2800" kern="1200" dirty="0" err="1" smtClean="0">
                          <a:solidFill>
                            <a:schemeClr val="dk1"/>
                          </a:solidFill>
                          <a:effectLst/>
                          <a:latin typeface="+mn-lt"/>
                          <a:ea typeface="+mn-ea"/>
                          <a:cs typeface="+mn-cs"/>
                        </a:rPr>
                        <a:t>study</a:t>
                      </a:r>
                      <a:r>
                        <a:rPr lang="fi-FI" sz="2800" kern="1200" dirty="0" smtClean="0">
                          <a:solidFill>
                            <a:schemeClr val="dk1"/>
                          </a:solidFill>
                          <a:effectLst/>
                          <a:latin typeface="+mn-lt"/>
                          <a:ea typeface="+mn-ea"/>
                          <a:cs typeface="+mn-cs"/>
                        </a:rPr>
                        <a:t> 1.2?</a:t>
                      </a:r>
                      <a:endParaRPr lang="en-US" sz="2800" dirty="0">
                        <a:latin typeface="+mn-lt"/>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mn-lt"/>
                          <a:ea typeface="+mn-ea"/>
                          <a:cs typeface="+mn-cs"/>
                        </a:rPr>
                        <a:t>Discuss</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most</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disappointed</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consequences</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that</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happened</a:t>
                      </a:r>
                      <a:r>
                        <a:rPr lang="fi-FI" sz="2800" kern="1200" dirty="0" smtClean="0">
                          <a:solidFill>
                            <a:schemeClr val="dk1"/>
                          </a:solidFill>
                          <a:effectLst/>
                          <a:latin typeface="+mn-lt"/>
                          <a:ea typeface="+mn-ea"/>
                          <a:cs typeface="+mn-cs"/>
                        </a:rPr>
                        <a:t> in “</a:t>
                      </a:r>
                      <a:r>
                        <a:rPr lang="fi-FI" sz="2800" kern="1200" dirty="0" err="1" smtClean="0">
                          <a:solidFill>
                            <a:schemeClr val="dk1"/>
                          </a:solidFill>
                          <a:effectLst/>
                          <a:latin typeface="+mn-lt"/>
                          <a:ea typeface="+mn-ea"/>
                          <a:cs typeface="+mn-cs"/>
                        </a:rPr>
                        <a:t>Bubu”s</a:t>
                      </a:r>
                      <a:r>
                        <a:rPr lang="fi-FI" sz="2800" kern="1200" dirty="0" smtClean="0">
                          <a:solidFill>
                            <a:schemeClr val="dk1"/>
                          </a:solidFill>
                          <a:effectLst/>
                          <a:latin typeface="+mn-lt"/>
                          <a:ea typeface="+mn-ea"/>
                          <a:cs typeface="+mn-cs"/>
                        </a:rPr>
                        <a:t> life. </a:t>
                      </a:r>
                      <a:endParaRPr lang="en-US" sz="2800" dirty="0">
                        <a:latin typeface="+mn-lt"/>
                        <a:cs typeface="Arial" panose="020B0604020202020204" pitchFamily="34" charset="0"/>
                      </a:endParaRPr>
                    </a:p>
                  </a:txBody>
                  <a:tcPr>
                    <a:solidFill>
                      <a:srgbClr val="E0F0EB"/>
                    </a:solidFill>
                  </a:tcPr>
                </a:tc>
                <a:extLst>
                  <a:ext uri="{0D108BD9-81ED-4DB2-BD59-A6C34878D82A}">
                    <a16:rowId xmlns:a16="http://schemas.microsoft.com/office/drawing/2014/main" val="3920918707"/>
                  </a:ext>
                </a:extLst>
              </a:tr>
              <a:tr h="1559207">
                <a:tc>
                  <a:txBody>
                    <a:bodyPr/>
                    <a:lstStyle/>
                    <a:p>
                      <a:r>
                        <a:rPr lang="en-US" sz="2800" dirty="0" smtClean="0">
                          <a:latin typeface="+mn-lt"/>
                        </a:rPr>
                        <a:t>2</a:t>
                      </a:r>
                      <a:endParaRPr lang="en-US" sz="2800" dirty="0">
                        <a:latin typeface="+mn-lt"/>
                      </a:endParaRPr>
                    </a:p>
                  </a:txBody>
                  <a:tcPr>
                    <a:solidFill>
                      <a:srgbClr val="9CD6C1"/>
                    </a:solidFill>
                  </a:tcPr>
                </a:tc>
                <a:tc>
                  <a:txBody>
                    <a:bodyPr/>
                    <a:lstStyle/>
                    <a:p>
                      <a:pPr>
                        <a:lnSpc>
                          <a:spcPts val="4000"/>
                        </a:lnSpc>
                      </a:pPr>
                      <a:r>
                        <a:rPr lang="fi-FI" sz="2800" kern="1200" dirty="0" err="1" smtClean="0">
                          <a:solidFill>
                            <a:schemeClr val="dk1"/>
                          </a:solidFill>
                          <a:effectLst/>
                          <a:latin typeface="+mn-lt"/>
                          <a:ea typeface="+mn-ea"/>
                          <a:cs typeface="+mn-cs"/>
                        </a:rPr>
                        <a:t>What</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were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basic</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characteristics</a:t>
                      </a:r>
                      <a:r>
                        <a:rPr lang="fi-FI" sz="2800" kern="1200" dirty="0" smtClean="0">
                          <a:solidFill>
                            <a:schemeClr val="dk1"/>
                          </a:solidFill>
                          <a:effectLst/>
                          <a:latin typeface="+mn-lt"/>
                          <a:ea typeface="+mn-ea"/>
                          <a:cs typeface="+mn-cs"/>
                        </a:rPr>
                        <a:t> of “</a:t>
                      </a:r>
                      <a:r>
                        <a:rPr lang="fi-FI" sz="2800" kern="1200" dirty="0" err="1" smtClean="0">
                          <a:solidFill>
                            <a:schemeClr val="dk1"/>
                          </a:solidFill>
                          <a:effectLst/>
                          <a:latin typeface="+mn-lt"/>
                          <a:ea typeface="+mn-ea"/>
                          <a:cs typeface="+mn-cs"/>
                        </a:rPr>
                        <a:t>Bubu</a:t>
                      </a:r>
                      <a:r>
                        <a:rPr lang="fi-FI" sz="2800" kern="1200" dirty="0" smtClean="0">
                          <a:solidFill>
                            <a:schemeClr val="dk1"/>
                          </a:solidFill>
                          <a:effectLst/>
                          <a:latin typeface="+mn-lt"/>
                          <a:ea typeface="+mn-ea"/>
                          <a:cs typeface="+mn-cs"/>
                        </a:rPr>
                        <a:t>”’s  </a:t>
                      </a:r>
                      <a:r>
                        <a:rPr lang="fi-FI" sz="2800" kern="1200" dirty="0" err="1" smtClean="0">
                          <a:solidFill>
                            <a:schemeClr val="dk1"/>
                          </a:solidFill>
                          <a:effectLst/>
                          <a:latin typeface="+mn-lt"/>
                          <a:ea typeface="+mn-ea"/>
                          <a:cs typeface="+mn-cs"/>
                        </a:rPr>
                        <a:t>behaviour</a:t>
                      </a:r>
                      <a:r>
                        <a:rPr lang="fi-FI" sz="2800" kern="1200" dirty="0" smtClean="0">
                          <a:solidFill>
                            <a:schemeClr val="dk1"/>
                          </a:solidFill>
                          <a:effectLst/>
                          <a:latin typeface="+mn-lt"/>
                          <a:ea typeface="+mn-ea"/>
                          <a:cs typeface="+mn-cs"/>
                        </a:rPr>
                        <a:t>?</a:t>
                      </a:r>
                      <a:endParaRPr lang="en-US" sz="2800" dirty="0">
                        <a:latin typeface="+mn-lt"/>
                        <a:cs typeface="Arial" panose="020B0604020202020204" pitchFamily="34" charset="0"/>
                      </a:endParaRPr>
                    </a:p>
                  </a:txBody>
                  <a:tcPr>
                    <a:solidFill>
                      <a:srgbClr val="9CD6C1"/>
                    </a:solidFill>
                  </a:tcPr>
                </a:tc>
                <a:tc>
                  <a:txBody>
                    <a:bodyPr/>
                    <a:lstStyle/>
                    <a:p>
                      <a:r>
                        <a:rPr lang="fi-FI" sz="2800" kern="1200" dirty="0" smtClean="0">
                          <a:solidFill>
                            <a:schemeClr val="dk1"/>
                          </a:solidFill>
                          <a:effectLst/>
                          <a:latin typeface="+mn-lt"/>
                          <a:ea typeface="+mn-ea"/>
                          <a:cs typeface="+mn-cs"/>
                        </a:rPr>
                        <a:t>How long is </a:t>
                      </a:r>
                      <a:r>
                        <a:rPr lang="fi-FI" sz="2800" kern="1200" dirty="0" err="1" smtClean="0">
                          <a:solidFill>
                            <a:schemeClr val="dk1"/>
                          </a:solidFill>
                          <a:effectLst/>
                          <a:latin typeface="+mn-lt"/>
                          <a:ea typeface="+mn-ea"/>
                          <a:cs typeface="+mn-cs"/>
                        </a:rPr>
                        <a:t>needed</a:t>
                      </a:r>
                      <a:r>
                        <a:rPr lang="fi-FI" sz="2800" kern="1200" dirty="0" smtClean="0">
                          <a:solidFill>
                            <a:schemeClr val="dk1"/>
                          </a:solidFill>
                          <a:effectLst/>
                          <a:latin typeface="+mn-lt"/>
                          <a:ea typeface="+mn-ea"/>
                          <a:cs typeface="+mn-cs"/>
                        </a:rPr>
                        <a:t> in </a:t>
                      </a:r>
                      <a:r>
                        <a:rPr lang="fi-FI" sz="2800" kern="1200" dirty="0" err="1" smtClean="0">
                          <a:solidFill>
                            <a:schemeClr val="dk1"/>
                          </a:solidFill>
                          <a:effectLst/>
                          <a:latin typeface="+mn-lt"/>
                          <a:ea typeface="+mn-ea"/>
                          <a:cs typeface="+mn-cs"/>
                        </a:rPr>
                        <a:t>order</a:t>
                      </a:r>
                      <a:r>
                        <a:rPr lang="fi-FI" sz="2800" kern="1200" dirty="0" smtClean="0">
                          <a:solidFill>
                            <a:schemeClr val="dk1"/>
                          </a:solidFill>
                          <a:effectLst/>
                          <a:latin typeface="+mn-lt"/>
                          <a:ea typeface="+mn-ea"/>
                          <a:cs typeface="+mn-cs"/>
                        </a:rPr>
                        <a:t> to </a:t>
                      </a:r>
                      <a:r>
                        <a:rPr lang="fi-FI" sz="2800" kern="1200" dirty="0" err="1" smtClean="0">
                          <a:solidFill>
                            <a:schemeClr val="dk1"/>
                          </a:solidFill>
                          <a:effectLst/>
                          <a:latin typeface="+mn-lt"/>
                          <a:ea typeface="+mn-ea"/>
                          <a:cs typeface="+mn-cs"/>
                        </a:rPr>
                        <a:t>see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en-GB" sz="2800" kern="1200" dirty="0" smtClean="0">
                          <a:solidFill>
                            <a:schemeClr val="dk1"/>
                          </a:solidFill>
                          <a:effectLst/>
                          <a:latin typeface="+mn-lt"/>
                          <a:ea typeface="+mn-ea"/>
                          <a:cs typeface="+mn-cs"/>
                        </a:rPr>
                        <a:t>b</a:t>
                      </a:r>
                      <a:r>
                        <a:rPr lang="fi-FI" sz="2800" kern="1200" dirty="0" err="1" smtClean="0">
                          <a:solidFill>
                            <a:schemeClr val="dk1"/>
                          </a:solidFill>
                          <a:effectLst/>
                          <a:latin typeface="+mn-lt"/>
                          <a:ea typeface="+mn-ea"/>
                          <a:cs typeface="+mn-cs"/>
                        </a:rPr>
                        <a:t>enefits</a:t>
                      </a:r>
                      <a:r>
                        <a:rPr lang="fi-FI" sz="2800" kern="1200" dirty="0" smtClean="0">
                          <a:solidFill>
                            <a:schemeClr val="dk1"/>
                          </a:solidFill>
                          <a:effectLst/>
                          <a:latin typeface="+mn-lt"/>
                          <a:ea typeface="+mn-ea"/>
                          <a:cs typeface="+mn-cs"/>
                        </a:rPr>
                        <a:t> of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time</a:t>
                      </a:r>
                      <a:r>
                        <a:rPr lang="fi-FI" sz="2800" kern="1200" dirty="0" smtClean="0">
                          <a:solidFill>
                            <a:schemeClr val="dk1"/>
                          </a:solidFill>
                          <a:effectLst/>
                          <a:latin typeface="+mn-lt"/>
                          <a:ea typeface="+mn-ea"/>
                          <a:cs typeface="+mn-cs"/>
                        </a:rPr>
                        <a:t> management for ADHD? </a:t>
                      </a:r>
                      <a:endParaRPr lang="en-US" sz="2800" dirty="0">
                        <a:latin typeface="+mn-lt"/>
                        <a:cs typeface="Arial" panose="020B0604020202020204" pitchFamily="34" charset="0"/>
                      </a:endParaRPr>
                    </a:p>
                  </a:txBody>
                  <a:tcPr>
                    <a:solidFill>
                      <a:srgbClr val="9CD6C1"/>
                    </a:solidFill>
                  </a:tcPr>
                </a:tc>
                <a:extLst>
                  <a:ext uri="{0D108BD9-81ED-4DB2-BD59-A6C34878D82A}">
                    <a16:rowId xmlns:a16="http://schemas.microsoft.com/office/drawing/2014/main" val="4269473432"/>
                  </a:ext>
                </a:extLst>
              </a:tr>
              <a:tr h="1356123">
                <a:tc>
                  <a:txBody>
                    <a:bodyPr/>
                    <a:lstStyle/>
                    <a:p>
                      <a:r>
                        <a:rPr lang="en-US" sz="2800" dirty="0" smtClean="0">
                          <a:latin typeface="+mn-lt"/>
                        </a:rPr>
                        <a:t>3</a:t>
                      </a:r>
                      <a:endParaRPr lang="en-US" sz="2800" dirty="0">
                        <a:latin typeface="+mn-lt"/>
                      </a:endParaRPr>
                    </a:p>
                  </a:txBody>
                  <a:tcPr>
                    <a:solidFill>
                      <a:srgbClr val="E0F0EB"/>
                    </a:solidFill>
                  </a:tcPr>
                </a:tc>
                <a:tc>
                  <a:txBody>
                    <a:bodyPr/>
                    <a:lstStyle/>
                    <a:p>
                      <a:pPr>
                        <a:lnSpc>
                          <a:spcPts val="4000"/>
                        </a:lnSpc>
                      </a:pPr>
                      <a:r>
                        <a:rPr lang="fi-FI" sz="2800" kern="1200" dirty="0" smtClean="0">
                          <a:solidFill>
                            <a:schemeClr val="dk1"/>
                          </a:solidFill>
                          <a:effectLst/>
                          <a:latin typeface="+mn-lt"/>
                          <a:ea typeface="+mn-ea"/>
                          <a:cs typeface="+mn-cs"/>
                        </a:rPr>
                        <a:t>How </a:t>
                      </a:r>
                      <a:r>
                        <a:rPr lang="fi-FI" sz="2800" kern="1200" dirty="0" err="1" smtClean="0">
                          <a:solidFill>
                            <a:schemeClr val="dk1"/>
                          </a:solidFill>
                          <a:effectLst/>
                          <a:latin typeface="+mn-lt"/>
                          <a:ea typeface="+mn-ea"/>
                          <a:cs typeface="+mn-cs"/>
                        </a:rPr>
                        <a:t>did</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she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succeed</a:t>
                      </a:r>
                      <a:r>
                        <a:rPr lang="fi-FI" sz="2800" kern="1200" dirty="0" smtClean="0">
                          <a:solidFill>
                            <a:schemeClr val="dk1"/>
                          </a:solidFill>
                          <a:effectLst/>
                          <a:latin typeface="+mn-lt"/>
                          <a:ea typeface="+mn-ea"/>
                          <a:cs typeface="+mn-cs"/>
                        </a:rPr>
                        <a:t> to </a:t>
                      </a:r>
                      <a:r>
                        <a:rPr lang="fi-FI" sz="2800" kern="1200" dirty="0" err="1" smtClean="0">
                          <a:solidFill>
                            <a:schemeClr val="dk1"/>
                          </a:solidFill>
                          <a:effectLst/>
                          <a:latin typeface="+mn-lt"/>
                          <a:ea typeface="+mn-ea"/>
                          <a:cs typeface="+mn-cs"/>
                        </a:rPr>
                        <a:t>follow</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new</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norms</a:t>
                      </a:r>
                      <a:r>
                        <a:rPr lang="fi-FI" sz="2800" kern="1200" dirty="0" smtClean="0">
                          <a:solidFill>
                            <a:schemeClr val="dk1"/>
                          </a:solidFill>
                          <a:effectLst/>
                          <a:latin typeface="+mn-lt"/>
                          <a:ea typeface="+mn-ea"/>
                          <a:cs typeface="+mn-cs"/>
                        </a:rPr>
                        <a:t> in life?</a:t>
                      </a:r>
                      <a:endParaRPr lang="fi-FI" sz="2800" kern="1200" dirty="0" smtClean="0">
                        <a:solidFill>
                          <a:schemeClr val="dk1"/>
                        </a:solidFill>
                        <a:effectLst/>
                        <a:latin typeface="+mn-lt"/>
                        <a:ea typeface="+mn-ea"/>
                        <a:cs typeface="Arial" panose="020B0604020202020204" pitchFamily="34" charset="0"/>
                      </a:endParaRPr>
                    </a:p>
                  </a:txBody>
                  <a:tcPr>
                    <a:solidFill>
                      <a:srgbClr val="E0F0EB"/>
                    </a:solidFill>
                  </a:tcPr>
                </a:tc>
                <a:tc>
                  <a:txBody>
                    <a:bodyPr/>
                    <a:lstStyle/>
                    <a:p>
                      <a:pPr>
                        <a:lnSpc>
                          <a:spcPts val="4000"/>
                        </a:lnSpc>
                      </a:pPr>
                      <a:r>
                        <a:rPr lang="fi-FI" sz="2800" kern="1200" dirty="0" err="1" smtClean="0">
                          <a:solidFill>
                            <a:schemeClr val="dk1"/>
                          </a:solidFill>
                          <a:effectLst/>
                          <a:latin typeface="+mn-lt"/>
                          <a:ea typeface="+mn-ea"/>
                          <a:cs typeface="+mn-cs"/>
                        </a:rPr>
                        <a:t>Give</a:t>
                      </a:r>
                      <a:r>
                        <a:rPr lang="fi-FI" sz="2800" kern="1200" dirty="0" smtClean="0">
                          <a:solidFill>
                            <a:schemeClr val="dk1"/>
                          </a:solidFill>
                          <a:effectLst/>
                          <a:latin typeface="+mn-lt"/>
                          <a:ea typeface="+mn-ea"/>
                          <a:cs typeface="+mn-cs"/>
                        </a:rPr>
                        <a:t> 3 of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results</a:t>
                      </a:r>
                      <a:r>
                        <a:rPr lang="fi-FI" sz="2800" kern="1200" dirty="0" smtClean="0">
                          <a:solidFill>
                            <a:schemeClr val="dk1"/>
                          </a:solidFill>
                          <a:effectLst/>
                          <a:latin typeface="+mn-lt"/>
                          <a:ea typeface="+mn-ea"/>
                          <a:cs typeface="+mn-cs"/>
                        </a:rPr>
                        <a:t> of </a:t>
                      </a:r>
                      <a:r>
                        <a:rPr lang="fi-FI" sz="2800" kern="1200" dirty="0" err="1" smtClean="0">
                          <a:solidFill>
                            <a:schemeClr val="dk1"/>
                          </a:solidFill>
                          <a:effectLst/>
                          <a:latin typeface="+mn-lt"/>
                          <a:ea typeface="+mn-ea"/>
                          <a:cs typeface="+mn-cs"/>
                        </a:rPr>
                        <a:t>the</a:t>
                      </a:r>
                      <a:r>
                        <a:rPr lang="fi-FI" sz="2800" kern="1200" dirty="0" smtClean="0">
                          <a:solidFill>
                            <a:schemeClr val="dk1"/>
                          </a:solidFill>
                          <a:effectLst/>
                          <a:latin typeface="+mn-lt"/>
                          <a:ea typeface="+mn-ea"/>
                          <a:cs typeface="+mn-cs"/>
                        </a:rPr>
                        <a:t> </a:t>
                      </a:r>
                      <a:r>
                        <a:rPr lang="fi-FI" sz="2800" kern="1200" dirty="0" err="1" smtClean="0">
                          <a:solidFill>
                            <a:schemeClr val="dk1"/>
                          </a:solidFill>
                          <a:effectLst/>
                          <a:latin typeface="+mn-lt"/>
                          <a:ea typeface="+mn-ea"/>
                          <a:cs typeface="+mn-cs"/>
                        </a:rPr>
                        <a:t>daily</a:t>
                      </a:r>
                      <a:r>
                        <a:rPr lang="fi-FI" sz="2800" kern="1200" dirty="0" smtClean="0">
                          <a:solidFill>
                            <a:schemeClr val="dk1"/>
                          </a:solidFill>
                          <a:effectLst/>
                          <a:latin typeface="+mn-lt"/>
                          <a:ea typeface="+mn-ea"/>
                          <a:cs typeface="+mn-cs"/>
                        </a:rPr>
                        <a:t> routine for ADHD.</a:t>
                      </a:r>
                      <a:endParaRPr lang="en-US" sz="2800" dirty="0">
                        <a:latin typeface="+mn-lt"/>
                        <a:cs typeface="Arial" panose="020B0604020202020204" pitchFamily="34" charset="0"/>
                      </a:endParaRPr>
                    </a:p>
                  </a:txBody>
                  <a:tcPr>
                    <a:solidFill>
                      <a:srgbClr val="E0F0EB"/>
                    </a:solidFill>
                  </a:tcPr>
                </a:tc>
                <a:extLst>
                  <a:ext uri="{0D108BD9-81ED-4DB2-BD59-A6C34878D82A}">
                    <a16:rowId xmlns:a16="http://schemas.microsoft.com/office/drawing/2014/main" val="1563213530"/>
                  </a:ext>
                </a:extLst>
              </a:tr>
            </a:tbl>
          </a:graphicData>
        </a:graphic>
      </p:graphicFrame>
    </p:spTree>
    <p:extLst>
      <p:ext uri="{BB962C8B-B14F-4D97-AF65-F5344CB8AC3E}">
        <p14:creationId xmlns:p14="http://schemas.microsoft.com/office/powerpoint/2010/main" val="2868271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315</TotalTime>
  <Words>1452</Words>
  <Application>Microsoft Office PowerPoint</Application>
  <PresentationFormat>Custom</PresentationFormat>
  <Paragraphs>134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Times New Roman</vt:lpstr>
      <vt:lpstr>Arial Bold</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oeka plus</dc:title>
  <dc:creator>Dekaplus</dc:creator>
  <cp:lastModifiedBy>Dekaplus</cp:lastModifiedBy>
  <cp:revision>33</cp:revision>
  <dcterms:created xsi:type="dcterms:W3CDTF">2006-08-16T00:00:00Z</dcterms:created>
  <dcterms:modified xsi:type="dcterms:W3CDTF">2026-02-06T13:45:38Z</dcterms:modified>
  <dc:identifier>DAGsHzqMnG8</dc:identifier>
</cp:coreProperties>
</file>