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1" r:id="rId4"/>
    <p:sldId id="262" r:id="rId5"/>
    <p:sldId id="266" r:id="rId6"/>
    <p:sldId id="263" r:id="rId7"/>
    <p:sldId id="267" r:id="rId8"/>
    <p:sldId id="268" r:id="rId9"/>
    <p:sldId id="269" r:id="rId10"/>
    <p:sldId id="270" r:id="rId11"/>
    <p:sldId id="264" r:id="rId12"/>
    <p:sldId id="271" r:id="rId13"/>
    <p:sldId id="265" r:id="rId14"/>
    <p:sldId id="272" r:id="rId15"/>
  </p:sldIdLst>
  <p:sldSz cx="18288000" cy="10287000"/>
  <p:notesSz cx="6858000" cy="9144000"/>
  <p:embeddedFontLst>
    <p:embeddedFont>
      <p:font typeface="Arial" panose="020B0604020202020204" pitchFamily="34" charset="0"/>
      <p:regular r:id="rId16"/>
    </p:embeddedFont>
    <p:embeddedFont>
      <p:font typeface="Calibri" panose="020F0502020204030204" pitchFamily="34" charset="0"/>
      <p:regular r:id="rId17"/>
      <p:bold r:id="rId18"/>
      <p:italic r:id="rId19"/>
      <p:boldItalic r:id="rId20"/>
    </p:embeddedFont>
    <p:embeddedFont>
      <p:font typeface="Arial Bold" panose="020B0704020202020204" pitchFamily="34"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4C8C"/>
    <a:srgbClr val="57B6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5.jpeg"/><Relationship Id="rId12"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11" Type="http://schemas.openxmlformats.org/officeDocument/2006/relationships/image" Target="../media/image3.jpeg"/><Relationship Id="rId10" Type="http://schemas.openxmlformats.org/officeDocument/2006/relationships/image" Target="../media/image9.svg"/><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4.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6" name="Freeform 6"/>
          <p:cNvSpPr/>
          <p:nvPr/>
        </p:nvSpPr>
        <p:spPr>
          <a:xfrm>
            <a:off x="10134674" y="-15856368"/>
            <a:ext cx="17951833" cy="17951833"/>
          </a:xfrm>
          <a:custGeom>
            <a:avLst/>
            <a:gdLst/>
            <a:ahLst/>
            <a:cxnLst/>
            <a:rect l="l" t="t" r="r" b="b"/>
            <a:pathLst>
              <a:path w="17951833" h="17951833">
                <a:moveTo>
                  <a:pt x="0" y="0"/>
                </a:moveTo>
                <a:lnTo>
                  <a:pt x="17951833" y="0"/>
                </a:lnTo>
                <a:lnTo>
                  <a:pt x="17951833" y="17951833"/>
                </a:lnTo>
                <a:lnTo>
                  <a:pt x="0" y="17951833"/>
                </a:lnTo>
                <a:lnTo>
                  <a:pt x="0" y="0"/>
                </a:lnTo>
                <a:close/>
              </a:path>
            </a:pathLst>
          </a:custGeom>
          <a:blipFill>
            <a:blip r:embed="rId2">
              <a:extLst>
                <a:ext uri="{96DAC541-7B7A-43D3-8B79-37D633B846F1}">
                  <asvg:svgBlip xmlns:asvg="http://schemas.microsoft.com/office/drawing/2016/SVG/main" xmlns="" r:embed="rId8"/>
                </a:ext>
              </a:extLst>
            </a:blip>
            <a:stretch>
              <a:fillRect/>
            </a:stretch>
          </a:blipFill>
        </p:spPr>
      </p:sp>
      <p:sp>
        <p:nvSpPr>
          <p:cNvPr id="7" name="Freeform 7"/>
          <p:cNvSpPr/>
          <p:nvPr/>
        </p:nvSpPr>
        <p:spPr>
          <a:xfrm>
            <a:off x="2826924" y="3843130"/>
            <a:ext cx="12198237" cy="2399960"/>
          </a:xfrm>
          <a:custGeom>
            <a:avLst/>
            <a:gdLst/>
            <a:ahLst/>
            <a:cxnLst/>
            <a:rect l="l" t="t" r="r" b="b"/>
            <a:pathLst>
              <a:path w="12198237" h="2399960">
                <a:moveTo>
                  <a:pt x="0" y="0"/>
                </a:moveTo>
                <a:lnTo>
                  <a:pt x="12198237" y="0"/>
                </a:lnTo>
                <a:lnTo>
                  <a:pt x="12198237" y="2399960"/>
                </a:lnTo>
                <a:lnTo>
                  <a:pt x="0" y="239996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4" name="Freeform 14"/>
          <p:cNvSpPr/>
          <p:nvPr/>
        </p:nvSpPr>
        <p:spPr>
          <a:xfrm>
            <a:off x="15925800" y="647700"/>
            <a:ext cx="1606576" cy="2126964"/>
          </a:xfrm>
          <a:custGeom>
            <a:avLst/>
            <a:gdLst/>
            <a:ahLst/>
            <a:cxnLst/>
            <a:rect l="l" t="t" r="r" b="b"/>
            <a:pathLst>
              <a:path w="1606576" h="2126964">
                <a:moveTo>
                  <a:pt x="0" y="0"/>
                </a:moveTo>
                <a:lnTo>
                  <a:pt x="1606576" y="0"/>
                </a:lnTo>
                <a:lnTo>
                  <a:pt x="1606576" y="2126964"/>
                </a:lnTo>
                <a:lnTo>
                  <a:pt x="0" y="2126964"/>
                </a:lnTo>
                <a:lnTo>
                  <a:pt x="0" y="0"/>
                </a:lnTo>
                <a:close/>
              </a:path>
            </a:pathLst>
          </a:custGeom>
          <a:blipFill>
            <a:blip r:embed="rId11"/>
            <a:stretch>
              <a:fillRect t="-4229" b="-4229"/>
            </a:stretch>
          </a:blipFill>
          <a:ln cap="sq">
            <a:noFill/>
            <a:prstDash val="solid"/>
            <a:miter/>
          </a:ln>
        </p:spPr>
      </p:sp>
      <p:grpSp>
        <p:nvGrpSpPr>
          <p:cNvPr id="15" name="Group 11"/>
          <p:cNvGrpSpPr/>
          <p:nvPr/>
        </p:nvGrpSpPr>
        <p:grpSpPr>
          <a:xfrm>
            <a:off x="14690298" y="9105900"/>
            <a:ext cx="3237257" cy="877900"/>
            <a:chOff x="0" y="0"/>
            <a:chExt cx="4316343" cy="1170533"/>
          </a:xfrm>
        </p:grpSpPr>
        <p:sp>
          <p:nvSpPr>
            <p:cNvPr id="16"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12"/>
              <a:stretch>
                <a:fillRect b="2"/>
              </a:stretch>
            </a:blipFill>
          </p:spPr>
        </p:sp>
      </p:grpSp>
      <p:pic>
        <p:nvPicPr>
          <p:cNvPr id="17" name="Picture 16"/>
          <p:cNvPicPr>
            <a:picLocks noChangeAspect="1"/>
          </p:cNvPicPr>
          <p:nvPr/>
        </p:nvPicPr>
        <p:blipFill rotWithShape="1">
          <a:blip r:embed="rId13" cstate="print">
            <a:extLst>
              <a:ext uri="{28A0092B-C50C-407E-A947-70E740481C1C}">
                <a14:useLocalDpi xmlns:a14="http://schemas.microsoft.com/office/drawing/2010/main" val="0"/>
              </a:ext>
            </a:extLst>
          </a:blip>
          <a:srcRect l="18506" t="17007" r="17007" b="21506"/>
          <a:stretch/>
        </p:blipFill>
        <p:spPr>
          <a:xfrm>
            <a:off x="6068542" y="2318517"/>
            <a:ext cx="5715000" cy="5449186"/>
          </a:xfrm>
          <a:prstGeom prst="rect">
            <a:avLst/>
          </a:prstGeom>
        </p:spPr>
      </p:pic>
      <p:sp>
        <p:nvSpPr>
          <p:cNvPr id="18" name="Oval 17"/>
          <p:cNvSpPr/>
          <p:nvPr/>
        </p:nvSpPr>
        <p:spPr>
          <a:xfrm>
            <a:off x="-2971800" y="3624120"/>
            <a:ext cx="5943600" cy="5943600"/>
          </a:xfrm>
          <a:prstGeom prst="ellipse">
            <a:avLst/>
          </a:prstGeom>
          <a:solidFill>
            <a:srgbClr val="6A4C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533400" y="7412724"/>
            <a:ext cx="4309991" cy="4309991"/>
          </a:xfrm>
          <a:prstGeom prst="ellipse">
            <a:avLst/>
          </a:prstGeom>
          <a:solidFill>
            <a:srgbClr val="57B6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5445826" y="8009573"/>
            <a:ext cx="6960432" cy="461665"/>
          </a:xfrm>
          <a:prstGeom prst="rect">
            <a:avLst/>
          </a:prstGeom>
        </p:spPr>
        <p:txBody>
          <a:bodyPr wrap="none">
            <a:spAutoFit/>
          </a:bodyPr>
          <a:lstStyle/>
          <a:p>
            <a:r>
              <a:rPr lang="en-GB" sz="2400" dirty="0"/>
              <a:t>Project Number: 2024-1-CY01-KA210-ADU-000253720</a:t>
            </a:r>
          </a:p>
        </p:txBody>
      </p:sp>
      <p:sp>
        <p:nvSpPr>
          <p:cNvPr id="11" name="Rectangle 10"/>
          <p:cNvSpPr/>
          <p:nvPr/>
        </p:nvSpPr>
        <p:spPr>
          <a:xfrm>
            <a:off x="592800" y="462125"/>
            <a:ext cx="13047000" cy="1338828"/>
          </a:xfrm>
          <a:prstGeom prst="rect">
            <a:avLst/>
          </a:prstGeom>
        </p:spPr>
        <p:txBody>
          <a:bodyPr wrap="square">
            <a:spAutoFit/>
          </a:bodyPr>
          <a:lstStyle/>
          <a:p>
            <a:pPr algn="just">
              <a:lnSpc>
                <a:spcPct val="150000"/>
              </a:lnSpc>
              <a:tabLst>
                <a:tab pos="2865755" algn="ctr"/>
                <a:tab pos="5731510" algn="r"/>
              </a:tabLst>
            </a:pPr>
            <a:r>
              <a:rPr lang="fi-FI" dirty="0" err="1">
                <a:latin typeface="Calibri" panose="020F0502020204030204" pitchFamily="34" charset="0"/>
                <a:ea typeface="Calibri" panose="020F0502020204030204" pitchFamily="34" charset="0"/>
              </a:rPr>
              <a:t>Funded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by</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Views</a:t>
            </a:r>
            <a:r>
              <a:rPr lang="fi-FI" dirty="0">
                <a:latin typeface="Calibri" panose="020F0502020204030204" pitchFamily="34" charset="0"/>
                <a:ea typeface="Calibri" panose="020F0502020204030204" pitchFamily="34" charset="0"/>
              </a:rPr>
              <a:t> and </a:t>
            </a:r>
            <a:r>
              <a:rPr lang="fi-FI" dirty="0" err="1">
                <a:latin typeface="Calibri" panose="020F0502020204030204" pitchFamily="34" charset="0"/>
                <a:ea typeface="Calibri" panose="020F0502020204030204" pitchFamily="34" charset="0"/>
              </a:rPr>
              <a:t>opinions</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expressed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are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however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those</a:t>
            </a:r>
            <a:r>
              <a:rPr lang="fi-FI" dirty="0">
                <a:latin typeface="Calibri" panose="020F0502020204030204" pitchFamily="34" charset="0"/>
                <a:ea typeface="Calibri" panose="020F0502020204030204" pitchFamily="34" charset="0"/>
              </a:rPr>
              <a:t> of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author</a:t>
            </a:r>
            <a:r>
              <a:rPr lang="fi-FI" dirty="0">
                <a:latin typeface="Calibri" panose="020F0502020204030204" pitchFamily="34" charset="0"/>
                <a:ea typeface="Calibri" panose="020F0502020204030204" pitchFamily="34" charset="0"/>
              </a:rPr>
              <a:t>(s) </a:t>
            </a:r>
            <a:r>
              <a:rPr lang="fi-FI" dirty="0" err="1">
                <a:latin typeface="Calibri" panose="020F0502020204030204" pitchFamily="34" charset="0"/>
                <a:ea typeface="Calibri" panose="020F0502020204030204" pitchFamily="34" charset="0"/>
              </a:rPr>
              <a:t>only</a:t>
            </a:r>
            <a:r>
              <a:rPr lang="fi-FI" dirty="0">
                <a:latin typeface="Calibri" panose="020F0502020204030204" pitchFamily="34" charset="0"/>
                <a:ea typeface="Calibri" panose="020F0502020204030204" pitchFamily="34" charset="0"/>
              </a:rPr>
              <a:t> and </a:t>
            </a:r>
            <a:r>
              <a:rPr lang="fi-FI" dirty="0" err="1">
                <a:latin typeface="Calibri" panose="020F0502020204030204" pitchFamily="34" charset="0"/>
                <a:ea typeface="Calibri" panose="020F0502020204030204" pitchFamily="34" charset="0"/>
              </a:rPr>
              <a:t>do</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not</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necessarily</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reflect</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those</a:t>
            </a:r>
            <a:r>
              <a:rPr lang="fi-FI" dirty="0">
                <a:latin typeface="Calibri" panose="020F0502020204030204" pitchFamily="34" charset="0"/>
                <a:ea typeface="Calibri" panose="020F0502020204030204" pitchFamily="34" charset="0"/>
              </a:rPr>
              <a:t> of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or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a:t>
            </a:r>
            <a:r>
              <a:rPr lang="fi-FI" dirty="0" err="1">
                <a:latin typeface="Calibri" panose="020F0502020204030204" pitchFamily="34" charset="0"/>
                <a:ea typeface="Calibri" panose="020F0502020204030204" pitchFamily="34" charset="0"/>
              </a:rPr>
              <a:t>Education</a:t>
            </a:r>
            <a:r>
              <a:rPr lang="fi-FI" dirty="0">
                <a:latin typeface="Calibri" panose="020F0502020204030204" pitchFamily="34" charset="0"/>
                <a:ea typeface="Calibri" panose="020F0502020204030204" pitchFamily="34" charset="0"/>
              </a:rPr>
              <a:t> and Culture </a:t>
            </a:r>
            <a:r>
              <a:rPr lang="fi-FI" dirty="0" err="1">
                <a:latin typeface="Calibri" panose="020F0502020204030204" pitchFamily="34" charset="0"/>
                <a:ea typeface="Calibri" panose="020F0502020204030204" pitchFamily="34" charset="0"/>
              </a:rPr>
              <a:t>Executive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Agency</a:t>
            </a:r>
            <a:r>
              <a:rPr lang="fi-FI" dirty="0">
                <a:latin typeface="Calibri" panose="020F0502020204030204" pitchFamily="34" charset="0"/>
                <a:ea typeface="Calibri" panose="020F0502020204030204" pitchFamily="34" charset="0"/>
              </a:rPr>
              <a:t> (EACEA). </a:t>
            </a:r>
            <a:r>
              <a:rPr lang="fi-FI" dirty="0" err="1">
                <a:latin typeface="Calibri" panose="020F0502020204030204" pitchFamily="34" charset="0"/>
                <a:ea typeface="Calibri" panose="020F0502020204030204" pitchFamily="34" charset="0"/>
              </a:rPr>
              <a:t>Neither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nor</a:t>
            </a:r>
            <a:r>
              <a:rPr lang="fi-FI" dirty="0">
                <a:latin typeface="Calibri" panose="020F0502020204030204" pitchFamily="34" charset="0"/>
                <a:ea typeface="Calibri" panose="020F0502020204030204" pitchFamily="34" charset="0"/>
              </a:rPr>
              <a:t> EACEA </a:t>
            </a:r>
            <a:r>
              <a:rPr lang="fi-FI" dirty="0" err="1">
                <a:latin typeface="Calibri" panose="020F0502020204030204" pitchFamily="34" charset="0"/>
                <a:ea typeface="Calibri" panose="020F0502020204030204" pitchFamily="34" charset="0"/>
              </a:rPr>
              <a:t>can</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be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held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responsible</a:t>
            </a:r>
            <a:r>
              <a:rPr lang="fi-FI" dirty="0">
                <a:latin typeface="Calibri" panose="020F0502020204030204" pitchFamily="34" charset="0"/>
                <a:ea typeface="Calibri" panose="020F0502020204030204" pitchFamily="34" charset="0"/>
              </a:rPr>
              <a:t> for </a:t>
            </a:r>
            <a:r>
              <a:rPr lang="fi-FI" dirty="0" err="1">
                <a:latin typeface="Calibri" panose="020F0502020204030204" pitchFamily="34" charset="0"/>
                <a:ea typeface="Calibri" panose="020F0502020204030204" pitchFamily="34" charset="0"/>
              </a:rPr>
              <a:t>them</a:t>
            </a:r>
            <a:r>
              <a:rPr lang="fi-FI" dirty="0" smtClean="0">
                <a:latin typeface="Calibri" panose="020F0502020204030204" pitchFamily="34" charset="0"/>
                <a:ea typeface="Calibri" panose="020F0502020204030204" pitchFamily="34" charset="0"/>
              </a:rPr>
              <a:t>.</a:t>
            </a:r>
            <a:endParaRPr lang="en-GB" sz="2000" dirty="0">
              <a:latin typeface="Calibri" panose="020F0502020204030204" pitchFamily="34"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4" name="TextBox 4"/>
          <p:cNvSpPr txBox="1"/>
          <p:nvPr/>
        </p:nvSpPr>
        <p:spPr>
          <a:xfrm>
            <a:off x="9076481" y="381000"/>
            <a:ext cx="8961150" cy="1786252"/>
          </a:xfrm>
          <a:prstGeom prst="rect">
            <a:avLst/>
          </a:prstGeom>
        </p:spPr>
        <p:txBody>
          <a:bodyPr lIns="0" tIns="0" rIns="0" bIns="0" rtlCol="0" anchor="t">
            <a:spAutoFit/>
          </a:bodyPr>
          <a:lstStyle/>
          <a:p>
            <a:pPr algn="l">
              <a:lnSpc>
                <a:spcPts val="12178"/>
              </a:lnSpc>
            </a:pPr>
            <a:r>
              <a:rPr lang="en-US" sz="5400" b="1" dirty="0">
                <a:solidFill>
                  <a:srgbClr val="191919"/>
                </a:solidFill>
                <a:latin typeface="Arial Bold"/>
                <a:ea typeface="Arial Bold"/>
                <a:cs typeface="Arial Bold"/>
                <a:sym typeface="Arial Bold"/>
              </a:rPr>
              <a:t>PROJECT RESULTS:</a:t>
            </a:r>
          </a:p>
        </p:txBody>
      </p:sp>
      <p:sp>
        <p:nvSpPr>
          <p:cNvPr id="15" name="Freeform 15"/>
          <p:cNvSpPr/>
          <p:nvPr/>
        </p:nvSpPr>
        <p:spPr>
          <a:xfrm>
            <a:off x="9006126" y="4672827"/>
            <a:ext cx="7910274" cy="1523281"/>
          </a:xfrm>
          <a:custGeom>
            <a:avLst/>
            <a:gdLst/>
            <a:ahLst/>
            <a:cxnLst/>
            <a:rect l="l" t="t" r="r" b="b"/>
            <a:pathLst>
              <a:path w="10207498" h="1329436">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lnTo>
                  <a:pt x="165735" y="1125728"/>
                </a:lnTo>
                <a:lnTo>
                  <a:pt x="155829" y="1133729"/>
                </a:ln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cubicBezTo>
                  <a:pt x="271653"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p:spPr>
        <p:style>
          <a:lnRef idx="2">
            <a:schemeClr val="accent4"/>
          </a:lnRef>
          <a:fillRef idx="1">
            <a:schemeClr val="lt1"/>
          </a:fillRef>
          <a:effectRef idx="0">
            <a:schemeClr val="accent4"/>
          </a:effectRef>
          <a:fontRef idx="minor">
            <a:schemeClr val="dk1"/>
          </a:fontRef>
        </p:style>
      </p:sp>
      <p:sp>
        <p:nvSpPr>
          <p:cNvPr id="18" name="Freeform 18"/>
          <p:cNvSpPr/>
          <p:nvPr/>
        </p:nvSpPr>
        <p:spPr>
          <a:xfrm>
            <a:off x="9006126" y="7061254"/>
            <a:ext cx="7655624" cy="997077"/>
          </a:xfrm>
          <a:custGeom>
            <a:avLst/>
            <a:gdLst/>
            <a:ahLst/>
            <a:cxnLst/>
            <a:rect l="l" t="t" r="r" b="b"/>
            <a:pathLst>
              <a:path w="10207498" h="1329436">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p:spPr>
        <p:style>
          <a:lnRef idx="2">
            <a:schemeClr val="accent4"/>
          </a:lnRef>
          <a:fillRef idx="1">
            <a:schemeClr val="lt1"/>
          </a:fillRef>
          <a:effectRef idx="0">
            <a:schemeClr val="accent4"/>
          </a:effectRef>
          <a:fontRef idx="minor">
            <a:schemeClr val="dk1"/>
          </a:fontRef>
        </p:style>
      </p:sp>
      <p:sp>
        <p:nvSpPr>
          <p:cNvPr id="20" name="Freeform 20"/>
          <p:cNvSpPr/>
          <p:nvPr/>
        </p:nvSpPr>
        <p:spPr>
          <a:xfrm>
            <a:off x="371474" y="2076636"/>
            <a:ext cx="7096125" cy="5810063"/>
          </a:xfrm>
          <a:custGeom>
            <a:avLst/>
            <a:gdLst/>
            <a:ahLst/>
            <a:cxnLst/>
            <a:rect l="l" t="t" r="r" b="b"/>
            <a:pathLst>
              <a:path w="6953250" h="5305794">
                <a:moveTo>
                  <a:pt x="0" y="0"/>
                </a:moveTo>
                <a:lnTo>
                  <a:pt x="6953250" y="0"/>
                </a:lnTo>
                <a:lnTo>
                  <a:pt x="6953250" y="5305794"/>
                </a:lnTo>
                <a:lnTo>
                  <a:pt x="0" y="5305794"/>
                </a:lnTo>
                <a:lnTo>
                  <a:pt x="0" y="0"/>
                </a:lnTo>
                <a:close/>
              </a:path>
            </a:pathLst>
          </a:custGeom>
        </p:spPr>
        <p:style>
          <a:lnRef idx="2">
            <a:schemeClr val="accent4"/>
          </a:lnRef>
          <a:fillRef idx="1">
            <a:schemeClr val="lt1"/>
          </a:fillRef>
          <a:effectRef idx="0">
            <a:schemeClr val="accent4"/>
          </a:effectRef>
          <a:fontRef idx="minor">
            <a:schemeClr val="dk1"/>
          </a:fontRef>
        </p:style>
      </p:sp>
      <p:grpSp>
        <p:nvGrpSpPr>
          <p:cNvPr id="21" name="Group 21"/>
          <p:cNvGrpSpPr/>
          <p:nvPr/>
        </p:nvGrpSpPr>
        <p:grpSpPr>
          <a:xfrm>
            <a:off x="7889363" y="2683506"/>
            <a:ext cx="914400" cy="856089"/>
            <a:chOff x="0" y="0"/>
            <a:chExt cx="1219200" cy="1141452"/>
          </a:xfrm>
        </p:grpSpPr>
        <p:sp>
          <p:nvSpPr>
            <p:cNvPr id="22" name="Freeform 22" descr="Badge 1 outline"/>
            <p:cNvSpPr/>
            <p:nvPr/>
          </p:nvSpPr>
          <p:spPr>
            <a:xfrm>
              <a:off x="0" y="0"/>
              <a:ext cx="1219200" cy="1141476"/>
            </a:xfrm>
            <a:custGeom>
              <a:avLst/>
              <a:gdLst/>
              <a:ahLst/>
              <a:cxnLst/>
              <a:rect l="l" t="t" r="r" b="b"/>
              <a:pathLst>
                <a:path w="1219200" h="1141476">
                  <a:moveTo>
                    <a:pt x="0" y="0"/>
                  </a:moveTo>
                  <a:lnTo>
                    <a:pt x="1219200" y="0"/>
                  </a:lnTo>
                  <a:lnTo>
                    <a:pt x="1219200" y="1141476"/>
                  </a:lnTo>
                  <a:lnTo>
                    <a:pt x="0" y="1141476"/>
                  </a:lnTo>
                  <a:lnTo>
                    <a:pt x="0" y="0"/>
                  </a:lnTo>
                  <a:close/>
                </a:path>
              </a:pathLst>
            </a:custGeom>
            <a:blipFill>
              <a:blip r:embed="rId2"/>
              <a:stretch>
                <a:fillRect b="-6809"/>
              </a:stretch>
            </a:blipFill>
          </p:spPr>
        </p:sp>
      </p:grpSp>
      <p:grpSp>
        <p:nvGrpSpPr>
          <p:cNvPr id="23" name="Group 23"/>
          <p:cNvGrpSpPr/>
          <p:nvPr/>
        </p:nvGrpSpPr>
        <p:grpSpPr>
          <a:xfrm>
            <a:off x="7889363" y="4993406"/>
            <a:ext cx="914400" cy="914400"/>
            <a:chOff x="0" y="0"/>
            <a:chExt cx="1219200" cy="1219200"/>
          </a:xfrm>
        </p:grpSpPr>
        <p:sp>
          <p:nvSpPr>
            <p:cNvPr id="24" name="Freeform 24" descr="Badge outline"/>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3"/>
              <a:stretch>
                <a:fillRect/>
              </a:stretch>
            </a:blipFill>
          </p:spPr>
        </p:sp>
      </p:grpSp>
      <p:grpSp>
        <p:nvGrpSpPr>
          <p:cNvPr id="25" name="Group 25"/>
          <p:cNvGrpSpPr/>
          <p:nvPr/>
        </p:nvGrpSpPr>
        <p:grpSpPr>
          <a:xfrm>
            <a:off x="7894279" y="7001267"/>
            <a:ext cx="914400" cy="914400"/>
            <a:chOff x="0" y="0"/>
            <a:chExt cx="1219200" cy="1219200"/>
          </a:xfrm>
        </p:grpSpPr>
        <p:sp>
          <p:nvSpPr>
            <p:cNvPr id="26" name="Freeform 26" descr="Badge 3 outline"/>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4"/>
              <a:stretch>
                <a:fillRect/>
              </a:stretch>
            </a:blipFill>
          </p:spPr>
        </p:sp>
      </p:grpSp>
      <p:sp>
        <p:nvSpPr>
          <p:cNvPr id="27" name="TextBox 27"/>
          <p:cNvSpPr txBox="1"/>
          <p:nvPr/>
        </p:nvSpPr>
        <p:spPr>
          <a:xfrm>
            <a:off x="816160" y="231472"/>
            <a:ext cx="3031940" cy="1786252"/>
          </a:xfrm>
          <a:prstGeom prst="rect">
            <a:avLst/>
          </a:prstGeom>
        </p:spPr>
        <p:txBody>
          <a:bodyPr lIns="0" tIns="0" rIns="0" bIns="0" rtlCol="0" anchor="t">
            <a:spAutoFit/>
          </a:bodyPr>
          <a:lstStyle/>
          <a:p>
            <a:pPr algn="l">
              <a:lnSpc>
                <a:spcPts val="12178"/>
              </a:lnSpc>
            </a:pPr>
            <a:r>
              <a:rPr lang="en-US" sz="5400" b="1">
                <a:solidFill>
                  <a:srgbClr val="000000"/>
                </a:solidFill>
                <a:latin typeface="Arial Bold"/>
                <a:ea typeface="Arial Bold"/>
                <a:cs typeface="Arial Bold"/>
                <a:sym typeface="Arial Bold"/>
              </a:rPr>
              <a:t>ABOUT:</a:t>
            </a:r>
          </a:p>
        </p:txBody>
      </p:sp>
      <p:sp>
        <p:nvSpPr>
          <p:cNvPr id="28" name="TextBox 28"/>
          <p:cNvSpPr txBox="1"/>
          <p:nvPr/>
        </p:nvSpPr>
        <p:spPr>
          <a:xfrm>
            <a:off x="577793" y="2394876"/>
            <a:ext cx="6683486" cy="5606663"/>
          </a:xfrm>
          <a:prstGeom prst="rect">
            <a:avLst/>
          </a:prstGeom>
        </p:spPr>
        <p:txBody>
          <a:bodyPr wrap="square" lIns="0" tIns="0" rIns="0" bIns="0" rtlCol="0" anchor="t">
            <a:spAutoFit/>
          </a:bodyPr>
          <a:lstStyle/>
          <a:p>
            <a:r>
              <a:rPr lang="en-US" sz="2800" b="1" dirty="0" smtClean="0">
                <a:solidFill>
                  <a:srgbClr val="191919"/>
                </a:solidFill>
                <a:ea typeface="Arial Bold"/>
                <a:cs typeface="Arial Bold"/>
                <a:sym typeface="Arial Bold"/>
              </a:rPr>
              <a:t>The TOGETHE WE CAN</a:t>
            </a:r>
            <a:r>
              <a:rPr lang="en-GB" sz="2800" dirty="0"/>
              <a:t> Project is dedicated to supporting parents and guardians of children with ADHD, equipping them with the knowledge and tools to foster greater social inclusion for their children. The Project aims to develop a </a:t>
            </a:r>
            <a:r>
              <a:rPr lang="en-GB" sz="2800" dirty="0" smtClean="0"/>
              <a:t>specialised </a:t>
            </a:r>
            <a:r>
              <a:rPr lang="en-GB" sz="2800" dirty="0"/>
              <a:t>training package that addresses the unique challenges faced by children with ADHD.  Additionally, the project </a:t>
            </a:r>
            <a:r>
              <a:rPr lang="en-GB" sz="2800" dirty="0" smtClean="0"/>
              <a:t>provides </a:t>
            </a:r>
            <a:r>
              <a:rPr lang="en-GB" sz="2800" dirty="0"/>
              <a:t>comprehensive educational materials for adult trainers working on ADHD-related topics, empowering them to deliver impactful training sessions.</a:t>
            </a:r>
          </a:p>
          <a:p>
            <a:pPr>
              <a:lnSpc>
                <a:spcPts val="3359"/>
              </a:lnSpc>
            </a:pPr>
            <a:endParaRPr lang="en-US" sz="2400" dirty="0">
              <a:solidFill>
                <a:srgbClr val="191919"/>
              </a:solidFill>
              <a:ea typeface="Arial"/>
              <a:cs typeface="Arial"/>
              <a:sym typeface="Arial"/>
            </a:endParaRPr>
          </a:p>
        </p:txBody>
      </p:sp>
      <p:sp>
        <p:nvSpPr>
          <p:cNvPr id="29" name="TextBox 29"/>
          <p:cNvSpPr txBox="1"/>
          <p:nvPr/>
        </p:nvSpPr>
        <p:spPr>
          <a:xfrm>
            <a:off x="9285418" y="2611129"/>
            <a:ext cx="6979950" cy="1790234"/>
          </a:xfrm>
          <a:prstGeom prst="rect">
            <a:avLst/>
          </a:prstGeom>
        </p:spPr>
        <p:txBody>
          <a:bodyPr lIns="0" tIns="0" rIns="0" bIns="0" rtlCol="0" anchor="t">
            <a:spAutoFit/>
          </a:bodyPr>
          <a:lstStyle/>
          <a:p>
            <a:pPr lvl="0"/>
            <a:r>
              <a:rPr lang="en-GB" sz="2200" b="1" dirty="0"/>
              <a:t>Training </a:t>
            </a:r>
            <a:r>
              <a:rPr lang="en-GB" sz="2200" b="1" dirty="0" smtClean="0"/>
              <a:t>Methodology </a:t>
            </a:r>
            <a:r>
              <a:rPr lang="en-GB" sz="2200" dirty="0" smtClean="0"/>
              <a:t>defining the </a:t>
            </a:r>
            <a:r>
              <a:rPr lang="en-GB" sz="2200" dirty="0"/>
              <a:t>structure and content of the specialised training package, Training program and training Materials.</a:t>
            </a:r>
          </a:p>
          <a:p>
            <a:r>
              <a:rPr lang="en-GB" sz="2200" dirty="0"/>
              <a:t> </a:t>
            </a:r>
          </a:p>
          <a:p>
            <a:pPr>
              <a:lnSpc>
                <a:spcPts val="3359"/>
              </a:lnSpc>
            </a:pPr>
            <a:endParaRPr lang="en-US" sz="2200" b="1" dirty="0">
              <a:solidFill>
                <a:srgbClr val="191919"/>
              </a:solidFill>
              <a:latin typeface="Arial"/>
              <a:ea typeface="Arial"/>
              <a:cs typeface="Arial"/>
              <a:sym typeface="Aria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5"/>
              <a:stretch>
                <a:fillRect b="2"/>
              </a:stretch>
            </a:blipFill>
          </p:spPr>
        </p:sp>
      </p:grpSp>
      <p:pic>
        <p:nvPicPr>
          <p:cNvPr id="42" name="Picture 41"/>
          <p:cNvPicPr>
            <a:picLocks noChangeAspect="1"/>
          </p:cNvPicPr>
          <p:nvPr/>
        </p:nvPicPr>
        <p:blipFill rotWithShape="1">
          <a:blip r:embed="rId6"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43" name="Rectangle 42"/>
          <p:cNvSpPr/>
          <p:nvPr/>
        </p:nvSpPr>
        <p:spPr>
          <a:xfrm>
            <a:off x="9285418" y="4725204"/>
            <a:ext cx="7148175" cy="964367"/>
          </a:xfrm>
          <a:prstGeom prst="rect">
            <a:avLst/>
          </a:prstGeom>
        </p:spPr>
        <p:txBody>
          <a:bodyPr wrap="none">
            <a:spAutoFit/>
          </a:bodyPr>
          <a:lstStyle/>
          <a:p>
            <a:pPr>
              <a:lnSpc>
                <a:spcPts val="3359"/>
              </a:lnSpc>
            </a:pPr>
            <a:r>
              <a:rPr lang="en-GB" sz="2200" b="1" dirty="0" smtClean="0"/>
              <a:t>Educational </a:t>
            </a:r>
            <a:r>
              <a:rPr lang="en-GB" sz="2200" b="1" dirty="0"/>
              <a:t>Program and Material for Parents/Guardians </a:t>
            </a:r>
            <a:r>
              <a:rPr lang="en-GB" sz="2200" b="1" dirty="0" smtClean="0"/>
              <a:t>of</a:t>
            </a:r>
          </a:p>
          <a:p>
            <a:pPr>
              <a:lnSpc>
                <a:spcPts val="3359"/>
              </a:lnSpc>
            </a:pPr>
            <a:r>
              <a:rPr lang="en-GB" sz="2200" b="1" dirty="0" smtClean="0"/>
              <a:t>Children with </a:t>
            </a:r>
            <a:r>
              <a:rPr lang="en-GB" sz="2200" b="1" dirty="0"/>
              <a:t>ADHD</a:t>
            </a:r>
            <a:r>
              <a:rPr lang="en-US" sz="2200" b="1" dirty="0">
                <a:solidFill>
                  <a:srgbClr val="191919"/>
                </a:solidFill>
                <a:ea typeface="Arial"/>
                <a:cs typeface="Arial"/>
                <a:sym typeface="Arial"/>
              </a:rPr>
              <a:t> </a:t>
            </a:r>
          </a:p>
        </p:txBody>
      </p:sp>
      <p:sp>
        <p:nvSpPr>
          <p:cNvPr id="44" name="Rectangle 43"/>
          <p:cNvSpPr/>
          <p:nvPr/>
        </p:nvSpPr>
        <p:spPr>
          <a:xfrm>
            <a:off x="9285418" y="5593794"/>
            <a:ext cx="4820037" cy="528350"/>
          </a:xfrm>
          <a:prstGeom prst="rect">
            <a:avLst/>
          </a:prstGeom>
        </p:spPr>
        <p:txBody>
          <a:bodyPr wrap="none">
            <a:spAutoFit/>
          </a:bodyPr>
          <a:lstStyle/>
          <a:p>
            <a:pPr>
              <a:lnSpc>
                <a:spcPts val="3359"/>
              </a:lnSpc>
            </a:pPr>
            <a:r>
              <a:rPr lang="en-US" sz="2200" dirty="0" err="1" smtClean="0">
                <a:solidFill>
                  <a:srgbClr val="191919"/>
                </a:solidFill>
                <a:ea typeface="Arial"/>
                <a:cs typeface="Arial"/>
                <a:sym typeface="Arial"/>
              </a:rPr>
              <a:t>Customised</a:t>
            </a:r>
            <a:r>
              <a:rPr lang="en-US" sz="2200" dirty="0" smtClean="0">
                <a:solidFill>
                  <a:srgbClr val="191919"/>
                </a:solidFill>
                <a:ea typeface="Arial"/>
                <a:cs typeface="Arial"/>
                <a:sym typeface="Arial"/>
              </a:rPr>
              <a:t> to </a:t>
            </a:r>
            <a:r>
              <a:rPr lang="en-US" sz="2200" dirty="0">
                <a:solidFill>
                  <a:srgbClr val="191919"/>
                </a:solidFill>
                <a:ea typeface="Arial"/>
                <a:cs typeface="Arial"/>
                <a:sym typeface="Arial"/>
              </a:rPr>
              <a:t>unique ADHD </a:t>
            </a:r>
            <a:r>
              <a:rPr lang="en-US" sz="2200" dirty="0" err="1">
                <a:solidFill>
                  <a:srgbClr val="191919"/>
                </a:solidFill>
                <a:ea typeface="Arial"/>
                <a:cs typeface="Arial"/>
                <a:sym typeface="Arial"/>
              </a:rPr>
              <a:t>behaviours</a:t>
            </a:r>
            <a:r>
              <a:rPr lang="en-US" sz="2200" dirty="0">
                <a:solidFill>
                  <a:srgbClr val="191919"/>
                </a:solidFill>
                <a:ea typeface="Arial"/>
                <a:cs typeface="Arial"/>
                <a:sym typeface="Arial"/>
              </a:rPr>
              <a:t> </a:t>
            </a:r>
          </a:p>
        </p:txBody>
      </p:sp>
      <p:sp>
        <p:nvSpPr>
          <p:cNvPr id="45" name="Freeform 18"/>
          <p:cNvSpPr/>
          <p:nvPr/>
        </p:nvSpPr>
        <p:spPr>
          <a:xfrm>
            <a:off x="8985155" y="2480248"/>
            <a:ext cx="7655624" cy="1262607"/>
          </a:xfrm>
          <a:custGeom>
            <a:avLst/>
            <a:gdLst/>
            <a:ahLst/>
            <a:cxnLst/>
            <a:rect l="l" t="t" r="r" b="b"/>
            <a:pathLst>
              <a:path w="10207498" h="1329436">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p:spPr>
        <p:style>
          <a:lnRef idx="2">
            <a:schemeClr val="accent4"/>
          </a:lnRef>
          <a:fillRef idx="1">
            <a:schemeClr val="lt1"/>
          </a:fillRef>
          <a:effectRef idx="0">
            <a:schemeClr val="accent4"/>
          </a:effectRef>
          <a:fontRef idx="minor">
            <a:schemeClr val="dk1"/>
          </a:fontRef>
        </p:style>
      </p:sp>
      <p:sp>
        <p:nvSpPr>
          <p:cNvPr id="46" name="Rectangle 45"/>
          <p:cNvSpPr/>
          <p:nvPr/>
        </p:nvSpPr>
        <p:spPr>
          <a:xfrm>
            <a:off x="9191475" y="7235325"/>
            <a:ext cx="6658125" cy="769441"/>
          </a:xfrm>
          <a:prstGeom prst="rect">
            <a:avLst/>
          </a:prstGeom>
        </p:spPr>
        <p:txBody>
          <a:bodyPr wrap="square">
            <a:spAutoFit/>
          </a:bodyPr>
          <a:lstStyle/>
          <a:p>
            <a:r>
              <a:rPr lang="en-GB" sz="2200" dirty="0">
                <a:solidFill>
                  <a:srgbClr val="000000"/>
                </a:solidFill>
              </a:rPr>
              <a:t>Pilot Training Activity for Parents/Guardians of Children with ADHD in Greece</a:t>
            </a:r>
            <a:endParaRPr lang="en-GB"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781747" y="851465"/>
            <a:ext cx="18233840" cy="677108"/>
          </a:xfrm>
          <a:prstGeom prst="rect">
            <a:avLst/>
          </a:prstGeom>
        </p:spPr>
        <p:txBody>
          <a:bodyPr wrap="square" lIns="0" tIns="0" rIns="0" bIns="0" rtlCol="0" anchor="t">
            <a:spAutoFit/>
          </a:bodyPr>
          <a:lstStyle/>
          <a:p>
            <a:r>
              <a:rPr lang="fi-FI" sz="4400" b="1" dirty="0" err="1">
                <a:solidFill>
                  <a:srgbClr val="6A4C8C"/>
                </a:solidFill>
                <a:latin typeface="Arial" panose="020B0604020202020204" pitchFamily="34" charset="0"/>
                <a:cs typeface="Arial" panose="020B0604020202020204" pitchFamily="34" charset="0"/>
              </a:rPr>
              <a:t>Module</a:t>
            </a:r>
            <a:r>
              <a:rPr lang="fi-FI" sz="4400" b="1" dirty="0">
                <a:solidFill>
                  <a:srgbClr val="6A4C8C"/>
                </a:solidFill>
                <a:latin typeface="Arial" panose="020B0604020202020204" pitchFamily="34" charset="0"/>
                <a:cs typeface="Arial" panose="020B0604020202020204" pitchFamily="34" charset="0"/>
              </a:rPr>
              <a:t> 2: </a:t>
            </a:r>
            <a:r>
              <a:rPr lang="fi-FI" sz="4400" b="1" dirty="0" err="1">
                <a:solidFill>
                  <a:srgbClr val="6A4C8C"/>
                </a:solidFill>
                <a:latin typeface="Arial" panose="020B0604020202020204" pitchFamily="34" charset="0"/>
                <a:cs typeface="Arial" panose="020B0604020202020204" pitchFamily="34" charset="0"/>
              </a:rPr>
              <a:t>Communication</a:t>
            </a:r>
            <a:r>
              <a:rPr lang="fi-FI" sz="4400" b="1" dirty="0">
                <a:solidFill>
                  <a:srgbClr val="6A4C8C"/>
                </a:solidFill>
                <a:latin typeface="Arial" panose="020B0604020202020204" pitchFamily="34" charset="0"/>
                <a:cs typeface="Arial" panose="020B0604020202020204" pitchFamily="34" charset="0"/>
              </a:rPr>
              <a:t> &amp; </a:t>
            </a:r>
            <a:r>
              <a:rPr lang="fi-FI" sz="4400" b="1" dirty="0" err="1">
                <a:solidFill>
                  <a:srgbClr val="6A4C8C"/>
                </a:solidFill>
                <a:latin typeface="Arial" panose="020B0604020202020204" pitchFamily="34" charset="0"/>
                <a:cs typeface="Arial" panose="020B0604020202020204" pitchFamily="34" charset="0"/>
              </a:rPr>
              <a:t>Instruction</a:t>
            </a:r>
            <a:r>
              <a:rPr lang="fi-FI" sz="4400" b="1" dirty="0">
                <a:solidFill>
                  <a:srgbClr val="6A4C8C"/>
                </a:solidFill>
                <a:latin typeface="Arial" panose="020B0604020202020204" pitchFamily="34" charset="0"/>
                <a:cs typeface="Arial" panose="020B0604020202020204" pitchFamily="34" charset="0"/>
              </a:rPr>
              <a:t> </a:t>
            </a:r>
            <a:r>
              <a:rPr lang="fi-FI" sz="4400" b="1" dirty="0" err="1">
                <a:solidFill>
                  <a:srgbClr val="6A4C8C"/>
                </a:solidFill>
                <a:latin typeface="Arial" panose="020B0604020202020204" pitchFamily="34" charset="0"/>
                <a:cs typeface="Arial" panose="020B0604020202020204" pitchFamily="34" charset="0"/>
              </a:rPr>
              <a:t>Techniques</a:t>
            </a:r>
            <a:endParaRPr lang="en-GB" sz="4400" dirty="0">
              <a:solidFill>
                <a:srgbClr val="6A4C8C"/>
              </a:solidFill>
              <a:latin typeface="Arial" panose="020B0604020202020204" pitchFamily="34" charset="0"/>
              <a:cs typeface="Arial" panose="020B0604020202020204" pitchFamily="34" charset="0"/>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30" name="TextBox 22"/>
          <p:cNvSpPr txBox="1"/>
          <p:nvPr/>
        </p:nvSpPr>
        <p:spPr>
          <a:xfrm>
            <a:off x="818618" y="1617381"/>
            <a:ext cx="4122450" cy="1815410"/>
          </a:xfrm>
          <a:prstGeom prst="rect">
            <a:avLst/>
          </a:prstGeom>
        </p:spPr>
        <p:txBody>
          <a:bodyPr lIns="0" tIns="0" rIns="0" bIns="0" rtlCol="0" anchor="t">
            <a:spAutoFit/>
          </a:bodyPr>
          <a:lstStyle/>
          <a:p>
            <a:pPr algn="l">
              <a:lnSpc>
                <a:spcPts val="12000"/>
              </a:lnSpc>
            </a:pPr>
            <a:r>
              <a:rPr lang="en-US" sz="4800" b="1" dirty="0">
                <a:solidFill>
                  <a:srgbClr val="000000"/>
                </a:solidFill>
                <a:latin typeface="Arial Bold"/>
                <a:ea typeface="Arial Bold"/>
                <a:cs typeface="Arial Bold"/>
                <a:sym typeface="Arial Bold"/>
              </a:rPr>
              <a:t>Module Aim</a:t>
            </a:r>
          </a:p>
        </p:txBody>
      </p:sp>
      <p:sp>
        <p:nvSpPr>
          <p:cNvPr id="31" name="TextBox 23"/>
          <p:cNvSpPr txBox="1"/>
          <p:nvPr/>
        </p:nvSpPr>
        <p:spPr>
          <a:xfrm>
            <a:off x="8686800" y="2185468"/>
            <a:ext cx="6287130" cy="697948"/>
          </a:xfrm>
          <a:prstGeom prst="rect">
            <a:avLst/>
          </a:prstGeom>
        </p:spPr>
        <p:txBody>
          <a:bodyPr lIns="0" tIns="0" rIns="0" bIns="0" rtlCol="0" anchor="t">
            <a:spAutoFit/>
          </a:bodyPr>
          <a:lstStyle/>
          <a:p>
            <a:pPr algn="l">
              <a:lnSpc>
                <a:spcPts val="5759"/>
              </a:lnSpc>
            </a:pPr>
            <a:r>
              <a:rPr lang="en-US" sz="4800" b="1" dirty="0">
                <a:solidFill>
                  <a:srgbClr val="000000"/>
                </a:solidFill>
                <a:latin typeface="Arial Bold"/>
                <a:ea typeface="Arial Bold"/>
                <a:cs typeface="Arial Bold"/>
                <a:sym typeface="Arial Bold"/>
              </a:rPr>
              <a:t>Learning </a:t>
            </a:r>
            <a:r>
              <a:rPr lang="en-US" sz="4800" b="1" dirty="0" smtClean="0">
                <a:solidFill>
                  <a:srgbClr val="000000"/>
                </a:solidFill>
                <a:latin typeface="Arial Bold"/>
                <a:ea typeface="Arial Bold"/>
                <a:cs typeface="Arial Bold"/>
                <a:sym typeface="Arial Bold"/>
              </a:rPr>
              <a:t>Objectives</a:t>
            </a:r>
            <a:endParaRPr lang="en-US" sz="4800" b="1" dirty="0">
              <a:solidFill>
                <a:srgbClr val="000000"/>
              </a:solidFill>
              <a:latin typeface="Arial Bold"/>
              <a:ea typeface="Arial Bold"/>
              <a:cs typeface="Arial Bold"/>
              <a:sym typeface="Arial Bold"/>
            </a:endParaRPr>
          </a:p>
        </p:txBody>
      </p:sp>
      <p:sp>
        <p:nvSpPr>
          <p:cNvPr id="32" name="TextBox 24"/>
          <p:cNvSpPr txBox="1"/>
          <p:nvPr/>
        </p:nvSpPr>
        <p:spPr>
          <a:xfrm>
            <a:off x="818618" y="3722966"/>
            <a:ext cx="5963182" cy="2210862"/>
          </a:xfrm>
          <a:prstGeom prst="rect">
            <a:avLst/>
          </a:prstGeom>
        </p:spPr>
        <p:txBody>
          <a:bodyPr wrap="square" lIns="0" tIns="0" rIns="0" bIns="0" rtlCol="0" anchor="t">
            <a:spAutoFit/>
          </a:bodyPr>
          <a:lstStyle/>
          <a:p>
            <a:r>
              <a:rPr lang="fi-FI" sz="2800" dirty="0" err="1" smtClean="0"/>
              <a:t>The</a:t>
            </a:r>
            <a:r>
              <a:rPr lang="fi-FI" sz="2800" dirty="0" smtClean="0"/>
              <a:t> </a:t>
            </a:r>
            <a:r>
              <a:rPr lang="fi-FI" sz="2800" dirty="0" err="1"/>
              <a:t>aim</a:t>
            </a:r>
            <a:r>
              <a:rPr lang="fi-FI" sz="2800" dirty="0"/>
              <a:t> of </a:t>
            </a:r>
            <a:r>
              <a:rPr lang="fi-FI" sz="2800" dirty="0" err="1"/>
              <a:t>this</a:t>
            </a:r>
            <a:r>
              <a:rPr lang="fi-FI" sz="2800" dirty="0"/>
              <a:t> </a:t>
            </a:r>
            <a:r>
              <a:rPr lang="fi-FI" sz="2800" dirty="0" err="1"/>
              <a:t>module</a:t>
            </a:r>
            <a:r>
              <a:rPr lang="fi-FI" sz="2800" dirty="0"/>
              <a:t> is to </a:t>
            </a:r>
            <a:r>
              <a:rPr lang="fi-FI" sz="2800" dirty="0" err="1"/>
              <a:t>strengthen</a:t>
            </a:r>
            <a:r>
              <a:rPr lang="fi-FI" sz="2800" dirty="0"/>
              <a:t> </a:t>
            </a:r>
            <a:r>
              <a:rPr lang="fi-FI" sz="2800" dirty="0" err="1"/>
              <a:t>communication</a:t>
            </a:r>
            <a:r>
              <a:rPr lang="fi-FI" sz="2800" dirty="0"/>
              <a:t> </a:t>
            </a:r>
            <a:r>
              <a:rPr lang="fi-FI" sz="2800" dirty="0" err="1"/>
              <a:t>skills</a:t>
            </a:r>
            <a:r>
              <a:rPr lang="fi-FI" sz="2800" dirty="0"/>
              <a:t> for </a:t>
            </a:r>
            <a:r>
              <a:rPr lang="fi-FI" sz="2800" dirty="0" err="1"/>
              <a:t>positive</a:t>
            </a:r>
            <a:r>
              <a:rPr lang="fi-FI" sz="2800" dirty="0"/>
              <a:t> </a:t>
            </a:r>
            <a:r>
              <a:rPr lang="fi-FI" sz="2800" dirty="0" err="1"/>
              <a:t>interactions</a:t>
            </a:r>
            <a:r>
              <a:rPr lang="fi-FI" sz="2800" dirty="0"/>
              <a:t> and </a:t>
            </a:r>
            <a:r>
              <a:rPr lang="fi-FI" sz="2800" dirty="0" err="1"/>
              <a:t>improved</a:t>
            </a:r>
            <a:r>
              <a:rPr lang="fi-FI" sz="2800" dirty="0"/>
              <a:t> </a:t>
            </a:r>
            <a:r>
              <a:rPr lang="fi-FI" sz="2800" dirty="0" err="1"/>
              <a:t>compliance</a:t>
            </a:r>
            <a:r>
              <a:rPr lang="fi-FI" sz="2800" dirty="0"/>
              <a:t> </a:t>
            </a:r>
            <a:r>
              <a:rPr lang="fi-FI" sz="2800" dirty="0" err="1" smtClean="0"/>
              <a:t>with</a:t>
            </a:r>
            <a:r>
              <a:rPr lang="fi-FI" sz="2800" dirty="0" smtClean="0"/>
              <a:t> </a:t>
            </a:r>
            <a:r>
              <a:rPr lang="fi-FI" sz="2800" dirty="0" err="1"/>
              <a:t>children</a:t>
            </a:r>
            <a:r>
              <a:rPr lang="fi-FI" sz="2800" dirty="0"/>
              <a:t> </a:t>
            </a:r>
            <a:r>
              <a:rPr lang="fi-FI" sz="2800" dirty="0" err="1"/>
              <a:t>with</a:t>
            </a:r>
            <a:r>
              <a:rPr lang="fi-FI" sz="2800" dirty="0"/>
              <a:t> ADHD.</a:t>
            </a:r>
            <a:endParaRPr lang="en-GB" sz="2800" dirty="0"/>
          </a:p>
          <a:p>
            <a:pPr algn="l">
              <a:lnSpc>
                <a:spcPts val="3840"/>
              </a:lnSpc>
            </a:pPr>
            <a:endParaRPr lang="en-US" sz="2800" dirty="0">
              <a:solidFill>
                <a:srgbClr val="000000"/>
              </a:solidFill>
              <a:ea typeface="Arial"/>
              <a:cs typeface="Arial" panose="020B0604020202020204" pitchFamily="34" charset="0"/>
              <a:sym typeface="Arial"/>
            </a:endParaRPr>
          </a:p>
        </p:txBody>
      </p:sp>
      <p:sp>
        <p:nvSpPr>
          <p:cNvPr id="33" name="TextBox 25"/>
          <p:cNvSpPr txBox="1"/>
          <p:nvPr/>
        </p:nvSpPr>
        <p:spPr>
          <a:xfrm>
            <a:off x="8674510" y="3162300"/>
            <a:ext cx="8781441" cy="5816977"/>
          </a:xfrm>
          <a:prstGeom prst="rect">
            <a:avLst/>
          </a:prstGeom>
        </p:spPr>
        <p:txBody>
          <a:bodyPr wrap="square" lIns="0" tIns="0" rIns="0" bIns="0" rtlCol="0" anchor="t">
            <a:spAutoFit/>
          </a:bodyPr>
          <a:lstStyle/>
          <a:p>
            <a:pPr marL="342900" lvl="0" indent="-342900">
              <a:lnSpc>
                <a:spcPct val="150000"/>
              </a:lnSpc>
              <a:buFont typeface="+mj-lt"/>
              <a:buAutoNum type="arabicPeriod"/>
            </a:pPr>
            <a:r>
              <a:rPr lang="fi-FI" sz="2800" dirty="0" err="1"/>
              <a:t>Explain</a:t>
            </a:r>
            <a:r>
              <a:rPr lang="fi-FI" sz="2800" dirty="0"/>
              <a:t> </a:t>
            </a:r>
            <a:r>
              <a:rPr lang="fi-FI" sz="2800" dirty="0" err="1"/>
              <a:t>the</a:t>
            </a:r>
            <a:r>
              <a:rPr lang="fi-FI" sz="2800" dirty="0"/>
              <a:t> </a:t>
            </a:r>
            <a:r>
              <a:rPr lang="fi-FI" sz="2800" dirty="0" err="1"/>
              <a:t>principles</a:t>
            </a:r>
            <a:r>
              <a:rPr lang="fi-FI" sz="2800" dirty="0"/>
              <a:t> of </a:t>
            </a:r>
            <a:r>
              <a:rPr lang="fi-FI" sz="2800" dirty="0" err="1"/>
              <a:t>positive</a:t>
            </a:r>
            <a:r>
              <a:rPr lang="fi-FI" sz="2800" dirty="0"/>
              <a:t> </a:t>
            </a:r>
            <a:r>
              <a:rPr lang="fi-FI" sz="2800" dirty="0" err="1"/>
              <a:t>communication</a:t>
            </a:r>
            <a:r>
              <a:rPr lang="fi-FI" sz="2800" dirty="0"/>
              <a:t> </a:t>
            </a:r>
            <a:r>
              <a:rPr lang="fi-FI" sz="2800" dirty="0" err="1"/>
              <a:t>with</a:t>
            </a:r>
            <a:r>
              <a:rPr lang="fi-FI" sz="2800" dirty="0"/>
              <a:t> ADHD </a:t>
            </a:r>
            <a:r>
              <a:rPr lang="fi-FI" sz="2800" dirty="0" err="1" smtClean="0"/>
              <a:t>children</a:t>
            </a:r>
            <a:r>
              <a:rPr lang="fi-FI" sz="2800" dirty="0" smtClean="0"/>
              <a:t>.</a:t>
            </a:r>
            <a:endParaRPr lang="en-GB" sz="2800" dirty="0"/>
          </a:p>
          <a:p>
            <a:pPr marL="342900" lvl="0" indent="-342900">
              <a:lnSpc>
                <a:spcPct val="150000"/>
              </a:lnSpc>
              <a:buFont typeface="+mj-lt"/>
              <a:buAutoNum type="arabicPeriod"/>
            </a:pPr>
            <a:r>
              <a:rPr lang="fi-FI" sz="2800" dirty="0" err="1"/>
              <a:t>Demonstrate</a:t>
            </a:r>
            <a:r>
              <a:rPr lang="fi-FI" sz="2800" dirty="0"/>
              <a:t> </a:t>
            </a:r>
            <a:r>
              <a:rPr lang="fi-FI" sz="2800" dirty="0" err="1"/>
              <a:t>how</a:t>
            </a:r>
            <a:r>
              <a:rPr lang="fi-FI" sz="2800" dirty="0"/>
              <a:t> </a:t>
            </a:r>
            <a:r>
              <a:rPr lang="fi-FI" sz="2800" dirty="0" err="1"/>
              <a:t>tone</a:t>
            </a:r>
            <a:r>
              <a:rPr lang="fi-FI" sz="2800" dirty="0"/>
              <a:t>, </a:t>
            </a:r>
            <a:r>
              <a:rPr lang="fi-FI" sz="2800" dirty="0" err="1"/>
              <a:t>body</a:t>
            </a:r>
            <a:r>
              <a:rPr lang="fi-FI" sz="2800" dirty="0"/>
              <a:t> </a:t>
            </a:r>
            <a:r>
              <a:rPr lang="fi-FI" sz="2800" dirty="0" err="1"/>
              <a:t>language</a:t>
            </a:r>
            <a:r>
              <a:rPr lang="fi-FI" sz="2800" dirty="0"/>
              <a:t>, and </a:t>
            </a:r>
            <a:r>
              <a:rPr lang="fi-FI" sz="2800" dirty="0" err="1"/>
              <a:t>eye</a:t>
            </a:r>
            <a:r>
              <a:rPr lang="fi-FI" sz="2800" dirty="0"/>
              <a:t> </a:t>
            </a:r>
            <a:r>
              <a:rPr lang="fi-FI" sz="2800" dirty="0" err="1"/>
              <a:t>contact</a:t>
            </a:r>
            <a:r>
              <a:rPr lang="fi-FI" sz="2800" dirty="0"/>
              <a:t> </a:t>
            </a:r>
            <a:r>
              <a:rPr lang="fi-FI" sz="2800" dirty="0" err="1"/>
              <a:t>influence</a:t>
            </a:r>
            <a:r>
              <a:rPr lang="fi-FI" sz="2800" dirty="0"/>
              <a:t> </a:t>
            </a:r>
            <a:r>
              <a:rPr lang="fi-FI" sz="2800" dirty="0" err="1" smtClean="0"/>
              <a:t>communication</a:t>
            </a:r>
            <a:r>
              <a:rPr lang="fi-FI" sz="2800" dirty="0" smtClean="0"/>
              <a:t>.</a:t>
            </a:r>
            <a:endParaRPr lang="en-GB" sz="2800" dirty="0"/>
          </a:p>
          <a:p>
            <a:pPr marL="342900" lvl="0" indent="-342900">
              <a:lnSpc>
                <a:spcPct val="150000"/>
              </a:lnSpc>
              <a:buFont typeface="+mj-lt"/>
              <a:buAutoNum type="arabicPeriod"/>
            </a:pPr>
            <a:r>
              <a:rPr lang="fi-FI" sz="2800" dirty="0" err="1"/>
              <a:t>Identify</a:t>
            </a:r>
            <a:r>
              <a:rPr lang="fi-FI" sz="2800" dirty="0"/>
              <a:t> </a:t>
            </a:r>
            <a:r>
              <a:rPr lang="fi-FI" sz="2800" dirty="0" err="1"/>
              <a:t>emotional</a:t>
            </a:r>
            <a:r>
              <a:rPr lang="fi-FI" sz="2800" dirty="0"/>
              <a:t> </a:t>
            </a:r>
            <a:r>
              <a:rPr lang="fi-FI" sz="2800" dirty="0" err="1"/>
              <a:t>triggers</a:t>
            </a:r>
            <a:r>
              <a:rPr lang="fi-FI" sz="2800" dirty="0"/>
              <a:t> and </a:t>
            </a:r>
            <a:r>
              <a:rPr lang="fi-FI" sz="2800" dirty="0" err="1"/>
              <a:t>avoid</a:t>
            </a:r>
            <a:r>
              <a:rPr lang="fi-FI" sz="2800" dirty="0"/>
              <a:t> </a:t>
            </a:r>
            <a:r>
              <a:rPr lang="fi-FI" sz="2800" dirty="0" err="1"/>
              <a:t>common</a:t>
            </a:r>
            <a:r>
              <a:rPr lang="fi-FI" sz="2800" dirty="0"/>
              <a:t> </a:t>
            </a:r>
            <a:r>
              <a:rPr lang="fi-FI" sz="2800" dirty="0" err="1"/>
              <a:t>communication</a:t>
            </a:r>
            <a:r>
              <a:rPr lang="fi-FI" sz="2800" dirty="0"/>
              <a:t> </a:t>
            </a:r>
            <a:r>
              <a:rPr lang="fi-FI" sz="2800" dirty="0" err="1" smtClean="0"/>
              <a:t>pitfalls</a:t>
            </a:r>
            <a:r>
              <a:rPr lang="fi-FI" sz="2800" dirty="0" smtClean="0"/>
              <a:t>.</a:t>
            </a:r>
            <a:endParaRPr lang="en-GB" sz="2800" dirty="0"/>
          </a:p>
          <a:p>
            <a:pPr marL="342900" lvl="0" indent="-342900">
              <a:lnSpc>
                <a:spcPct val="150000"/>
              </a:lnSpc>
              <a:buFont typeface="+mj-lt"/>
              <a:buAutoNum type="arabicPeriod"/>
            </a:pPr>
            <a:r>
              <a:rPr lang="fi-FI" sz="2800" dirty="0" err="1"/>
              <a:t>Use</a:t>
            </a:r>
            <a:r>
              <a:rPr lang="fi-FI" sz="2800" dirty="0"/>
              <a:t> </a:t>
            </a:r>
            <a:r>
              <a:rPr lang="fi-FI" sz="2800" dirty="0" err="1"/>
              <a:t>step-by-step</a:t>
            </a:r>
            <a:r>
              <a:rPr lang="fi-FI" sz="2800" dirty="0"/>
              <a:t> </a:t>
            </a:r>
            <a:r>
              <a:rPr lang="fi-FI" sz="2800" dirty="0" err="1"/>
              <a:t>instruction</a:t>
            </a:r>
            <a:r>
              <a:rPr lang="fi-FI" sz="2800" dirty="0"/>
              <a:t> </a:t>
            </a:r>
            <a:r>
              <a:rPr lang="fi-FI" sz="2800" dirty="0" err="1"/>
              <a:t>techniques</a:t>
            </a:r>
            <a:r>
              <a:rPr lang="fi-FI" sz="2800" dirty="0"/>
              <a:t> and </a:t>
            </a:r>
            <a:r>
              <a:rPr lang="fi-FI" sz="2800" dirty="0" err="1"/>
              <a:t>active</a:t>
            </a:r>
            <a:r>
              <a:rPr lang="fi-FI" sz="2800" dirty="0"/>
              <a:t> </a:t>
            </a:r>
            <a:r>
              <a:rPr lang="fi-FI" sz="2800" dirty="0" err="1"/>
              <a:t>listening</a:t>
            </a:r>
            <a:r>
              <a:rPr lang="fi-FI" sz="2800" dirty="0"/>
              <a:t> to </a:t>
            </a:r>
            <a:r>
              <a:rPr lang="fi-FI" sz="2800" dirty="0" err="1"/>
              <a:t>improve</a:t>
            </a:r>
            <a:r>
              <a:rPr lang="fi-FI" sz="2800" dirty="0"/>
              <a:t> </a:t>
            </a:r>
            <a:r>
              <a:rPr lang="fi-FI" sz="2800" dirty="0" err="1"/>
              <a:t>compliance</a:t>
            </a:r>
            <a:r>
              <a:rPr lang="fi-FI" sz="2800" dirty="0"/>
              <a:t> and </a:t>
            </a:r>
            <a:r>
              <a:rPr lang="fi-FI" sz="2800" dirty="0" err="1" smtClean="0"/>
              <a:t>connection</a:t>
            </a:r>
            <a:r>
              <a:rPr lang="fi-FI" sz="2800" dirty="0" smtClean="0"/>
              <a:t>.</a:t>
            </a:r>
            <a:endParaRPr lang="en-GB" sz="2800" dirty="0"/>
          </a:p>
          <a:p>
            <a:pPr marL="514350" indent="-514350" algn="l">
              <a:lnSpc>
                <a:spcPct val="150000"/>
              </a:lnSpc>
              <a:buFont typeface="+mj-lt"/>
              <a:buAutoNum type="arabicPeriod"/>
            </a:pPr>
            <a:endParaRPr lang="en-US" sz="2800" dirty="0">
              <a:solidFill>
                <a:srgbClr val="000000"/>
              </a:solidFill>
              <a:ea typeface="Arial"/>
              <a:cs typeface="Arial" panose="020B0604020202020204" pitchFamily="34" charset="0"/>
              <a:sym typeface="Arial"/>
            </a:endParaRPr>
          </a:p>
        </p:txBody>
      </p:sp>
    </p:spTree>
    <p:extLst>
      <p:ext uri="{BB962C8B-B14F-4D97-AF65-F5344CB8AC3E}">
        <p14:creationId xmlns:p14="http://schemas.microsoft.com/office/powerpoint/2010/main" val="986019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609600" y="859540"/>
            <a:ext cx="17068800" cy="677108"/>
          </a:xfrm>
          <a:prstGeom prst="rect">
            <a:avLst/>
          </a:prstGeom>
        </p:spPr>
        <p:txBody>
          <a:bodyPr wrap="square" lIns="0" tIns="0" rIns="0" bIns="0" rtlCol="0" anchor="t">
            <a:spAutoFit/>
          </a:bodyPr>
          <a:lstStyle/>
          <a:p>
            <a:r>
              <a:rPr lang="fi-FI" sz="4400" b="1" dirty="0" err="1" smtClean="0">
                <a:solidFill>
                  <a:srgbClr val="6A4C8C"/>
                </a:solidFill>
              </a:rPr>
              <a:t>Unit</a:t>
            </a:r>
            <a:r>
              <a:rPr lang="fi-FI" sz="4400" b="1" dirty="0" smtClean="0">
                <a:solidFill>
                  <a:srgbClr val="6A4C8C"/>
                </a:solidFill>
              </a:rPr>
              <a:t> </a:t>
            </a:r>
            <a:r>
              <a:rPr lang="fi-FI" sz="4400" b="1" dirty="0">
                <a:solidFill>
                  <a:srgbClr val="6A4C8C"/>
                </a:solidFill>
              </a:rPr>
              <a:t>1: </a:t>
            </a:r>
            <a:r>
              <a:rPr lang="fi-FI" sz="4400" b="1" dirty="0" err="1">
                <a:solidFill>
                  <a:srgbClr val="6A4C8C"/>
                </a:solidFill>
              </a:rPr>
              <a:t>The</a:t>
            </a:r>
            <a:r>
              <a:rPr lang="fi-FI" sz="4400" b="1" dirty="0">
                <a:solidFill>
                  <a:srgbClr val="6A4C8C"/>
                </a:solidFill>
              </a:rPr>
              <a:t> </a:t>
            </a:r>
            <a:r>
              <a:rPr lang="fi-FI" sz="4400" b="1" dirty="0" err="1">
                <a:solidFill>
                  <a:srgbClr val="6A4C8C"/>
                </a:solidFill>
              </a:rPr>
              <a:t>Principles</a:t>
            </a:r>
            <a:r>
              <a:rPr lang="fi-FI" sz="4400" b="1" dirty="0">
                <a:solidFill>
                  <a:srgbClr val="6A4C8C"/>
                </a:solidFill>
              </a:rPr>
              <a:t> of </a:t>
            </a:r>
            <a:r>
              <a:rPr lang="fi-FI" sz="4400" b="1" dirty="0" err="1">
                <a:solidFill>
                  <a:srgbClr val="6A4C8C"/>
                </a:solidFill>
              </a:rPr>
              <a:t>Positive</a:t>
            </a:r>
            <a:r>
              <a:rPr lang="fi-FI" sz="4400" b="1" dirty="0">
                <a:solidFill>
                  <a:srgbClr val="6A4C8C"/>
                </a:solidFill>
              </a:rPr>
              <a:t> </a:t>
            </a:r>
            <a:r>
              <a:rPr lang="fi-FI" sz="4400" b="1" dirty="0" err="1">
                <a:solidFill>
                  <a:srgbClr val="6A4C8C"/>
                </a:solidFill>
              </a:rPr>
              <a:t>Communication</a:t>
            </a:r>
            <a:r>
              <a:rPr lang="fi-FI" sz="4400" b="1" dirty="0">
                <a:solidFill>
                  <a:srgbClr val="6A4C8C"/>
                </a:solidFill>
              </a:rPr>
              <a:t> </a:t>
            </a:r>
            <a:r>
              <a:rPr lang="fi-FI" sz="4400" b="1" dirty="0" err="1">
                <a:solidFill>
                  <a:srgbClr val="6A4C8C"/>
                </a:solidFill>
              </a:rPr>
              <a:t>with</a:t>
            </a:r>
            <a:r>
              <a:rPr lang="fi-FI" sz="4400" b="1" dirty="0">
                <a:solidFill>
                  <a:srgbClr val="6A4C8C"/>
                </a:solidFill>
              </a:rPr>
              <a:t> ADHD </a:t>
            </a:r>
            <a:r>
              <a:rPr lang="fi-FI" sz="4400" b="1" dirty="0" err="1" smtClean="0">
                <a:solidFill>
                  <a:srgbClr val="6A4C8C"/>
                </a:solidFill>
              </a:rPr>
              <a:t>Children</a:t>
            </a:r>
            <a:endParaRPr lang="en-GB" sz="4400" dirty="0">
              <a:solidFill>
                <a:srgbClr val="6A4C8C"/>
              </a:solidFil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228600" y="2175793"/>
            <a:ext cx="7162800" cy="861774"/>
          </a:xfrm>
          <a:prstGeom prst="rect">
            <a:avLst/>
          </a:prstGeom>
        </p:spPr>
        <p:txBody>
          <a:bodyPr wrap="square" lIns="0" tIns="0" rIns="0" bIns="0" rtlCol="0" anchor="t">
            <a:spAutoFit/>
          </a:bodyPr>
          <a:lstStyle/>
          <a:p>
            <a:pPr lvl="1"/>
            <a:r>
              <a:rPr lang="fi-FI" sz="2800" b="1" dirty="0" smtClean="0"/>
              <a:t>1.1-1.2 </a:t>
            </a:r>
            <a:r>
              <a:rPr lang="fi-FI" sz="2800" b="1" dirty="0" err="1" smtClean="0"/>
              <a:t>What</a:t>
            </a:r>
            <a:r>
              <a:rPr lang="fi-FI" sz="2800" b="1" dirty="0" smtClean="0"/>
              <a:t> </a:t>
            </a:r>
            <a:r>
              <a:rPr lang="fi-FI" sz="2800" b="1" dirty="0"/>
              <a:t>Is </a:t>
            </a:r>
            <a:r>
              <a:rPr lang="fi-FI" sz="2800" b="1" dirty="0" err="1"/>
              <a:t>Positive</a:t>
            </a:r>
            <a:r>
              <a:rPr lang="fi-FI" sz="2800" b="1" dirty="0"/>
              <a:t> </a:t>
            </a:r>
            <a:r>
              <a:rPr lang="fi-FI" sz="2800" b="1" dirty="0" err="1" smtClean="0"/>
              <a:t>Communication</a:t>
            </a:r>
            <a:r>
              <a:rPr lang="fi-FI" sz="2800" b="1" dirty="0"/>
              <a:t> </a:t>
            </a:r>
            <a:r>
              <a:rPr lang="fi-FI" sz="2800" b="1" dirty="0" smtClean="0"/>
              <a:t>and </a:t>
            </a:r>
            <a:r>
              <a:rPr lang="fi-FI" sz="2800" b="1" dirty="0" err="1" smtClean="0"/>
              <a:t>why</a:t>
            </a:r>
            <a:r>
              <a:rPr lang="fi-FI" sz="2800" b="1" dirty="0" smtClean="0"/>
              <a:t> </a:t>
            </a:r>
            <a:r>
              <a:rPr lang="fi-FI" sz="2800" b="1" dirty="0" err="1" smtClean="0"/>
              <a:t>this</a:t>
            </a:r>
            <a:r>
              <a:rPr lang="fi-FI" sz="2800" b="1" dirty="0" smtClean="0"/>
              <a:t> </a:t>
            </a:r>
            <a:r>
              <a:rPr lang="fi-FI" sz="2800" b="1" dirty="0" err="1" smtClean="0"/>
              <a:t>works</a:t>
            </a:r>
            <a:endParaRPr lang="en-GB" sz="2800" dirty="0"/>
          </a:p>
        </p:txBody>
      </p:sp>
      <p:sp>
        <p:nvSpPr>
          <p:cNvPr id="6" name="Rectangle 3"/>
          <p:cNvSpPr>
            <a:spLocks noChangeArrowheads="1"/>
          </p:cNvSpPr>
          <p:nvPr/>
        </p:nvSpPr>
        <p:spPr bwMode="auto">
          <a:xfrm>
            <a:off x="609600" y="3616920"/>
            <a:ext cx="69342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lang="en-GB" sz="2800" b="1" dirty="0"/>
              <a:t>Positive communication</a:t>
            </a:r>
            <a:r>
              <a:rPr lang="en-GB" sz="2800" dirty="0"/>
              <a:t> means being clear, respectful, and supportive — focusing on collaboration instead of criticism or blame</a:t>
            </a:r>
            <a:r>
              <a:rPr lang="en-GB" sz="2800" dirty="0" smtClean="0"/>
              <a:t>.</a:t>
            </a:r>
            <a:r>
              <a:rPr lang="en-GB" sz="2800" dirty="0"/>
              <a:t/>
            </a:r>
            <a:br>
              <a:rPr lang="en-GB" sz="2800" dirty="0"/>
            </a:br>
            <a:r>
              <a:rPr lang="en-GB" sz="2800" dirty="0"/>
              <a:t>For children with ADHD, consistent, simple, and emotionally safe communication helps reduce misunderstandings and resistance.</a:t>
            </a:r>
            <a:endParaRPr kumimoji="0" lang="en-US" altLang="en-US" sz="2800" b="0" i="0" u="none" strike="noStrike" cap="none" normalizeH="0" baseline="0" dirty="0" smtClean="0">
              <a:ln>
                <a:noFill/>
              </a:ln>
              <a:solidFill>
                <a:schemeClr val="tx1"/>
              </a:solidFill>
              <a:effectLst/>
            </a:endParaRPr>
          </a:p>
        </p:txBody>
      </p:sp>
      <p:sp>
        <p:nvSpPr>
          <p:cNvPr id="4" name="Rectangle 3"/>
          <p:cNvSpPr/>
          <p:nvPr/>
        </p:nvSpPr>
        <p:spPr>
          <a:xfrm>
            <a:off x="8763000" y="2034422"/>
            <a:ext cx="8915400" cy="6555641"/>
          </a:xfrm>
          <a:prstGeom prst="rect">
            <a:avLst/>
          </a:prstGeom>
        </p:spPr>
        <p:txBody>
          <a:bodyPr wrap="square">
            <a:spAutoFit/>
          </a:bodyPr>
          <a:lstStyle/>
          <a:p>
            <a:pPr>
              <a:lnSpc>
                <a:spcPct val="150000"/>
              </a:lnSpc>
            </a:pPr>
            <a:r>
              <a:rPr lang="en-GB" sz="2800" b="1" dirty="0"/>
              <a:t>Core Principles</a:t>
            </a:r>
            <a:r>
              <a:rPr lang="en-GB" sz="2800" b="1" dirty="0" smtClean="0"/>
              <a:t>:</a:t>
            </a:r>
          </a:p>
          <a:p>
            <a:pPr>
              <a:lnSpc>
                <a:spcPct val="150000"/>
              </a:lnSpc>
            </a:pPr>
            <a:endParaRPr lang="en-GB" sz="2800" dirty="0"/>
          </a:p>
          <a:p>
            <a:pPr>
              <a:lnSpc>
                <a:spcPct val="150000"/>
              </a:lnSpc>
              <a:buFont typeface="Arial" panose="020B0604020202020204" pitchFamily="34" charset="0"/>
              <a:buChar char="•"/>
            </a:pPr>
            <a:r>
              <a:rPr lang="en-GB" sz="2800" dirty="0" smtClean="0"/>
              <a:t> Use </a:t>
            </a:r>
            <a:r>
              <a:rPr lang="en-GB" sz="2800" dirty="0"/>
              <a:t>short, clear sentences</a:t>
            </a:r>
          </a:p>
          <a:p>
            <a:pPr>
              <a:lnSpc>
                <a:spcPct val="150000"/>
              </a:lnSpc>
              <a:buFont typeface="Arial" panose="020B0604020202020204" pitchFamily="34" charset="0"/>
              <a:buChar char="•"/>
            </a:pPr>
            <a:r>
              <a:rPr lang="en-GB" sz="2800" dirty="0" smtClean="0"/>
              <a:t> Emphasise </a:t>
            </a:r>
            <a:r>
              <a:rPr lang="en-GB" sz="2800" dirty="0"/>
              <a:t>what to do, not what </a:t>
            </a:r>
            <a:r>
              <a:rPr lang="en-GB" sz="2800" i="1" dirty="0"/>
              <a:t>not</a:t>
            </a:r>
            <a:r>
              <a:rPr lang="en-GB" sz="2800" dirty="0"/>
              <a:t> to do (e.g., “Walk slowly” vs. “Don’t run”)</a:t>
            </a:r>
          </a:p>
          <a:p>
            <a:pPr>
              <a:lnSpc>
                <a:spcPct val="150000"/>
              </a:lnSpc>
              <a:buFont typeface="Arial" panose="020B0604020202020204" pitchFamily="34" charset="0"/>
              <a:buChar char="•"/>
            </a:pPr>
            <a:r>
              <a:rPr lang="en-GB" sz="2800" dirty="0" smtClean="0"/>
              <a:t> Recognise </a:t>
            </a:r>
            <a:r>
              <a:rPr lang="en-GB" sz="2800" dirty="0"/>
              <a:t>and praise all efforts, even small ones</a:t>
            </a:r>
          </a:p>
          <a:p>
            <a:pPr>
              <a:lnSpc>
                <a:spcPct val="150000"/>
              </a:lnSpc>
              <a:buFont typeface="Arial" panose="020B0604020202020204" pitchFamily="34" charset="0"/>
              <a:buChar char="•"/>
            </a:pPr>
            <a:r>
              <a:rPr lang="en-GB" sz="2800" dirty="0" smtClean="0"/>
              <a:t> Maintain </a:t>
            </a:r>
            <a:r>
              <a:rPr lang="en-GB" sz="2800" dirty="0"/>
              <a:t>eye contact and open body language</a:t>
            </a:r>
          </a:p>
          <a:p>
            <a:pPr>
              <a:lnSpc>
                <a:spcPct val="150000"/>
              </a:lnSpc>
              <a:buFont typeface="Arial" panose="020B0604020202020204" pitchFamily="34" charset="0"/>
              <a:buChar char="•"/>
            </a:pPr>
            <a:r>
              <a:rPr lang="en-GB" sz="2800" dirty="0" smtClean="0"/>
              <a:t> Stay </a:t>
            </a:r>
            <a:r>
              <a:rPr lang="en-GB" sz="2800" dirty="0"/>
              <a:t>calm and patient — your tone sets the emotional pace</a:t>
            </a:r>
          </a:p>
          <a:p>
            <a:pPr>
              <a:lnSpc>
                <a:spcPct val="150000"/>
              </a:lnSpc>
              <a:buFont typeface="Arial" panose="020B0604020202020204" pitchFamily="34" charset="0"/>
              <a:buChar char="•"/>
            </a:pPr>
            <a:r>
              <a:rPr lang="en-GB" sz="2800" dirty="0" smtClean="0"/>
              <a:t> Give </a:t>
            </a:r>
            <a:r>
              <a:rPr lang="en-GB" sz="2800" dirty="0"/>
              <a:t>one instruction at a time to avoid overload</a:t>
            </a:r>
          </a:p>
        </p:txBody>
      </p:sp>
    </p:spTree>
    <p:extLst>
      <p:ext uri="{BB962C8B-B14F-4D97-AF65-F5344CB8AC3E}">
        <p14:creationId xmlns:p14="http://schemas.microsoft.com/office/powerpoint/2010/main" val="1793881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271500" y="973234"/>
            <a:ext cx="6858000" cy="430887"/>
          </a:xfrm>
          <a:prstGeom prst="rect">
            <a:avLst/>
          </a:prstGeom>
        </p:spPr>
        <p:txBody>
          <a:bodyPr wrap="square" lIns="0" tIns="0" rIns="0" bIns="0" rtlCol="0" anchor="t">
            <a:spAutoFit/>
          </a:bodyPr>
          <a:lstStyle/>
          <a:p>
            <a:pPr lvl="1"/>
            <a:r>
              <a:rPr lang="fi-FI" sz="2800" b="1" dirty="0" smtClean="0"/>
              <a:t>1.3 </a:t>
            </a:r>
            <a:r>
              <a:rPr lang="fi-FI" sz="2800" b="1" dirty="0" err="1" smtClean="0"/>
              <a:t>Techniques</a:t>
            </a:r>
            <a:r>
              <a:rPr lang="fi-FI" sz="2800" b="1" dirty="0" smtClean="0"/>
              <a:t> </a:t>
            </a:r>
            <a:r>
              <a:rPr lang="fi-FI" sz="2800" b="1" dirty="0"/>
              <a:t>&amp; Tools</a:t>
            </a:r>
            <a:endParaRPr lang="en-GB" sz="2800" dirty="0"/>
          </a:p>
        </p:txBody>
      </p:sp>
      <p:sp>
        <p:nvSpPr>
          <p:cNvPr id="6" name="Rectangle 1"/>
          <p:cNvSpPr>
            <a:spLocks noChangeArrowheads="1"/>
          </p:cNvSpPr>
          <p:nvPr/>
        </p:nvSpPr>
        <p:spPr bwMode="auto">
          <a:xfrm>
            <a:off x="685800" y="2564396"/>
            <a:ext cx="7162800" cy="4401205"/>
          </a:xfrm>
          <a:prstGeom prst="rect">
            <a:avLst/>
          </a:prstGeom>
          <a:solidFill>
            <a:schemeClr val="accent3">
              <a:lumMod val="20000"/>
              <a:lumOff val="80000"/>
            </a:schemeClr>
          </a:solidFill>
          <a:ln>
            <a:noFill/>
          </a:ln>
          <a:effectLs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rPr>
              <a:t>Goal:</a:t>
            </a:r>
            <a:endParaRPr lang="en-US" altLang="en-US" sz="28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u="none" strike="noStrike" cap="none" normalizeH="0" baseline="0" dirty="0" smtClean="0">
                <a:ln>
                  <a:noFill/>
                </a:ln>
                <a:solidFill>
                  <a:schemeClr val="tx1"/>
                </a:solidFill>
                <a:effectLst/>
              </a:rPr>
              <a:t>Make expectations clear, visual, and consistent — helping children stay focused, confident, and independent.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u="none" strike="noStrike" cap="none" normalizeH="0" baseline="0" dirty="0" smtClean="0">
                <a:ln>
                  <a:noFill/>
                </a:ln>
                <a:solidFill>
                  <a:schemeClr val="tx1"/>
                </a:solidFill>
                <a:effectLst/>
              </a:rPr>
              <a:t>Why It Matters:</a:t>
            </a:r>
            <a:r>
              <a:rPr kumimoji="0" lang="en-US" altLang="en-US" sz="2800" b="0" u="none" strike="noStrike" cap="none" normalizeH="0" baseline="0" dirty="0" smtClean="0">
                <a:ln>
                  <a:noFill/>
                </a:ln>
                <a:solidFill>
                  <a:schemeClr val="tx1"/>
                </a:solidFill>
                <a:effectLst/>
              </a:rPr>
              <a:t/>
            </a:r>
            <a:br>
              <a:rPr kumimoji="0" lang="en-US" altLang="en-US" sz="2800" b="0" u="none" strike="noStrike" cap="none" normalizeH="0" baseline="0" dirty="0" smtClean="0">
                <a:ln>
                  <a:noFill/>
                </a:ln>
                <a:solidFill>
                  <a:schemeClr val="tx1"/>
                </a:solidFill>
                <a:effectLst/>
              </a:rPr>
            </a:br>
            <a:r>
              <a:rPr kumimoji="0" lang="en-US" altLang="en-US" sz="2800" b="0" u="none" strike="noStrike" cap="none" normalizeH="0" baseline="0" dirty="0" smtClean="0">
                <a:ln>
                  <a:noFill/>
                </a:ln>
                <a:solidFill>
                  <a:schemeClr val="tx1"/>
                </a:solidFill>
                <a:effectLst/>
              </a:rPr>
              <a:t>ADHD affects attention and memory — words alone fade fast. Combining </a:t>
            </a:r>
            <a:r>
              <a:rPr kumimoji="0" lang="en-US" altLang="en-US" sz="2800" u="none" strike="noStrike" cap="none" normalizeH="0" baseline="0" dirty="0" smtClean="0">
                <a:ln>
                  <a:noFill/>
                </a:ln>
                <a:solidFill>
                  <a:schemeClr val="tx1"/>
                </a:solidFill>
                <a:effectLst/>
              </a:rPr>
              <a:t>verbal + visual tools </a:t>
            </a:r>
            <a:r>
              <a:rPr kumimoji="0" lang="en-US" altLang="en-US" sz="2800" b="0" u="none" strike="noStrike" cap="none" normalizeH="0" baseline="0" dirty="0" smtClean="0">
                <a:ln>
                  <a:noFill/>
                </a:ln>
                <a:solidFill>
                  <a:schemeClr val="tx1"/>
                </a:solidFill>
                <a:effectLst/>
              </a:rPr>
              <a:t>makes communication predictable, repeatable, and motivating.</a:t>
            </a:r>
          </a:p>
        </p:txBody>
      </p:sp>
      <p:sp>
        <p:nvSpPr>
          <p:cNvPr id="7" name="Rectangle 2"/>
          <p:cNvSpPr>
            <a:spLocks noChangeArrowheads="1"/>
          </p:cNvSpPr>
          <p:nvPr/>
        </p:nvSpPr>
        <p:spPr bwMode="auto">
          <a:xfrm>
            <a:off x="0" y="457200"/>
            <a:ext cx="18288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3"/>
          <p:cNvSpPr>
            <a:spLocks noChangeArrowheads="1"/>
          </p:cNvSpPr>
          <p:nvPr/>
        </p:nvSpPr>
        <p:spPr bwMode="auto">
          <a:xfrm>
            <a:off x="9483432" y="1478435"/>
            <a:ext cx="92202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lang="en-US" altLang="en-US" sz="2800" b="1" dirty="0"/>
              <a:t>Positive Communication Tools for Children with </a:t>
            </a:r>
            <a:r>
              <a:rPr lang="en-US" altLang="en-US" sz="2800" b="1" dirty="0" smtClean="0"/>
              <a:t>ADHD</a:t>
            </a:r>
            <a:endParaRPr kumimoji="0" lang="en-US" altLang="en-US" sz="2800" b="0" i="0" u="none" strike="noStrike" cap="none" normalizeH="0" baseline="0" dirty="0" smtClean="0">
              <a:ln>
                <a:noFill/>
              </a:ln>
              <a:solidFill>
                <a:schemeClr val="tx1"/>
              </a:solidFill>
              <a:effectLst/>
            </a:endParaRPr>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800" b="1" i="0" u="none" strike="noStrike" cap="none" normalizeH="0" baseline="0" dirty="0" smtClean="0">
                <a:ln>
                  <a:noFill/>
                </a:ln>
                <a:solidFill>
                  <a:schemeClr val="tx1"/>
                </a:solidFill>
                <a:effectLst/>
              </a:rPr>
              <a:t>Visual Charts &amp; Checklists</a:t>
            </a:r>
            <a:endParaRPr lang="en-US" altLang="en-US" sz="2800" dirty="0"/>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800" b="1" i="0" u="none" strike="noStrike" cap="none" normalizeH="0" baseline="0" dirty="0" smtClean="0">
                <a:ln>
                  <a:noFill/>
                </a:ln>
                <a:solidFill>
                  <a:schemeClr val="tx1"/>
                </a:solidFill>
                <a:effectLst/>
              </a:rPr>
              <a:t>Token /</a:t>
            </a:r>
            <a:r>
              <a:rPr kumimoji="0" lang="en-US" altLang="en-US" sz="2800" b="1" i="0" u="none" strike="noStrike" cap="none" normalizeH="0" dirty="0" smtClean="0">
                <a:ln>
                  <a:noFill/>
                </a:ln>
                <a:solidFill>
                  <a:schemeClr val="tx1"/>
                </a:solidFill>
                <a:effectLst/>
              </a:rPr>
              <a:t> Reward</a:t>
            </a:r>
            <a:r>
              <a:rPr kumimoji="0" lang="en-US" altLang="en-US" sz="2800" b="1" i="0" u="none" strike="noStrike" cap="none" normalizeH="0" baseline="0" dirty="0" smtClean="0">
                <a:ln>
                  <a:noFill/>
                </a:ln>
                <a:solidFill>
                  <a:schemeClr val="tx1"/>
                </a:solidFill>
                <a:effectLst/>
              </a:rPr>
              <a:t> Systems</a:t>
            </a:r>
            <a:endParaRPr lang="en-US" altLang="en-US" sz="2800" dirty="0"/>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800" b="1" i="0" u="none" strike="noStrike" cap="none" normalizeH="0" baseline="0" dirty="0" smtClean="0">
                <a:ln>
                  <a:noFill/>
                </a:ln>
                <a:solidFill>
                  <a:schemeClr val="tx1"/>
                </a:solidFill>
                <a:effectLst/>
              </a:rPr>
              <a:t>Prompt Cards</a:t>
            </a:r>
            <a:endParaRPr lang="en-US" altLang="en-US" sz="2800" dirty="0"/>
          </a:p>
          <a:p>
            <a:pPr marL="514350" marR="0" lvl="0" indent="-51435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800" b="1" i="0" u="none" strike="noStrike" cap="none" normalizeH="0" baseline="0" dirty="0" smtClean="0">
                <a:ln>
                  <a:noFill/>
                </a:ln>
                <a:solidFill>
                  <a:schemeClr val="tx1"/>
                </a:solidFill>
                <a:effectLst/>
              </a:rPr>
              <a:t>Reflection Statements</a:t>
            </a:r>
            <a:endParaRPr kumimoji="0" lang="en-US" altLang="en-US" sz="2800" b="0" i="0" u="none" strike="noStrike" cap="none" normalizeH="0" baseline="0" dirty="0" smtClean="0">
              <a:ln>
                <a:noFill/>
              </a:ln>
              <a:solidFill>
                <a:schemeClr val="tx1"/>
              </a:solidFill>
              <a:effectLst/>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7622" y="4804730"/>
            <a:ext cx="5181600" cy="5181600"/>
          </a:xfrm>
          <a:prstGeom prst="rect">
            <a:avLst/>
          </a:prstGeom>
        </p:spPr>
      </p:pic>
      <p:sp>
        <p:nvSpPr>
          <p:cNvPr id="11" name="Rectangle 10"/>
          <p:cNvSpPr/>
          <p:nvPr/>
        </p:nvSpPr>
        <p:spPr>
          <a:xfrm>
            <a:off x="14465224" y="7658100"/>
            <a:ext cx="1591846" cy="369332"/>
          </a:xfrm>
          <a:prstGeom prst="rect">
            <a:avLst/>
          </a:prstGeom>
        </p:spPr>
        <p:txBody>
          <a:bodyPr wrap="none">
            <a:spAutoFit/>
          </a:bodyPr>
          <a:lstStyle/>
          <a:p>
            <a:r>
              <a:rPr lang="en-US" altLang="en-US" b="1" dirty="0" smtClean="0"/>
              <a:t>Image: </a:t>
            </a:r>
            <a:r>
              <a:rPr lang="en-US" altLang="en-US" b="1" dirty="0" err="1" smtClean="0"/>
              <a:t>FreePik</a:t>
            </a:r>
            <a:endParaRPr lang="en-GB" dirty="0"/>
          </a:p>
        </p:txBody>
      </p:sp>
    </p:spTree>
    <p:extLst>
      <p:ext uri="{BB962C8B-B14F-4D97-AF65-F5344CB8AC3E}">
        <p14:creationId xmlns:p14="http://schemas.microsoft.com/office/powerpoint/2010/main" val="274585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707967" y="738885"/>
            <a:ext cx="16872072" cy="1231106"/>
          </a:xfrm>
          <a:prstGeom prst="rect">
            <a:avLst/>
          </a:prstGeom>
        </p:spPr>
        <p:txBody>
          <a:bodyPr wrap="square" lIns="0" tIns="0" rIns="0" bIns="0" rtlCol="0" anchor="t">
            <a:spAutoFit/>
          </a:bodyPr>
          <a:lstStyle/>
          <a:p>
            <a:r>
              <a:rPr lang="fi-FI" sz="4000" b="1" dirty="0" err="1">
                <a:solidFill>
                  <a:srgbClr val="6A4C8C"/>
                </a:solidFill>
              </a:rPr>
              <a:t>Unit</a:t>
            </a:r>
            <a:r>
              <a:rPr lang="fi-FI" sz="4000" b="1" dirty="0">
                <a:solidFill>
                  <a:srgbClr val="6A4C8C"/>
                </a:solidFill>
              </a:rPr>
              <a:t> 2: </a:t>
            </a:r>
            <a:r>
              <a:rPr lang="fi-FI" sz="4000" b="1" dirty="0" err="1">
                <a:solidFill>
                  <a:srgbClr val="6A4C8C"/>
                </a:solidFill>
              </a:rPr>
              <a:t>The</a:t>
            </a:r>
            <a:r>
              <a:rPr lang="fi-FI" sz="4000" b="1" dirty="0">
                <a:solidFill>
                  <a:srgbClr val="6A4C8C"/>
                </a:solidFill>
              </a:rPr>
              <a:t> </a:t>
            </a:r>
            <a:r>
              <a:rPr lang="fi-FI" sz="4000" b="1" dirty="0" err="1">
                <a:solidFill>
                  <a:srgbClr val="6A4C8C"/>
                </a:solidFill>
              </a:rPr>
              <a:t>Role</a:t>
            </a:r>
            <a:r>
              <a:rPr lang="fi-FI" sz="4000" b="1" dirty="0">
                <a:solidFill>
                  <a:srgbClr val="6A4C8C"/>
                </a:solidFill>
              </a:rPr>
              <a:t> of </a:t>
            </a:r>
            <a:r>
              <a:rPr lang="fi-FI" sz="4000" b="1" dirty="0" err="1">
                <a:solidFill>
                  <a:srgbClr val="6A4C8C"/>
                </a:solidFill>
              </a:rPr>
              <a:t>Tone</a:t>
            </a:r>
            <a:r>
              <a:rPr lang="fi-FI" sz="4000" b="1" dirty="0">
                <a:solidFill>
                  <a:srgbClr val="6A4C8C"/>
                </a:solidFill>
              </a:rPr>
              <a:t>, </a:t>
            </a:r>
            <a:r>
              <a:rPr lang="fi-FI" sz="4000" b="1" dirty="0" err="1">
                <a:solidFill>
                  <a:srgbClr val="6A4C8C"/>
                </a:solidFill>
              </a:rPr>
              <a:t>Body</a:t>
            </a:r>
            <a:r>
              <a:rPr lang="fi-FI" sz="4000" b="1" dirty="0">
                <a:solidFill>
                  <a:srgbClr val="6A4C8C"/>
                </a:solidFill>
              </a:rPr>
              <a:t> Language, and </a:t>
            </a:r>
            <a:r>
              <a:rPr lang="fi-FI" sz="4000" b="1" dirty="0" err="1">
                <a:solidFill>
                  <a:srgbClr val="6A4C8C"/>
                </a:solidFill>
              </a:rPr>
              <a:t>Eye</a:t>
            </a:r>
            <a:r>
              <a:rPr lang="fi-FI" sz="4000" b="1" dirty="0">
                <a:solidFill>
                  <a:srgbClr val="6A4C8C"/>
                </a:solidFill>
              </a:rPr>
              <a:t> </a:t>
            </a:r>
            <a:r>
              <a:rPr lang="fi-FI" sz="4000" b="1" dirty="0" err="1">
                <a:solidFill>
                  <a:srgbClr val="6A4C8C"/>
                </a:solidFill>
              </a:rPr>
              <a:t>Contact</a:t>
            </a:r>
            <a:r>
              <a:rPr lang="fi-FI" sz="4000" b="1" dirty="0">
                <a:solidFill>
                  <a:srgbClr val="6A4C8C"/>
                </a:solidFill>
              </a:rPr>
              <a:t> &amp; </a:t>
            </a:r>
            <a:r>
              <a:rPr lang="fi-FI" sz="4000" b="1" dirty="0" err="1">
                <a:solidFill>
                  <a:srgbClr val="6A4C8C"/>
                </a:solidFill>
              </a:rPr>
              <a:t>Instruction</a:t>
            </a:r>
            <a:r>
              <a:rPr lang="fi-FI" sz="4000" b="1" dirty="0">
                <a:solidFill>
                  <a:srgbClr val="6A4C8C"/>
                </a:solidFill>
              </a:rPr>
              <a:t> &amp; </a:t>
            </a:r>
            <a:r>
              <a:rPr lang="fi-FI" sz="4000" b="1" dirty="0" err="1">
                <a:solidFill>
                  <a:srgbClr val="6A4C8C"/>
                </a:solidFill>
              </a:rPr>
              <a:t>Listening</a:t>
            </a:r>
            <a:r>
              <a:rPr lang="fi-FI" sz="4000" b="1" dirty="0">
                <a:solidFill>
                  <a:srgbClr val="6A4C8C"/>
                </a:solidFill>
              </a:rPr>
              <a:t> </a:t>
            </a:r>
            <a:r>
              <a:rPr lang="fi-FI" sz="4000" b="1" dirty="0" err="1">
                <a:solidFill>
                  <a:srgbClr val="6A4C8C"/>
                </a:solidFill>
              </a:rPr>
              <a:t>Techniques</a:t>
            </a:r>
            <a:endParaRPr lang="en-GB" sz="4000" dirty="0">
              <a:solidFill>
                <a:srgbClr val="6A4C8C"/>
              </a:solidFil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13129588" y="8672145"/>
            <a:ext cx="1670739" cy="1593030"/>
          </a:xfrm>
          <a:prstGeom prst="rect">
            <a:avLst/>
          </a:prstGeom>
        </p:spPr>
      </p:pic>
      <p:sp>
        <p:nvSpPr>
          <p:cNvPr id="4" name="Rectangle 1"/>
          <p:cNvSpPr>
            <a:spLocks noChangeArrowheads="1"/>
          </p:cNvSpPr>
          <p:nvPr/>
        </p:nvSpPr>
        <p:spPr bwMode="auto">
          <a:xfrm>
            <a:off x="679795" y="3306771"/>
            <a:ext cx="7620000" cy="1815882"/>
          </a:xfrm>
          <a:prstGeom prst="rect">
            <a:avLst/>
          </a:prstGeom>
          <a:solidFill>
            <a:schemeClr val="accent5">
              <a:lumMod val="20000"/>
              <a:lumOff val="80000"/>
            </a:schemeClr>
          </a:solidFill>
          <a:ln>
            <a:noFill/>
          </a:ln>
          <a:effectLst/>
          <a:extLst/>
        </p:spPr>
        <p:txBody>
          <a:bodyPr vert="horz" wrap="square" lIns="91440" tIns="45720" rIns="91440" bIns="45720" numCol="1" anchor="ctr" anchorCtr="0" compatLnSpc="1">
            <a:prstTxWarp prst="textNoShape">
              <a:avLst/>
            </a:prstTxWarp>
            <a:spAutoFit/>
          </a:bodyPr>
          <a:lstStyle/>
          <a:p>
            <a:r>
              <a:rPr lang="en-GB" sz="2800" b="1" dirty="0" smtClean="0"/>
              <a:t>Tone </a:t>
            </a:r>
            <a:r>
              <a:rPr lang="en-GB" sz="2800" b="1" dirty="0"/>
              <a:t>of </a:t>
            </a:r>
            <a:r>
              <a:rPr lang="en-GB" sz="2800" b="1" dirty="0" smtClean="0"/>
              <a:t>Voice</a:t>
            </a:r>
          </a:p>
          <a:p>
            <a:pPr marL="457200" indent="-457200">
              <a:buFont typeface="Arial" panose="020B0604020202020204" pitchFamily="34" charset="0"/>
              <a:buChar char="•"/>
            </a:pPr>
            <a:r>
              <a:rPr lang="en-GB" sz="2800" dirty="0" smtClean="0"/>
              <a:t>Calm</a:t>
            </a:r>
            <a:r>
              <a:rPr lang="en-GB" sz="2800" dirty="0"/>
              <a:t>, warm, respectful tone = emotional </a:t>
            </a:r>
            <a:r>
              <a:rPr lang="en-GB" sz="2800" dirty="0" smtClean="0"/>
              <a:t>safety</a:t>
            </a:r>
          </a:p>
          <a:p>
            <a:pPr marL="457200" indent="-457200">
              <a:buFont typeface="Arial" panose="020B0604020202020204" pitchFamily="34" charset="0"/>
              <a:buChar char="•"/>
            </a:pPr>
            <a:r>
              <a:rPr lang="en-GB" sz="2800" dirty="0" smtClean="0"/>
              <a:t>Avoid </a:t>
            </a:r>
            <a:r>
              <a:rPr lang="en-GB" sz="2800" dirty="0"/>
              <a:t>yelling, sarcasm, or sudden </a:t>
            </a:r>
            <a:r>
              <a:rPr lang="en-GB" sz="2800" dirty="0" smtClean="0"/>
              <a:t>loudness</a:t>
            </a:r>
          </a:p>
          <a:p>
            <a:pPr marL="457200" indent="-457200">
              <a:buFont typeface="Arial" panose="020B0604020202020204" pitchFamily="34" charset="0"/>
              <a:buChar char="•"/>
            </a:pPr>
            <a:r>
              <a:rPr lang="en-GB" sz="2800" dirty="0" smtClean="0"/>
              <a:t>Use </a:t>
            </a:r>
            <a:r>
              <a:rPr lang="en-GB" sz="2800" dirty="0"/>
              <a:t>steady volume — firm but </a:t>
            </a:r>
            <a:r>
              <a:rPr lang="en-GB" sz="2800" dirty="0" smtClean="0"/>
              <a:t>friendly</a:t>
            </a:r>
            <a:endParaRPr lang="en-GB" sz="2800" dirty="0"/>
          </a:p>
        </p:txBody>
      </p:sp>
      <p:sp>
        <p:nvSpPr>
          <p:cNvPr id="5" name="Rectangle 4"/>
          <p:cNvSpPr/>
          <p:nvPr/>
        </p:nvSpPr>
        <p:spPr>
          <a:xfrm>
            <a:off x="9619028" y="3306771"/>
            <a:ext cx="8403812" cy="3970318"/>
          </a:xfrm>
          <a:prstGeom prst="rect">
            <a:avLst/>
          </a:prstGeom>
          <a:noFill/>
        </p:spPr>
        <p:txBody>
          <a:bodyPr wrap="square">
            <a:spAutoFit/>
          </a:bodyPr>
          <a:lstStyle/>
          <a:p>
            <a:r>
              <a:rPr lang="en-GB" sz="2800" b="1" dirty="0"/>
              <a:t>2.2 Clear, Step-by-Step </a:t>
            </a:r>
            <a:r>
              <a:rPr lang="en-GB" sz="2800" b="1" dirty="0" smtClean="0"/>
              <a:t>Instructions</a:t>
            </a:r>
          </a:p>
          <a:p>
            <a:endParaRPr lang="en-GB" sz="2800" dirty="0"/>
          </a:p>
          <a:p>
            <a:r>
              <a:rPr lang="en-GB" sz="2800" b="1" dirty="0"/>
              <a:t>How</a:t>
            </a:r>
            <a:r>
              <a:rPr lang="en-GB" sz="2800" b="1" dirty="0" smtClean="0"/>
              <a:t>:</a:t>
            </a:r>
          </a:p>
          <a:p>
            <a:pPr marL="514350" indent="-514350">
              <a:buFont typeface="+mj-lt"/>
              <a:buAutoNum type="arabicPeriod"/>
            </a:pPr>
            <a:r>
              <a:rPr lang="en-GB" sz="2800" dirty="0" smtClean="0"/>
              <a:t>Get </a:t>
            </a:r>
            <a:r>
              <a:rPr lang="en-GB" sz="2800" dirty="0"/>
              <a:t>attention </a:t>
            </a:r>
            <a:r>
              <a:rPr lang="en-GB" sz="2800" dirty="0" smtClean="0"/>
              <a:t>(e.g. “Alex</a:t>
            </a:r>
            <a:r>
              <a:rPr lang="en-GB" sz="2800" dirty="0"/>
              <a:t>, look at me</a:t>
            </a:r>
            <a:r>
              <a:rPr lang="en-GB" sz="2800" dirty="0" smtClean="0"/>
              <a:t>”)</a:t>
            </a:r>
          </a:p>
          <a:p>
            <a:pPr marL="514350" indent="-514350">
              <a:buFont typeface="+mj-lt"/>
              <a:buAutoNum type="arabicPeriod"/>
            </a:pPr>
            <a:r>
              <a:rPr lang="en-GB" sz="2800" dirty="0" smtClean="0"/>
              <a:t>Give </a:t>
            </a:r>
            <a:r>
              <a:rPr lang="en-GB" sz="2800" dirty="0"/>
              <a:t>one instruction at a </a:t>
            </a:r>
            <a:r>
              <a:rPr lang="en-GB" sz="2800" dirty="0" smtClean="0"/>
              <a:t>time</a:t>
            </a:r>
          </a:p>
          <a:p>
            <a:pPr marL="514350" indent="-514350">
              <a:buFont typeface="+mj-lt"/>
              <a:buAutoNum type="arabicPeriod"/>
            </a:pPr>
            <a:r>
              <a:rPr lang="en-GB" sz="2800" dirty="0" smtClean="0"/>
              <a:t>Pause </a:t>
            </a:r>
            <a:r>
              <a:rPr lang="en-GB" sz="2800" dirty="0"/>
              <a:t>— let it sink </a:t>
            </a:r>
            <a:r>
              <a:rPr lang="en-GB" sz="2800" dirty="0" smtClean="0"/>
              <a:t>in</a:t>
            </a:r>
          </a:p>
          <a:p>
            <a:pPr marL="514350" indent="-514350">
              <a:buFont typeface="+mj-lt"/>
              <a:buAutoNum type="arabicPeriod"/>
            </a:pPr>
            <a:r>
              <a:rPr lang="en-GB" sz="2800" dirty="0" smtClean="0"/>
              <a:t>Check </a:t>
            </a:r>
            <a:r>
              <a:rPr lang="en-GB" sz="2800" dirty="0"/>
              <a:t>understanding (“What’s first</a:t>
            </a:r>
            <a:r>
              <a:rPr lang="en-GB" sz="2800" dirty="0" smtClean="0"/>
              <a:t>?”)</a:t>
            </a:r>
          </a:p>
          <a:p>
            <a:pPr marL="514350" indent="-514350">
              <a:buFont typeface="+mj-lt"/>
              <a:buAutoNum type="arabicPeriod"/>
            </a:pPr>
            <a:r>
              <a:rPr lang="en-GB" sz="2800" dirty="0" smtClean="0"/>
              <a:t>Break </a:t>
            </a:r>
            <a:r>
              <a:rPr lang="en-GB" sz="2800" dirty="0"/>
              <a:t>tasks into </a:t>
            </a:r>
            <a:r>
              <a:rPr lang="en-GB" sz="2800" dirty="0" smtClean="0"/>
              <a:t>parts</a:t>
            </a:r>
          </a:p>
          <a:p>
            <a:pPr marL="514350" indent="-514350">
              <a:buFont typeface="+mj-lt"/>
              <a:buAutoNum type="arabicPeriod"/>
            </a:pPr>
            <a:r>
              <a:rPr lang="en-GB" sz="2800" dirty="0" smtClean="0"/>
              <a:t>Praise </a:t>
            </a:r>
            <a:r>
              <a:rPr lang="en-GB" sz="2800" dirty="0"/>
              <a:t>success (“Thanks for doing that so quickly!”)</a:t>
            </a:r>
          </a:p>
        </p:txBody>
      </p:sp>
      <p:sp>
        <p:nvSpPr>
          <p:cNvPr id="6" name="Rectangle 5"/>
          <p:cNvSpPr/>
          <p:nvPr/>
        </p:nvSpPr>
        <p:spPr>
          <a:xfrm>
            <a:off x="707968" y="7755062"/>
            <a:ext cx="7591828" cy="1384995"/>
          </a:xfrm>
          <a:prstGeom prst="rect">
            <a:avLst/>
          </a:prstGeom>
          <a:solidFill>
            <a:schemeClr val="accent3">
              <a:lumMod val="20000"/>
              <a:lumOff val="80000"/>
            </a:schemeClr>
          </a:solidFill>
        </p:spPr>
        <p:txBody>
          <a:bodyPr wrap="square">
            <a:spAutoFit/>
          </a:bodyPr>
          <a:lstStyle/>
          <a:p>
            <a:r>
              <a:rPr lang="en-GB" sz="2800" b="1" dirty="0"/>
              <a:t>Eye Contact</a:t>
            </a:r>
            <a:endParaRPr lang="en-GB" sz="2800" dirty="0"/>
          </a:p>
          <a:p>
            <a:pPr marL="457200" indent="-457200">
              <a:buFont typeface="Arial" panose="020B0604020202020204" pitchFamily="34" charset="0"/>
              <a:buChar char="•"/>
            </a:pPr>
            <a:r>
              <a:rPr lang="en-GB" sz="2800" dirty="0"/>
              <a:t>Gentle, brief eye contact — not staring</a:t>
            </a:r>
          </a:p>
          <a:p>
            <a:pPr marL="457200" indent="-457200">
              <a:buFont typeface="Arial" panose="020B0604020202020204" pitchFamily="34" charset="0"/>
              <a:buChar char="•"/>
            </a:pPr>
            <a:r>
              <a:rPr lang="en-GB" sz="2800" dirty="0"/>
              <a:t>Pair with warmth (“Thanks for listening”)</a:t>
            </a:r>
          </a:p>
        </p:txBody>
      </p:sp>
      <p:sp>
        <p:nvSpPr>
          <p:cNvPr id="7" name="Rectangle 6"/>
          <p:cNvSpPr/>
          <p:nvPr/>
        </p:nvSpPr>
        <p:spPr>
          <a:xfrm>
            <a:off x="679796" y="5638580"/>
            <a:ext cx="7620000" cy="1815882"/>
          </a:xfrm>
          <a:prstGeom prst="rect">
            <a:avLst/>
          </a:prstGeom>
          <a:solidFill>
            <a:schemeClr val="accent2">
              <a:lumMod val="20000"/>
              <a:lumOff val="80000"/>
            </a:schemeClr>
          </a:solidFill>
        </p:spPr>
        <p:txBody>
          <a:bodyPr wrap="square">
            <a:spAutoFit/>
          </a:bodyPr>
          <a:lstStyle/>
          <a:p>
            <a:r>
              <a:rPr lang="en-GB" sz="2800" b="1" dirty="0"/>
              <a:t>Body Language &amp; Posture</a:t>
            </a:r>
          </a:p>
          <a:p>
            <a:pPr marL="457200" indent="-457200">
              <a:buFont typeface="Arial" panose="020B0604020202020204" pitchFamily="34" charset="0"/>
              <a:buChar char="•"/>
            </a:pPr>
            <a:r>
              <a:rPr lang="en-GB" sz="2800" dirty="0"/>
              <a:t>Face the child, lean slightly forward</a:t>
            </a:r>
          </a:p>
          <a:p>
            <a:pPr marL="457200" indent="-457200">
              <a:buFont typeface="Arial" panose="020B0604020202020204" pitchFamily="34" charset="0"/>
              <a:buChar char="•"/>
            </a:pPr>
            <a:r>
              <a:rPr lang="en-GB" sz="2800" dirty="0"/>
              <a:t>Keep arms open and relaxed</a:t>
            </a:r>
          </a:p>
          <a:p>
            <a:pPr marL="457200" indent="-457200">
              <a:buFont typeface="Arial" panose="020B0604020202020204" pitchFamily="34" charset="0"/>
              <a:buChar char="•"/>
            </a:pPr>
            <a:r>
              <a:rPr lang="en-GB" sz="2800" dirty="0"/>
              <a:t>Lower to child’s eye level when speaking</a:t>
            </a:r>
          </a:p>
        </p:txBody>
      </p:sp>
      <p:sp>
        <p:nvSpPr>
          <p:cNvPr id="8" name="Rectangle 7"/>
          <p:cNvSpPr/>
          <p:nvPr/>
        </p:nvSpPr>
        <p:spPr>
          <a:xfrm>
            <a:off x="679795" y="2490225"/>
            <a:ext cx="6775509" cy="523220"/>
          </a:xfrm>
          <a:prstGeom prst="rect">
            <a:avLst/>
          </a:prstGeom>
        </p:spPr>
        <p:txBody>
          <a:bodyPr wrap="none">
            <a:spAutoFit/>
          </a:bodyPr>
          <a:lstStyle/>
          <a:p>
            <a:r>
              <a:rPr lang="fi-FI" sz="2800" b="1" dirty="0"/>
              <a:t>2.1 </a:t>
            </a:r>
            <a:r>
              <a:rPr lang="fi-FI" sz="2800" b="1" dirty="0" err="1"/>
              <a:t>The</a:t>
            </a:r>
            <a:r>
              <a:rPr lang="fi-FI" sz="2800" b="1" dirty="0"/>
              <a:t> Power of </a:t>
            </a:r>
            <a:r>
              <a:rPr lang="fi-FI" sz="2800" b="1" dirty="0" err="1"/>
              <a:t>Nonverbal</a:t>
            </a:r>
            <a:r>
              <a:rPr lang="fi-FI" sz="2800" b="1" dirty="0"/>
              <a:t> </a:t>
            </a:r>
            <a:r>
              <a:rPr lang="fi-FI" sz="2800" b="1" dirty="0" err="1"/>
              <a:t>Communication</a:t>
            </a:r>
            <a:endParaRPr lang="en-GB" sz="2800" dirty="0"/>
          </a:p>
        </p:txBody>
      </p:sp>
    </p:spTree>
    <p:extLst>
      <p:ext uri="{BB962C8B-B14F-4D97-AF65-F5344CB8AC3E}">
        <p14:creationId xmlns:p14="http://schemas.microsoft.com/office/powerpoint/2010/main" val="1256374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13030200" y="8496300"/>
            <a:ext cx="1676400" cy="1598428"/>
          </a:xfrm>
          <a:prstGeom prst="rect">
            <a:avLst/>
          </a:prstGeom>
        </p:spPr>
      </p:pic>
      <p:sp>
        <p:nvSpPr>
          <p:cNvPr id="12" name="TextBox 6"/>
          <p:cNvSpPr txBox="1"/>
          <p:nvPr/>
        </p:nvSpPr>
        <p:spPr>
          <a:xfrm>
            <a:off x="645397" y="927854"/>
            <a:ext cx="9372600" cy="430887"/>
          </a:xfrm>
          <a:prstGeom prst="rect">
            <a:avLst/>
          </a:prstGeom>
        </p:spPr>
        <p:txBody>
          <a:bodyPr wrap="square" lIns="0" tIns="0" rIns="0" bIns="0" rtlCol="0" anchor="t">
            <a:spAutoFit/>
          </a:bodyPr>
          <a:lstStyle/>
          <a:p>
            <a:r>
              <a:rPr lang="fi-FI" sz="2800" b="1" dirty="0"/>
              <a:t>2.3 Active </a:t>
            </a:r>
            <a:r>
              <a:rPr lang="fi-FI" sz="2800" b="1" dirty="0" err="1"/>
              <a:t>Listening</a:t>
            </a:r>
            <a:endParaRPr lang="en-GB" sz="28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4600" y="1292875"/>
            <a:ext cx="7857646" cy="6548038"/>
          </a:xfrm>
          <a:prstGeom prst="rect">
            <a:avLst/>
          </a:prstGeom>
        </p:spPr>
      </p:pic>
      <p:sp>
        <p:nvSpPr>
          <p:cNvPr id="6" name="Rectangle 1"/>
          <p:cNvSpPr>
            <a:spLocks noChangeArrowheads="1"/>
          </p:cNvSpPr>
          <p:nvPr/>
        </p:nvSpPr>
        <p:spPr bwMode="auto">
          <a:xfrm>
            <a:off x="645397" y="2220015"/>
            <a:ext cx="981259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rPr>
              <a:t>What It Is:</a:t>
            </a:r>
            <a:r>
              <a:rPr kumimoji="0" lang="en-US" altLang="en-US" sz="2800" b="0" i="0" u="none" strike="noStrike" cap="none" normalizeH="0" baseline="0" dirty="0" smtClean="0">
                <a:ln>
                  <a:noFill/>
                </a:ln>
                <a:solidFill>
                  <a:schemeClr val="tx1"/>
                </a:solidFill>
                <a:effectLst/>
              </a:rPr>
              <a:t/>
            </a:r>
            <a:br>
              <a:rPr kumimoji="0" lang="en-US" altLang="en-US" sz="2800" b="0" i="0" u="none" strike="noStrike" cap="none" normalizeH="0" baseline="0" dirty="0" smtClean="0">
                <a:ln>
                  <a:noFill/>
                </a:ln>
                <a:solidFill>
                  <a:schemeClr val="tx1"/>
                </a:solidFill>
                <a:effectLst/>
              </a:rPr>
            </a:br>
            <a:r>
              <a:rPr kumimoji="0" lang="en-US" altLang="en-US" sz="2800" b="0" i="0" u="none" strike="noStrike" cap="none" normalizeH="0" baseline="0" dirty="0" smtClean="0">
                <a:ln>
                  <a:noFill/>
                </a:ln>
                <a:solidFill>
                  <a:schemeClr val="tx1"/>
                </a:solidFill>
                <a:effectLst/>
              </a:rPr>
              <a:t>Active listening means giving full attention — showing genuine interest through </a:t>
            </a:r>
            <a:r>
              <a:rPr kumimoji="0" lang="en-US" altLang="en-US" sz="2800" i="0" u="none" strike="noStrike" cap="none" normalizeH="0" baseline="0" dirty="0" smtClean="0">
                <a:ln>
                  <a:noFill/>
                </a:ln>
                <a:solidFill>
                  <a:schemeClr val="tx1"/>
                </a:solidFill>
                <a:effectLst/>
              </a:rPr>
              <a:t>words, tone, and body language.</a:t>
            </a:r>
          </a:p>
        </p:txBody>
      </p:sp>
      <p:sp>
        <p:nvSpPr>
          <p:cNvPr id="7" name="Rectangle 2"/>
          <p:cNvSpPr>
            <a:spLocks noChangeArrowheads="1"/>
          </p:cNvSpPr>
          <p:nvPr/>
        </p:nvSpPr>
        <p:spPr bwMode="auto">
          <a:xfrm>
            <a:off x="0" y="457200"/>
            <a:ext cx="18288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3"/>
          <p:cNvSpPr>
            <a:spLocks noChangeArrowheads="1"/>
          </p:cNvSpPr>
          <p:nvPr/>
        </p:nvSpPr>
        <p:spPr bwMode="auto">
          <a:xfrm>
            <a:off x="645397" y="4000500"/>
            <a:ext cx="9165812" cy="5196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Active Listening Techniques</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800" b="0" i="0" u="none" strike="noStrike" cap="none" normalizeH="0" baseline="0" dirty="0" smtClean="0">
                <a:ln>
                  <a:noFill/>
                </a:ln>
                <a:solidFill>
                  <a:schemeClr val="tx1"/>
                </a:solidFill>
                <a:effectLst/>
              </a:rPr>
              <a:t>Remove distractions (put phone away, turn off TV)</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800" b="0" i="0" u="none" strike="noStrike" cap="none" normalizeH="0" baseline="0" dirty="0" smtClean="0">
                <a:ln>
                  <a:noFill/>
                </a:ln>
                <a:solidFill>
                  <a:schemeClr val="tx1"/>
                </a:solidFill>
                <a:effectLst/>
              </a:rPr>
              <a:t>Use nonverbal cues: nod, lean in, open posture</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800" b="0" i="0" u="none" strike="noStrike" cap="none" normalizeH="0" baseline="0" dirty="0" smtClean="0">
                <a:ln>
                  <a:noFill/>
                </a:ln>
                <a:solidFill>
                  <a:schemeClr val="tx1"/>
                </a:solidFill>
                <a:effectLst/>
              </a:rPr>
              <a:t>Use verbal affirmations: “I see,” “That sounds hard”</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800" b="0" i="0" u="none" strike="noStrike" cap="none" normalizeH="0" baseline="0" dirty="0" smtClean="0">
                <a:ln>
                  <a:noFill/>
                </a:ln>
                <a:solidFill>
                  <a:schemeClr val="tx1"/>
                </a:solidFill>
                <a:effectLst/>
              </a:rPr>
              <a:t>Paraphrase: “So you felt upset when…”</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800" b="0" i="0" u="none" strike="noStrike" cap="none" normalizeH="0" baseline="0" dirty="0" smtClean="0">
                <a:ln>
                  <a:noFill/>
                </a:ln>
                <a:solidFill>
                  <a:schemeClr val="tx1"/>
                </a:solidFill>
                <a:effectLst/>
              </a:rPr>
              <a:t>Ask open-ended questions: “What happened next?”</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en-US" altLang="en-US" sz="2800" b="0" i="0" u="none" strike="noStrike" cap="none" normalizeH="0" baseline="0" dirty="0" smtClean="0">
                <a:ln>
                  <a:noFill/>
                </a:ln>
                <a:solidFill>
                  <a:schemeClr val="tx1"/>
                </a:solidFill>
                <a:effectLst/>
              </a:rPr>
              <a:t>Avoid interrupting or rushing to solutions</a:t>
            </a:r>
          </a:p>
        </p:txBody>
      </p:sp>
    </p:spTree>
    <p:extLst>
      <p:ext uri="{BB962C8B-B14F-4D97-AF65-F5344CB8AC3E}">
        <p14:creationId xmlns:p14="http://schemas.microsoft.com/office/powerpoint/2010/main" val="9572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798366" y="728019"/>
            <a:ext cx="15576672" cy="677108"/>
          </a:xfrm>
          <a:prstGeom prst="rect">
            <a:avLst/>
          </a:prstGeom>
        </p:spPr>
        <p:txBody>
          <a:bodyPr wrap="square" lIns="0" tIns="0" rIns="0" bIns="0" rtlCol="0" anchor="t">
            <a:spAutoFit/>
          </a:bodyPr>
          <a:lstStyle/>
          <a:p>
            <a:r>
              <a:rPr lang="fi-FI" sz="4400" b="1" dirty="0" err="1">
                <a:solidFill>
                  <a:srgbClr val="6A4C8C"/>
                </a:solidFill>
              </a:rPr>
              <a:t>Unit</a:t>
            </a:r>
            <a:r>
              <a:rPr lang="fi-FI" sz="4400" b="1" dirty="0">
                <a:solidFill>
                  <a:srgbClr val="6A4C8C"/>
                </a:solidFill>
              </a:rPr>
              <a:t> 3: </a:t>
            </a:r>
            <a:r>
              <a:rPr lang="fi-FI" sz="4400" b="1" dirty="0" err="1">
                <a:solidFill>
                  <a:srgbClr val="6A4C8C"/>
                </a:solidFill>
              </a:rPr>
              <a:t>Emotional</a:t>
            </a:r>
            <a:r>
              <a:rPr lang="fi-FI" sz="4400" b="1" dirty="0">
                <a:solidFill>
                  <a:srgbClr val="6A4C8C"/>
                </a:solidFill>
              </a:rPr>
              <a:t> </a:t>
            </a:r>
            <a:r>
              <a:rPr lang="fi-FI" sz="4400" b="1" dirty="0" err="1">
                <a:solidFill>
                  <a:srgbClr val="6A4C8C"/>
                </a:solidFill>
              </a:rPr>
              <a:t>Triggers</a:t>
            </a:r>
            <a:r>
              <a:rPr lang="fi-FI" sz="4400" b="1" dirty="0">
                <a:solidFill>
                  <a:srgbClr val="6A4C8C"/>
                </a:solidFill>
              </a:rPr>
              <a:t> &amp; </a:t>
            </a:r>
            <a:r>
              <a:rPr lang="fi-FI" sz="4400" b="1" dirty="0" err="1">
                <a:solidFill>
                  <a:srgbClr val="6A4C8C"/>
                </a:solidFill>
              </a:rPr>
              <a:t>Communication</a:t>
            </a:r>
            <a:r>
              <a:rPr lang="fi-FI" sz="4400" b="1" dirty="0">
                <a:solidFill>
                  <a:srgbClr val="6A4C8C"/>
                </a:solidFill>
              </a:rPr>
              <a:t> </a:t>
            </a:r>
            <a:r>
              <a:rPr lang="fi-FI" sz="4400" b="1" dirty="0" err="1">
                <a:solidFill>
                  <a:srgbClr val="6A4C8C"/>
                </a:solidFill>
              </a:rPr>
              <a:t>Mistakes</a:t>
            </a:r>
            <a:endParaRPr lang="en-GB" sz="4400" dirty="0">
              <a:solidFill>
                <a:srgbClr val="6A4C8C"/>
              </a:solidFil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798366" y="1869439"/>
            <a:ext cx="11393633" cy="430887"/>
          </a:xfrm>
          <a:prstGeom prst="rect">
            <a:avLst/>
          </a:prstGeom>
        </p:spPr>
        <p:txBody>
          <a:bodyPr wrap="square" lIns="0" tIns="0" rIns="0" bIns="0" rtlCol="0" anchor="t">
            <a:spAutoFit/>
          </a:bodyPr>
          <a:lstStyle/>
          <a:p>
            <a:r>
              <a:rPr lang="fi-FI" sz="2800" b="1" dirty="0"/>
              <a:t>3.1 </a:t>
            </a:r>
            <a:r>
              <a:rPr lang="fi-FI" sz="2800" b="1" dirty="0" err="1"/>
              <a:t>Recognising</a:t>
            </a:r>
            <a:r>
              <a:rPr lang="fi-FI" sz="2800" b="1" dirty="0"/>
              <a:t> </a:t>
            </a:r>
            <a:r>
              <a:rPr lang="fi-FI" sz="2800" b="1" dirty="0" err="1"/>
              <a:t>Emotional</a:t>
            </a:r>
            <a:r>
              <a:rPr lang="fi-FI" sz="2800" b="1" dirty="0"/>
              <a:t> </a:t>
            </a:r>
            <a:r>
              <a:rPr lang="fi-FI" sz="2800" b="1" dirty="0" err="1"/>
              <a:t>Triggers</a:t>
            </a:r>
            <a:endParaRPr lang="en-GB" sz="2800" dirty="0"/>
          </a:p>
        </p:txBody>
      </p:sp>
      <p:sp>
        <p:nvSpPr>
          <p:cNvPr id="4" name="Rectangle 3"/>
          <p:cNvSpPr/>
          <p:nvPr/>
        </p:nvSpPr>
        <p:spPr>
          <a:xfrm>
            <a:off x="685800" y="2713314"/>
            <a:ext cx="10896600" cy="2677656"/>
          </a:xfrm>
          <a:prstGeom prst="rect">
            <a:avLst/>
          </a:prstGeom>
        </p:spPr>
        <p:txBody>
          <a:bodyPr wrap="square">
            <a:spAutoFit/>
          </a:bodyPr>
          <a:lstStyle/>
          <a:p>
            <a:r>
              <a:rPr lang="en-GB" sz="2800" dirty="0" smtClean="0"/>
              <a:t>Communication </a:t>
            </a:r>
            <a:r>
              <a:rPr lang="en-GB" sz="2800" dirty="0"/>
              <a:t>often breaks down not from </a:t>
            </a:r>
            <a:r>
              <a:rPr lang="en-GB" sz="2800" i="1" dirty="0"/>
              <a:t>what</a:t>
            </a:r>
            <a:r>
              <a:rPr lang="en-GB" sz="2800" dirty="0"/>
              <a:t> we say, but </a:t>
            </a:r>
            <a:r>
              <a:rPr lang="en-GB" sz="2800" i="1" dirty="0"/>
              <a:t>how</a:t>
            </a:r>
            <a:r>
              <a:rPr lang="en-GB" sz="2800" dirty="0"/>
              <a:t> emotions drive it</a:t>
            </a:r>
            <a:r>
              <a:rPr lang="en-GB" sz="2800" dirty="0" smtClean="0"/>
              <a:t>.</a:t>
            </a:r>
            <a:endParaRPr lang="en-GB" sz="2800" dirty="0"/>
          </a:p>
          <a:p>
            <a:endParaRPr lang="en-GB" sz="2800" dirty="0"/>
          </a:p>
          <a:p>
            <a:r>
              <a:rPr lang="en-GB" sz="2800" b="1" dirty="0"/>
              <a:t>Goal:</a:t>
            </a:r>
            <a:r>
              <a:rPr lang="en-GB" sz="2800" dirty="0"/>
              <a:t/>
            </a:r>
            <a:br>
              <a:rPr lang="en-GB" sz="2800" dirty="0"/>
            </a:br>
            <a:r>
              <a:rPr lang="en-GB" sz="2800" dirty="0"/>
              <a:t>Recognise triggers in both parent and child to break the cycle and restore calm, respectful communication.</a:t>
            </a:r>
          </a:p>
        </p:txBody>
      </p:sp>
      <p:sp>
        <p:nvSpPr>
          <p:cNvPr id="6" name="Rectangle 5"/>
          <p:cNvSpPr/>
          <p:nvPr/>
        </p:nvSpPr>
        <p:spPr>
          <a:xfrm>
            <a:off x="12191999" y="2084882"/>
            <a:ext cx="9144000" cy="6555641"/>
          </a:xfrm>
          <a:prstGeom prst="rect">
            <a:avLst/>
          </a:prstGeom>
        </p:spPr>
        <p:txBody>
          <a:bodyPr>
            <a:spAutoFit/>
          </a:bodyPr>
          <a:lstStyle/>
          <a:p>
            <a:pPr>
              <a:lnSpc>
                <a:spcPct val="150000"/>
              </a:lnSpc>
            </a:pPr>
            <a:r>
              <a:rPr lang="en-GB" sz="2800" b="1" dirty="0"/>
              <a:t>When emotions run high:</a:t>
            </a:r>
            <a:r>
              <a:rPr lang="en-GB" sz="2800" dirty="0"/>
              <a:t/>
            </a:r>
            <a:br>
              <a:rPr lang="en-GB" sz="2800" dirty="0"/>
            </a:br>
            <a:r>
              <a:rPr lang="en-GB" sz="2800" dirty="0"/>
              <a:t>🔉 Listening decreases</a:t>
            </a:r>
            <a:br>
              <a:rPr lang="en-GB" sz="2800" dirty="0"/>
            </a:br>
            <a:r>
              <a:rPr lang="en-GB" sz="2800" dirty="0"/>
              <a:t>💬 Instructions sound harsher</a:t>
            </a:r>
            <a:br>
              <a:rPr lang="en-GB" sz="2800" dirty="0"/>
            </a:br>
            <a:r>
              <a:rPr lang="en-GB" sz="2800" dirty="0"/>
              <a:t>💔 Self-esteem drops</a:t>
            </a:r>
            <a:br>
              <a:rPr lang="en-GB" sz="2800" dirty="0"/>
            </a:br>
            <a:r>
              <a:rPr lang="en-GB" sz="2800" dirty="0"/>
              <a:t>🔇 Connection is </a:t>
            </a:r>
            <a:r>
              <a:rPr lang="en-GB" sz="2800" dirty="0" smtClean="0"/>
              <a:t>lost</a:t>
            </a:r>
          </a:p>
          <a:p>
            <a:pPr>
              <a:lnSpc>
                <a:spcPct val="150000"/>
              </a:lnSpc>
            </a:pPr>
            <a:endParaRPr lang="en-GB" sz="2800" dirty="0"/>
          </a:p>
          <a:p>
            <a:pPr>
              <a:lnSpc>
                <a:spcPct val="150000"/>
              </a:lnSpc>
            </a:pPr>
            <a:r>
              <a:rPr lang="en-GB" sz="2800" b="1" dirty="0"/>
              <a:t>Recognising triggers helps parents:</a:t>
            </a:r>
            <a:r>
              <a:rPr lang="en-GB" sz="2800" dirty="0"/>
              <a:t/>
            </a:r>
            <a:br>
              <a:rPr lang="en-GB" sz="2800" dirty="0"/>
            </a:br>
            <a:r>
              <a:rPr lang="en-GB" sz="2800" dirty="0" smtClean="0"/>
              <a:t>Pause </a:t>
            </a:r>
            <a:r>
              <a:rPr lang="en-GB" sz="2800" dirty="0"/>
              <a:t>before reacting</a:t>
            </a:r>
            <a:br>
              <a:rPr lang="en-GB" sz="2800" dirty="0"/>
            </a:br>
            <a:r>
              <a:rPr lang="en-GB" sz="2800" dirty="0" smtClean="0"/>
              <a:t>Adjust </a:t>
            </a:r>
            <a:r>
              <a:rPr lang="en-GB" sz="2800" dirty="0"/>
              <a:t>tone and body language</a:t>
            </a:r>
            <a:br>
              <a:rPr lang="en-GB" sz="2800" dirty="0"/>
            </a:br>
            <a:r>
              <a:rPr lang="en-GB" sz="2800" dirty="0" smtClean="0"/>
              <a:t>Model </a:t>
            </a:r>
            <a:r>
              <a:rPr lang="en-GB" sz="2800" dirty="0"/>
              <a:t>calm, emotional control</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7433"/>
          <a:stretch/>
        </p:blipFill>
        <p:spPr>
          <a:xfrm>
            <a:off x="6134100" y="5067300"/>
            <a:ext cx="5638800" cy="5219700"/>
          </a:xfrm>
          <a:prstGeom prst="rect">
            <a:avLst/>
          </a:prstGeom>
        </p:spPr>
      </p:pic>
    </p:spTree>
    <p:extLst>
      <p:ext uri="{BB962C8B-B14F-4D97-AF65-F5344CB8AC3E}">
        <p14:creationId xmlns:p14="http://schemas.microsoft.com/office/powerpoint/2010/main" val="364714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4" name="Rectangle 3"/>
          <p:cNvSpPr/>
          <p:nvPr/>
        </p:nvSpPr>
        <p:spPr>
          <a:xfrm>
            <a:off x="552402" y="354989"/>
            <a:ext cx="13335000" cy="954107"/>
          </a:xfrm>
          <a:prstGeom prst="rect">
            <a:avLst/>
          </a:prstGeom>
        </p:spPr>
        <p:txBody>
          <a:bodyPr wrap="square">
            <a:spAutoFit/>
          </a:bodyPr>
          <a:lstStyle/>
          <a:p>
            <a:r>
              <a:rPr lang="fi-FI" sz="2800" dirty="0"/>
              <a:t> </a:t>
            </a:r>
            <a:endParaRPr lang="en-GB" sz="2800" dirty="0"/>
          </a:p>
          <a:p>
            <a:r>
              <a:rPr lang="fi-FI" sz="2800" b="1" dirty="0"/>
              <a:t>3.2 </a:t>
            </a:r>
            <a:r>
              <a:rPr lang="fi-FI" sz="2800" b="1" dirty="0" err="1"/>
              <a:t>Why</a:t>
            </a:r>
            <a:r>
              <a:rPr lang="fi-FI" sz="2800" b="1" dirty="0"/>
              <a:t> </a:t>
            </a:r>
            <a:r>
              <a:rPr lang="fi-FI" sz="2800" b="1" dirty="0" err="1"/>
              <a:t>Emotional</a:t>
            </a:r>
            <a:r>
              <a:rPr lang="fi-FI" sz="2800" b="1" dirty="0"/>
              <a:t> </a:t>
            </a:r>
            <a:r>
              <a:rPr lang="fi-FI" sz="2800" b="1" dirty="0" err="1"/>
              <a:t>Triggers</a:t>
            </a:r>
            <a:r>
              <a:rPr lang="fi-FI" sz="2800" b="1" dirty="0"/>
              <a:t> </a:t>
            </a:r>
            <a:r>
              <a:rPr lang="fi-FI" sz="2800" b="1" dirty="0" err="1"/>
              <a:t>Matter</a:t>
            </a:r>
            <a:r>
              <a:rPr lang="fi-FI" sz="2800" b="1" dirty="0"/>
              <a:t> in ADHD </a:t>
            </a:r>
            <a:r>
              <a:rPr lang="fi-FI" sz="2800" b="1" dirty="0" err="1"/>
              <a:t>Communication</a:t>
            </a:r>
            <a:endParaRPr lang="en-GB" sz="2800" b="1" dirty="0"/>
          </a:p>
        </p:txBody>
      </p:sp>
      <p:sp>
        <p:nvSpPr>
          <p:cNvPr id="6" name="Rectangle 8"/>
          <p:cNvSpPr>
            <a:spLocks noChangeArrowheads="1"/>
          </p:cNvSpPr>
          <p:nvPr/>
        </p:nvSpPr>
        <p:spPr bwMode="auto">
          <a:xfrm>
            <a:off x="914400" y="468630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5" name="Rectangle 24"/>
          <p:cNvSpPr/>
          <p:nvPr/>
        </p:nvSpPr>
        <p:spPr>
          <a:xfrm>
            <a:off x="1409697" y="9368753"/>
            <a:ext cx="4044950" cy="950056"/>
          </a:xfrm>
          <a:prstGeom prst="rect">
            <a:avLst/>
          </a:prstGeom>
        </p:spPr>
        <p:txBody>
          <a:bodyPr wrap="square">
            <a:spAutoFit/>
          </a:bodyPr>
          <a:lstStyle/>
          <a:p>
            <a:pPr lvl="0" algn="just" eaLnBrk="0" fontAlgn="base" hangingPunct="0">
              <a:lnSpc>
                <a:spcPct val="150000"/>
              </a:lnSpc>
              <a:spcBef>
                <a:spcPct val="0"/>
              </a:spcBef>
              <a:spcAft>
                <a:spcPct val="0"/>
              </a:spcAft>
            </a:pPr>
            <a:endParaRPr lang="en-GB" altLang="en-US" sz="2400" dirty="0"/>
          </a:p>
        </p:txBody>
      </p:sp>
      <p:sp>
        <p:nvSpPr>
          <p:cNvPr id="5" name="Rectangle 1"/>
          <p:cNvSpPr>
            <a:spLocks noChangeArrowheads="1"/>
          </p:cNvSpPr>
          <p:nvPr/>
        </p:nvSpPr>
        <p:spPr bwMode="auto">
          <a:xfrm>
            <a:off x="552402" y="2757835"/>
            <a:ext cx="11353800" cy="2492990"/>
          </a:xfrm>
          <a:prstGeom prst="rect">
            <a:avLst/>
          </a:prstGeom>
          <a:solidFill>
            <a:schemeClr val="accent3">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600" b="1" i="0" u="none" strike="noStrike" cap="none" normalizeH="0" baseline="0" dirty="0" smtClean="0">
                <a:ln>
                  <a:noFill/>
                </a:ln>
                <a:solidFill>
                  <a:schemeClr val="tx1"/>
                </a:solidFill>
                <a:effectLst/>
              </a:rPr>
              <a:t>For Parents:</a:t>
            </a:r>
            <a:r>
              <a:rPr kumimoji="0" lang="en-US" altLang="en-US" sz="2600" b="0" i="0" u="none" strike="noStrike" cap="none" normalizeH="0" baseline="0" dirty="0" smtClean="0">
                <a:ln>
                  <a:noFill/>
                </a:ln>
                <a:solidFill>
                  <a:schemeClr val="tx1"/>
                </a:solidFill>
                <a:effectLst/>
              </a:rPr>
              <a:t/>
            </a:r>
            <a:br>
              <a:rPr kumimoji="0" lang="en-US" altLang="en-US" sz="2600" b="0" i="0" u="none" strike="noStrike" cap="none" normalizeH="0" baseline="0" dirty="0" smtClean="0">
                <a:ln>
                  <a:noFill/>
                </a:ln>
                <a:solidFill>
                  <a:schemeClr val="tx1"/>
                </a:solidFill>
                <a:effectLst/>
              </a:rPr>
            </a:br>
            <a:r>
              <a:rPr kumimoji="0" lang="en-US" altLang="en-US" sz="2600" b="1" i="0" u="none" strike="noStrike" cap="none" normalizeH="0" baseline="0" dirty="0" smtClean="0">
                <a:ln>
                  <a:noFill/>
                </a:ln>
                <a:solidFill>
                  <a:schemeClr val="tx1"/>
                </a:solidFill>
                <a:effectLst/>
              </a:rPr>
              <a:t>Repeated requests ignored</a:t>
            </a:r>
            <a:r>
              <a:rPr kumimoji="0" lang="en-US" altLang="en-US" sz="2600" b="0" i="0" u="none" strike="noStrike" cap="none" normalizeH="0" baseline="0" dirty="0" smtClean="0">
                <a:ln>
                  <a:noFill/>
                </a:ln>
                <a:solidFill>
                  <a:schemeClr val="tx1"/>
                </a:solidFill>
                <a:effectLst/>
              </a:rPr>
              <a:t> → Pause, stay calm: “Let’s start together — pick up the first toy.”</a:t>
            </a:r>
            <a:br>
              <a:rPr kumimoji="0" lang="en-US" altLang="en-US" sz="2600" b="0" i="0" u="none" strike="noStrike" cap="none" normalizeH="0" baseline="0" dirty="0" smtClean="0">
                <a:ln>
                  <a:noFill/>
                </a:ln>
                <a:solidFill>
                  <a:schemeClr val="tx1"/>
                </a:solidFill>
                <a:effectLst/>
              </a:rPr>
            </a:br>
            <a:r>
              <a:rPr kumimoji="0" lang="en-US" altLang="en-US" sz="2600" b="1" i="0" u="none" strike="noStrike" cap="none" normalizeH="0" baseline="0" dirty="0" smtClean="0">
                <a:ln>
                  <a:noFill/>
                </a:ln>
                <a:solidFill>
                  <a:schemeClr val="tx1"/>
                </a:solidFill>
                <a:effectLst/>
              </a:rPr>
              <a:t>Feeling disrespected</a:t>
            </a:r>
            <a:r>
              <a:rPr kumimoji="0" lang="en-US" altLang="en-US" sz="2600" b="0" i="0" u="none" strike="noStrike" cap="none" normalizeH="0" baseline="0" dirty="0" smtClean="0">
                <a:ln>
                  <a:noFill/>
                </a:ln>
                <a:solidFill>
                  <a:schemeClr val="tx1"/>
                </a:solidFill>
                <a:effectLst/>
              </a:rPr>
              <a:t> → “Let’s take a break and talk respectfully when we’re calm.”</a:t>
            </a:r>
          </a:p>
        </p:txBody>
      </p:sp>
      <p:sp>
        <p:nvSpPr>
          <p:cNvPr id="11" name="Rectangle 10"/>
          <p:cNvSpPr/>
          <p:nvPr/>
        </p:nvSpPr>
        <p:spPr>
          <a:xfrm>
            <a:off x="2604808" y="6679924"/>
            <a:ext cx="11963400" cy="2492990"/>
          </a:xfrm>
          <a:prstGeom prst="rect">
            <a:avLst/>
          </a:prstGeom>
          <a:solidFill>
            <a:schemeClr val="accent4">
              <a:lumMod val="20000"/>
              <a:lumOff val="80000"/>
            </a:schemeClr>
          </a:solidFill>
        </p:spPr>
        <p:txBody>
          <a:bodyPr wrap="square">
            <a:spAutoFit/>
          </a:bodyPr>
          <a:lstStyle/>
          <a:p>
            <a:pPr lvl="0" eaLnBrk="0" fontAlgn="base" hangingPunct="0">
              <a:lnSpc>
                <a:spcPct val="150000"/>
              </a:lnSpc>
              <a:spcBef>
                <a:spcPct val="0"/>
              </a:spcBef>
              <a:spcAft>
                <a:spcPct val="0"/>
              </a:spcAft>
            </a:pPr>
            <a:r>
              <a:rPr lang="en-US" altLang="en-US" sz="2600" b="1" dirty="0" smtClean="0"/>
              <a:t>For </a:t>
            </a:r>
            <a:r>
              <a:rPr lang="en-US" altLang="en-US" sz="2600" b="1" dirty="0"/>
              <a:t>Children:</a:t>
            </a:r>
            <a:r>
              <a:rPr lang="en-US" altLang="en-US" sz="2600" dirty="0"/>
              <a:t/>
            </a:r>
            <a:br>
              <a:rPr lang="en-US" altLang="en-US" sz="2600" dirty="0"/>
            </a:br>
            <a:r>
              <a:rPr lang="en-US" altLang="en-US" sz="2600" b="1" dirty="0"/>
              <a:t>Criticism or labels</a:t>
            </a:r>
            <a:r>
              <a:rPr lang="en-US" altLang="en-US" sz="2600" dirty="0"/>
              <a:t> → Focus on </a:t>
            </a:r>
            <a:r>
              <a:rPr lang="en-US" altLang="en-US" sz="2600" dirty="0" err="1"/>
              <a:t>behaviour</a:t>
            </a:r>
            <a:r>
              <a:rPr lang="en-US" altLang="en-US" sz="2600" dirty="0"/>
              <a:t>: “Let’s tidy the desk together.”</a:t>
            </a:r>
            <a:br>
              <a:rPr lang="en-US" altLang="en-US" sz="2600" dirty="0"/>
            </a:br>
            <a:r>
              <a:rPr lang="en-US" altLang="en-US" sz="2600" b="1" dirty="0"/>
              <a:t>Too many instructions</a:t>
            </a:r>
            <a:r>
              <a:rPr lang="en-US" altLang="en-US" sz="2600" dirty="0"/>
              <a:t> → Break tasks down: “First your book, then your pencil case.”</a:t>
            </a:r>
            <a:br>
              <a:rPr lang="en-US" altLang="en-US" sz="2600" dirty="0"/>
            </a:br>
            <a:r>
              <a:rPr lang="en-US" altLang="en-US" sz="2600" b="1" dirty="0"/>
              <a:t>Yelling or harsh tone</a:t>
            </a:r>
            <a:r>
              <a:rPr lang="en-US" altLang="en-US" sz="2600" dirty="0"/>
              <a:t> → Lower your voice: “I’m not angry — I just need you to listen.”</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68200" y="887348"/>
            <a:ext cx="5488705" cy="5488705"/>
          </a:xfrm>
          <a:prstGeom prst="rect">
            <a:avLst/>
          </a:prstGeom>
        </p:spPr>
      </p:pic>
      <p:sp>
        <p:nvSpPr>
          <p:cNvPr id="15" name="Rectangle 14"/>
          <p:cNvSpPr/>
          <p:nvPr/>
        </p:nvSpPr>
        <p:spPr>
          <a:xfrm>
            <a:off x="552402" y="1642471"/>
            <a:ext cx="6365269" cy="671851"/>
          </a:xfrm>
          <a:prstGeom prst="rect">
            <a:avLst/>
          </a:prstGeom>
        </p:spPr>
        <p:txBody>
          <a:bodyPr wrap="none">
            <a:spAutoFit/>
          </a:bodyPr>
          <a:lstStyle/>
          <a:p>
            <a:pPr lvl="0" eaLnBrk="0" fontAlgn="base" hangingPunct="0">
              <a:lnSpc>
                <a:spcPct val="150000"/>
              </a:lnSpc>
              <a:spcBef>
                <a:spcPct val="0"/>
              </a:spcBef>
              <a:spcAft>
                <a:spcPct val="0"/>
              </a:spcAft>
            </a:pPr>
            <a:r>
              <a:rPr lang="en-US" altLang="en-US" sz="2800" b="1" dirty="0"/>
              <a:t>Common Triggers and Better Approaches </a:t>
            </a:r>
          </a:p>
        </p:txBody>
      </p:sp>
    </p:spTree>
    <p:extLst>
      <p:ext uri="{BB962C8B-B14F-4D97-AF65-F5344CB8AC3E}">
        <p14:creationId xmlns:p14="http://schemas.microsoft.com/office/powerpoint/2010/main" val="740741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15621000" y="7072634"/>
            <a:ext cx="1905000" cy="1816395"/>
          </a:xfrm>
          <a:prstGeom prst="rect">
            <a:avLst/>
          </a:prstGeom>
        </p:spPr>
      </p:pic>
      <p:sp>
        <p:nvSpPr>
          <p:cNvPr id="6" name="Rectangle 8"/>
          <p:cNvSpPr>
            <a:spLocks noChangeArrowheads="1"/>
          </p:cNvSpPr>
          <p:nvPr/>
        </p:nvSpPr>
        <p:spPr bwMode="auto">
          <a:xfrm>
            <a:off x="914400" y="468630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7" name="Table 6"/>
          <p:cNvGraphicFramePr>
            <a:graphicFrameLocks noGrp="1"/>
          </p:cNvGraphicFramePr>
          <p:nvPr>
            <p:extLst>
              <p:ext uri="{D42A27DB-BD31-4B8C-83A1-F6EECF244321}">
                <p14:modId xmlns:p14="http://schemas.microsoft.com/office/powerpoint/2010/main" val="836117926"/>
              </p:ext>
            </p:extLst>
          </p:nvPr>
        </p:nvGraphicFramePr>
        <p:xfrm>
          <a:off x="609600" y="1962953"/>
          <a:ext cx="12877800" cy="7680960"/>
        </p:xfrm>
        <a:graphic>
          <a:graphicData uri="http://schemas.openxmlformats.org/drawingml/2006/table">
            <a:tbl>
              <a:tblPr/>
              <a:tblGrid>
                <a:gridCol w="4292600">
                  <a:extLst>
                    <a:ext uri="{9D8B030D-6E8A-4147-A177-3AD203B41FA5}">
                      <a16:colId xmlns:a16="http://schemas.microsoft.com/office/drawing/2014/main" val="4069423691"/>
                    </a:ext>
                  </a:extLst>
                </a:gridCol>
                <a:gridCol w="4292600">
                  <a:extLst>
                    <a:ext uri="{9D8B030D-6E8A-4147-A177-3AD203B41FA5}">
                      <a16:colId xmlns:a16="http://schemas.microsoft.com/office/drawing/2014/main" val="4097695720"/>
                    </a:ext>
                  </a:extLst>
                </a:gridCol>
                <a:gridCol w="4292600">
                  <a:extLst>
                    <a:ext uri="{9D8B030D-6E8A-4147-A177-3AD203B41FA5}">
                      <a16:colId xmlns:a16="http://schemas.microsoft.com/office/drawing/2014/main" val="2021656269"/>
                    </a:ext>
                  </a:extLst>
                </a:gridCol>
              </a:tblGrid>
              <a:tr h="510540">
                <a:tc>
                  <a:txBody>
                    <a:bodyPr/>
                    <a:lstStyle/>
                    <a:p>
                      <a:pPr>
                        <a:lnSpc>
                          <a:spcPct val="150000"/>
                        </a:lnSpc>
                      </a:pPr>
                      <a:r>
                        <a:rPr lang="en-GB" sz="2800" dirty="0"/>
                        <a:t>❌ </a:t>
                      </a:r>
                      <a:r>
                        <a:rPr lang="en-GB" sz="2800" b="1" dirty="0"/>
                        <a:t>Mistake</a:t>
                      </a:r>
                      <a:endParaRPr lang="en-GB" sz="2800" dirty="0"/>
                    </a:p>
                  </a:txBody>
                  <a:tcPr anchor="ctr">
                    <a:lnL>
                      <a:noFill/>
                    </a:lnL>
                    <a:lnR>
                      <a:noFill/>
                    </a:lnR>
                    <a:lnT>
                      <a:noFill/>
                    </a:lnT>
                    <a:lnB>
                      <a:noFill/>
                    </a:lnB>
                    <a:solidFill>
                      <a:srgbClr val="FF0000"/>
                    </a:solidFill>
                  </a:tcPr>
                </a:tc>
                <a:tc>
                  <a:txBody>
                    <a:bodyPr/>
                    <a:lstStyle/>
                    <a:p>
                      <a:pPr>
                        <a:lnSpc>
                          <a:spcPct val="150000"/>
                        </a:lnSpc>
                      </a:pPr>
                      <a:r>
                        <a:rPr lang="en-GB" sz="2800" b="1" dirty="0" smtClean="0"/>
                        <a:t>Why </a:t>
                      </a:r>
                      <a:r>
                        <a:rPr lang="en-GB" sz="2800" b="1" dirty="0"/>
                        <a:t>It Fails</a:t>
                      </a:r>
                      <a:endParaRPr lang="en-GB" sz="2800" dirty="0"/>
                    </a:p>
                  </a:txBody>
                  <a:tcPr anchor="ctr">
                    <a:lnL>
                      <a:noFill/>
                    </a:lnL>
                    <a:lnR>
                      <a:noFill/>
                    </a:lnR>
                    <a:lnT>
                      <a:noFill/>
                    </a:lnT>
                    <a:lnB>
                      <a:noFill/>
                    </a:lnB>
                    <a:solidFill>
                      <a:srgbClr val="FFFF00"/>
                    </a:solidFill>
                  </a:tcPr>
                </a:tc>
                <a:tc>
                  <a:txBody>
                    <a:bodyPr/>
                    <a:lstStyle/>
                    <a:p>
                      <a:pPr>
                        <a:lnSpc>
                          <a:spcPct val="150000"/>
                        </a:lnSpc>
                      </a:pPr>
                      <a:r>
                        <a:rPr lang="en-GB" sz="2800" dirty="0"/>
                        <a:t>✅ </a:t>
                      </a:r>
                      <a:r>
                        <a:rPr lang="en-GB" sz="2800" b="1" dirty="0"/>
                        <a:t>Better Approach</a:t>
                      </a:r>
                      <a:endParaRPr lang="en-GB" sz="2800" dirty="0"/>
                    </a:p>
                  </a:txBody>
                  <a:tcPr anchor="ctr">
                    <a:lnL>
                      <a:noFill/>
                    </a:lnL>
                    <a:lnR>
                      <a:noFill/>
                    </a:lnR>
                    <a:lnT>
                      <a:noFill/>
                    </a:lnT>
                    <a:lnB>
                      <a:noFill/>
                    </a:lnB>
                    <a:solidFill>
                      <a:srgbClr val="92D050"/>
                    </a:solidFill>
                  </a:tcPr>
                </a:tc>
                <a:extLst>
                  <a:ext uri="{0D108BD9-81ED-4DB2-BD59-A6C34878D82A}">
                    <a16:rowId xmlns:a16="http://schemas.microsoft.com/office/drawing/2014/main" val="135000606"/>
                  </a:ext>
                </a:extLst>
              </a:tr>
              <a:tr h="893445">
                <a:tc>
                  <a:txBody>
                    <a:bodyPr/>
                    <a:lstStyle/>
                    <a:p>
                      <a:pPr>
                        <a:lnSpc>
                          <a:spcPct val="150000"/>
                        </a:lnSpc>
                      </a:pPr>
                      <a:r>
                        <a:rPr lang="en-GB" sz="2800"/>
                        <a:t>Giving multiple commands at once</a:t>
                      </a:r>
                    </a:p>
                  </a:txBody>
                  <a:tcPr anchor="ctr">
                    <a:lnL>
                      <a:noFill/>
                    </a:lnL>
                    <a:lnR>
                      <a:noFill/>
                    </a:lnR>
                    <a:lnT>
                      <a:noFill/>
                    </a:lnT>
                    <a:lnB>
                      <a:noFill/>
                    </a:lnB>
                  </a:tcPr>
                </a:tc>
                <a:tc>
                  <a:txBody>
                    <a:bodyPr/>
                    <a:lstStyle/>
                    <a:p>
                      <a:pPr>
                        <a:lnSpc>
                          <a:spcPct val="150000"/>
                        </a:lnSpc>
                      </a:pPr>
                      <a:r>
                        <a:rPr lang="en-GB" sz="2800" dirty="0"/>
                        <a:t>Creates confusion</a:t>
                      </a:r>
                    </a:p>
                  </a:txBody>
                  <a:tcPr anchor="ctr">
                    <a:lnL>
                      <a:noFill/>
                    </a:lnL>
                    <a:lnR>
                      <a:noFill/>
                    </a:lnR>
                    <a:lnT>
                      <a:noFill/>
                    </a:lnT>
                    <a:lnB>
                      <a:noFill/>
                    </a:lnB>
                  </a:tcPr>
                </a:tc>
                <a:tc>
                  <a:txBody>
                    <a:bodyPr/>
                    <a:lstStyle/>
                    <a:p>
                      <a:pPr>
                        <a:lnSpc>
                          <a:spcPct val="150000"/>
                        </a:lnSpc>
                      </a:pPr>
                      <a:r>
                        <a:rPr lang="en-GB" sz="2800" b="0" dirty="0"/>
                        <a:t>Give one step, wait, then the next</a:t>
                      </a:r>
                    </a:p>
                  </a:txBody>
                  <a:tcPr anchor="ctr">
                    <a:lnL>
                      <a:noFill/>
                    </a:lnL>
                    <a:lnR>
                      <a:noFill/>
                    </a:lnR>
                    <a:lnT>
                      <a:noFill/>
                    </a:lnT>
                    <a:lnB>
                      <a:noFill/>
                    </a:lnB>
                  </a:tcPr>
                </a:tc>
                <a:extLst>
                  <a:ext uri="{0D108BD9-81ED-4DB2-BD59-A6C34878D82A}">
                    <a16:rowId xmlns:a16="http://schemas.microsoft.com/office/drawing/2014/main" val="112669750"/>
                  </a:ext>
                </a:extLst>
              </a:tr>
              <a:tr h="893445">
                <a:tc>
                  <a:txBody>
                    <a:bodyPr/>
                    <a:lstStyle/>
                    <a:p>
                      <a:pPr>
                        <a:lnSpc>
                          <a:spcPct val="150000"/>
                        </a:lnSpc>
                      </a:pPr>
                      <a:r>
                        <a:rPr lang="en-GB" sz="2800"/>
                        <a:t>Using negative commands (“Don’t do that”)</a:t>
                      </a:r>
                    </a:p>
                  </a:txBody>
                  <a:tcPr anchor="ctr">
                    <a:lnL>
                      <a:noFill/>
                    </a:lnL>
                    <a:lnR>
                      <a:noFill/>
                    </a:lnR>
                    <a:lnT>
                      <a:noFill/>
                    </a:lnT>
                    <a:lnB>
                      <a:noFill/>
                    </a:lnB>
                  </a:tcPr>
                </a:tc>
                <a:tc>
                  <a:txBody>
                    <a:bodyPr/>
                    <a:lstStyle/>
                    <a:p>
                      <a:pPr>
                        <a:lnSpc>
                          <a:spcPct val="150000"/>
                        </a:lnSpc>
                      </a:pPr>
                      <a:r>
                        <a:rPr lang="en-GB" sz="2800"/>
                        <a:t>Focuses on what </a:t>
                      </a:r>
                      <a:r>
                        <a:rPr lang="en-GB" sz="2800" i="1"/>
                        <a:t>not</a:t>
                      </a:r>
                      <a:r>
                        <a:rPr lang="en-GB" sz="2800"/>
                        <a:t> to do</a:t>
                      </a:r>
                    </a:p>
                  </a:txBody>
                  <a:tcPr anchor="ctr">
                    <a:lnL>
                      <a:noFill/>
                    </a:lnL>
                    <a:lnR>
                      <a:noFill/>
                    </a:lnR>
                    <a:lnT>
                      <a:noFill/>
                    </a:lnT>
                    <a:lnB>
                      <a:noFill/>
                    </a:lnB>
                  </a:tcPr>
                </a:tc>
                <a:tc>
                  <a:txBody>
                    <a:bodyPr/>
                    <a:lstStyle/>
                    <a:p>
                      <a:pPr>
                        <a:lnSpc>
                          <a:spcPct val="150000"/>
                        </a:lnSpc>
                      </a:pPr>
                      <a:r>
                        <a:rPr lang="en-GB" sz="2800" b="0" dirty="0"/>
                        <a:t>Phrase positively (“Please walk”)</a:t>
                      </a:r>
                    </a:p>
                  </a:txBody>
                  <a:tcPr anchor="ctr">
                    <a:lnL>
                      <a:noFill/>
                    </a:lnL>
                    <a:lnR>
                      <a:noFill/>
                    </a:lnR>
                    <a:lnT>
                      <a:noFill/>
                    </a:lnT>
                    <a:lnB>
                      <a:noFill/>
                    </a:lnB>
                  </a:tcPr>
                </a:tc>
                <a:extLst>
                  <a:ext uri="{0D108BD9-81ED-4DB2-BD59-A6C34878D82A}">
                    <a16:rowId xmlns:a16="http://schemas.microsoft.com/office/drawing/2014/main" val="2701033585"/>
                  </a:ext>
                </a:extLst>
              </a:tr>
              <a:tr h="510540">
                <a:tc>
                  <a:txBody>
                    <a:bodyPr/>
                    <a:lstStyle/>
                    <a:p>
                      <a:pPr>
                        <a:lnSpc>
                          <a:spcPct val="150000"/>
                        </a:lnSpc>
                      </a:pPr>
                      <a:r>
                        <a:rPr lang="en-GB" sz="2800"/>
                        <a:t>Yelling / raising voice</a:t>
                      </a:r>
                    </a:p>
                  </a:txBody>
                  <a:tcPr anchor="ctr">
                    <a:lnL>
                      <a:noFill/>
                    </a:lnL>
                    <a:lnR>
                      <a:noFill/>
                    </a:lnR>
                    <a:lnT>
                      <a:noFill/>
                    </a:lnT>
                    <a:lnB>
                      <a:noFill/>
                    </a:lnB>
                  </a:tcPr>
                </a:tc>
                <a:tc>
                  <a:txBody>
                    <a:bodyPr/>
                    <a:lstStyle/>
                    <a:p>
                      <a:pPr>
                        <a:lnSpc>
                          <a:spcPct val="150000"/>
                        </a:lnSpc>
                      </a:pPr>
                      <a:r>
                        <a:rPr lang="en-GB" sz="2800"/>
                        <a:t>Triggers defensiveness</a:t>
                      </a:r>
                    </a:p>
                  </a:txBody>
                  <a:tcPr anchor="ctr">
                    <a:lnL>
                      <a:noFill/>
                    </a:lnL>
                    <a:lnR>
                      <a:noFill/>
                    </a:lnR>
                    <a:lnT>
                      <a:noFill/>
                    </a:lnT>
                    <a:lnB>
                      <a:noFill/>
                    </a:lnB>
                  </a:tcPr>
                </a:tc>
                <a:tc>
                  <a:txBody>
                    <a:bodyPr/>
                    <a:lstStyle/>
                    <a:p>
                      <a:pPr>
                        <a:lnSpc>
                          <a:spcPct val="150000"/>
                        </a:lnSpc>
                      </a:pPr>
                      <a:r>
                        <a:rPr lang="en-GB" sz="2800" b="0" dirty="0"/>
                        <a:t>Use a calm, assertive tone</a:t>
                      </a:r>
                    </a:p>
                  </a:txBody>
                  <a:tcPr anchor="ctr">
                    <a:lnL>
                      <a:noFill/>
                    </a:lnL>
                    <a:lnR>
                      <a:noFill/>
                    </a:lnR>
                    <a:lnT>
                      <a:noFill/>
                    </a:lnT>
                    <a:lnB>
                      <a:noFill/>
                    </a:lnB>
                  </a:tcPr>
                </a:tc>
                <a:extLst>
                  <a:ext uri="{0D108BD9-81ED-4DB2-BD59-A6C34878D82A}">
                    <a16:rowId xmlns:a16="http://schemas.microsoft.com/office/drawing/2014/main" val="4144633652"/>
                  </a:ext>
                </a:extLst>
              </a:tr>
              <a:tr h="893445">
                <a:tc>
                  <a:txBody>
                    <a:bodyPr/>
                    <a:lstStyle/>
                    <a:p>
                      <a:pPr>
                        <a:lnSpc>
                          <a:spcPct val="150000"/>
                        </a:lnSpc>
                      </a:pPr>
                      <a:r>
                        <a:rPr lang="en-GB" sz="2800"/>
                        <a:t>Criticism / labelling (“You’re lazy”)</a:t>
                      </a:r>
                    </a:p>
                  </a:txBody>
                  <a:tcPr anchor="ctr">
                    <a:lnL>
                      <a:noFill/>
                    </a:lnL>
                    <a:lnR>
                      <a:noFill/>
                    </a:lnR>
                    <a:lnT>
                      <a:noFill/>
                    </a:lnT>
                    <a:lnB>
                      <a:noFill/>
                    </a:lnB>
                  </a:tcPr>
                </a:tc>
                <a:tc>
                  <a:txBody>
                    <a:bodyPr/>
                    <a:lstStyle/>
                    <a:p>
                      <a:pPr>
                        <a:lnSpc>
                          <a:spcPct val="150000"/>
                        </a:lnSpc>
                      </a:pPr>
                      <a:r>
                        <a:rPr lang="en-GB" sz="2800"/>
                        <a:t>Hurts self-esteem</a:t>
                      </a:r>
                    </a:p>
                  </a:txBody>
                  <a:tcPr anchor="ctr">
                    <a:lnL>
                      <a:noFill/>
                    </a:lnL>
                    <a:lnR>
                      <a:noFill/>
                    </a:lnR>
                    <a:lnT>
                      <a:noFill/>
                    </a:lnT>
                    <a:lnB>
                      <a:noFill/>
                    </a:lnB>
                  </a:tcPr>
                </a:tc>
                <a:tc>
                  <a:txBody>
                    <a:bodyPr/>
                    <a:lstStyle/>
                    <a:p>
                      <a:pPr>
                        <a:lnSpc>
                          <a:spcPct val="150000"/>
                        </a:lnSpc>
                      </a:pPr>
                      <a:r>
                        <a:rPr lang="en-GB" sz="2800" b="0" dirty="0"/>
                        <a:t>Focus on behaviour, not the person</a:t>
                      </a:r>
                    </a:p>
                  </a:txBody>
                  <a:tcPr anchor="ctr">
                    <a:lnL>
                      <a:noFill/>
                    </a:lnL>
                    <a:lnR>
                      <a:noFill/>
                    </a:lnR>
                    <a:lnT>
                      <a:noFill/>
                    </a:lnT>
                    <a:lnB>
                      <a:noFill/>
                    </a:lnB>
                  </a:tcPr>
                </a:tc>
                <a:extLst>
                  <a:ext uri="{0D108BD9-81ED-4DB2-BD59-A6C34878D82A}">
                    <a16:rowId xmlns:a16="http://schemas.microsoft.com/office/drawing/2014/main" val="3349715068"/>
                  </a:ext>
                </a:extLst>
              </a:tr>
              <a:tr h="893445">
                <a:tc>
                  <a:txBody>
                    <a:bodyPr/>
                    <a:lstStyle/>
                    <a:p>
                      <a:pPr>
                        <a:lnSpc>
                          <a:spcPct val="150000"/>
                        </a:lnSpc>
                      </a:pPr>
                      <a:r>
                        <a:rPr lang="en-GB" sz="2800"/>
                        <a:t>Reinforcing only negative behaviour</a:t>
                      </a:r>
                    </a:p>
                  </a:txBody>
                  <a:tcPr anchor="ctr">
                    <a:lnL>
                      <a:noFill/>
                    </a:lnL>
                    <a:lnR>
                      <a:noFill/>
                    </a:lnR>
                    <a:lnT>
                      <a:noFill/>
                    </a:lnT>
                    <a:lnB>
                      <a:noFill/>
                    </a:lnB>
                  </a:tcPr>
                </a:tc>
                <a:tc>
                  <a:txBody>
                    <a:bodyPr/>
                    <a:lstStyle/>
                    <a:p>
                      <a:pPr>
                        <a:lnSpc>
                          <a:spcPct val="150000"/>
                        </a:lnSpc>
                      </a:pPr>
                      <a:r>
                        <a:rPr lang="en-GB" sz="2800"/>
                        <a:t>Increases attention-seeking</a:t>
                      </a:r>
                    </a:p>
                  </a:txBody>
                  <a:tcPr anchor="ctr">
                    <a:lnL>
                      <a:noFill/>
                    </a:lnL>
                    <a:lnR>
                      <a:noFill/>
                    </a:lnR>
                    <a:lnT>
                      <a:noFill/>
                    </a:lnT>
                    <a:lnB>
                      <a:noFill/>
                    </a:lnB>
                  </a:tcPr>
                </a:tc>
                <a:tc>
                  <a:txBody>
                    <a:bodyPr/>
                    <a:lstStyle/>
                    <a:p>
                      <a:pPr>
                        <a:lnSpc>
                          <a:spcPct val="150000"/>
                        </a:lnSpc>
                      </a:pPr>
                      <a:r>
                        <a:rPr lang="en-GB" sz="2800" b="0" dirty="0"/>
                        <a:t>Praise positive behaviour</a:t>
                      </a:r>
                    </a:p>
                  </a:txBody>
                  <a:tcPr anchor="ctr">
                    <a:lnL>
                      <a:noFill/>
                    </a:lnL>
                    <a:lnR>
                      <a:noFill/>
                    </a:lnR>
                    <a:lnT>
                      <a:noFill/>
                    </a:lnT>
                    <a:lnB>
                      <a:noFill/>
                    </a:lnB>
                  </a:tcPr>
                </a:tc>
                <a:extLst>
                  <a:ext uri="{0D108BD9-81ED-4DB2-BD59-A6C34878D82A}">
                    <a16:rowId xmlns:a16="http://schemas.microsoft.com/office/drawing/2014/main" val="913231817"/>
                  </a:ext>
                </a:extLst>
              </a:tr>
              <a:tr h="510540">
                <a:tc>
                  <a:txBody>
                    <a:bodyPr/>
                    <a:lstStyle/>
                    <a:p>
                      <a:pPr>
                        <a:lnSpc>
                          <a:spcPct val="150000"/>
                        </a:lnSpc>
                      </a:pPr>
                      <a:r>
                        <a:rPr lang="en-GB" sz="2800"/>
                        <a:t>Ignoring emotional state</a:t>
                      </a:r>
                    </a:p>
                  </a:txBody>
                  <a:tcPr anchor="ctr">
                    <a:lnL>
                      <a:noFill/>
                    </a:lnL>
                    <a:lnR>
                      <a:noFill/>
                    </a:lnR>
                    <a:lnT>
                      <a:noFill/>
                    </a:lnT>
                    <a:lnB>
                      <a:noFill/>
                    </a:lnB>
                  </a:tcPr>
                </a:tc>
                <a:tc>
                  <a:txBody>
                    <a:bodyPr/>
                    <a:lstStyle/>
                    <a:p>
                      <a:pPr>
                        <a:lnSpc>
                          <a:spcPct val="150000"/>
                        </a:lnSpc>
                      </a:pPr>
                      <a:r>
                        <a:rPr lang="en-GB" sz="2800" dirty="0"/>
                        <a:t>Misses root cause</a:t>
                      </a:r>
                    </a:p>
                  </a:txBody>
                  <a:tcPr anchor="ctr">
                    <a:lnL>
                      <a:noFill/>
                    </a:lnL>
                    <a:lnR>
                      <a:noFill/>
                    </a:lnR>
                    <a:lnT>
                      <a:noFill/>
                    </a:lnT>
                    <a:lnB>
                      <a:noFill/>
                    </a:lnB>
                  </a:tcPr>
                </a:tc>
                <a:tc>
                  <a:txBody>
                    <a:bodyPr/>
                    <a:lstStyle/>
                    <a:p>
                      <a:pPr>
                        <a:lnSpc>
                          <a:spcPct val="150000"/>
                        </a:lnSpc>
                      </a:pPr>
                      <a:r>
                        <a:rPr lang="en-GB" sz="2800" b="0" dirty="0"/>
                        <a:t>Acknowledge feelings first</a:t>
                      </a:r>
                    </a:p>
                  </a:txBody>
                  <a:tcPr anchor="ctr">
                    <a:lnL>
                      <a:noFill/>
                    </a:lnL>
                    <a:lnR>
                      <a:noFill/>
                    </a:lnR>
                    <a:lnT>
                      <a:noFill/>
                    </a:lnT>
                    <a:lnB>
                      <a:noFill/>
                    </a:lnB>
                  </a:tcPr>
                </a:tc>
                <a:extLst>
                  <a:ext uri="{0D108BD9-81ED-4DB2-BD59-A6C34878D82A}">
                    <a16:rowId xmlns:a16="http://schemas.microsoft.com/office/drawing/2014/main" val="1922428728"/>
                  </a:ext>
                </a:extLst>
              </a:tr>
            </a:tbl>
          </a:graphicData>
        </a:graphic>
      </p:graphicFrame>
      <p:sp>
        <p:nvSpPr>
          <p:cNvPr id="8" name="Rectangle 1"/>
          <p:cNvSpPr>
            <a:spLocks noChangeArrowheads="1"/>
          </p:cNvSpPr>
          <p:nvPr/>
        </p:nvSpPr>
        <p:spPr bwMode="auto">
          <a:xfrm>
            <a:off x="457200" y="1008846"/>
            <a:ext cx="885389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rPr>
              <a:t>3.3 Common Communication Mistakes &amp; How to Fix Them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159584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3" name="TextBox 17"/>
          <p:cNvSpPr txBox="1"/>
          <p:nvPr/>
        </p:nvSpPr>
        <p:spPr>
          <a:xfrm>
            <a:off x="685800" y="957676"/>
            <a:ext cx="15316200" cy="461665"/>
          </a:xfrm>
          <a:prstGeom prst="rect">
            <a:avLst/>
          </a:prstGeom>
        </p:spPr>
        <p:txBody>
          <a:bodyPr wrap="square" lIns="0" tIns="0" rIns="0" bIns="0" rtlCol="0" anchor="t">
            <a:spAutoFit/>
          </a:bodyPr>
          <a:lstStyle/>
          <a:p>
            <a:pPr algn="l">
              <a:lnSpc>
                <a:spcPts val="3599"/>
              </a:lnSpc>
            </a:pPr>
            <a:r>
              <a:rPr lang="en-US" sz="2999" b="1" dirty="0" smtClean="0">
                <a:solidFill>
                  <a:srgbClr val="191919"/>
                </a:solidFill>
                <a:latin typeface="Arial"/>
                <a:ea typeface="Arial"/>
                <a:cs typeface="Arial"/>
                <a:sym typeface="Arial"/>
              </a:rPr>
              <a:t>CASE STUDY </a:t>
            </a:r>
            <a:r>
              <a:rPr lang="en-US" sz="2999" b="1" dirty="0">
                <a:solidFill>
                  <a:srgbClr val="191919"/>
                </a:solidFill>
                <a:latin typeface="Arial"/>
                <a:ea typeface="Arial"/>
                <a:cs typeface="Arial"/>
                <a:sym typeface="Arial"/>
              </a:rPr>
              <a:t>2</a:t>
            </a:r>
            <a:r>
              <a:rPr lang="en-US" sz="2999" b="1" dirty="0" smtClean="0">
                <a:solidFill>
                  <a:srgbClr val="191919"/>
                </a:solidFill>
                <a:latin typeface="Arial"/>
                <a:ea typeface="Arial"/>
                <a:cs typeface="Arial"/>
                <a:sym typeface="Arial"/>
              </a:rPr>
              <a:t>.1: Instruction techniques for </a:t>
            </a:r>
            <a:r>
              <a:rPr lang="en-US" sz="2999" b="1" dirty="0" err="1">
                <a:solidFill>
                  <a:srgbClr val="191919"/>
                </a:solidFill>
                <a:latin typeface="Arial"/>
                <a:ea typeface="Arial"/>
                <a:cs typeface="Arial"/>
                <a:sym typeface="Arial"/>
              </a:rPr>
              <a:t>N</a:t>
            </a:r>
            <a:r>
              <a:rPr lang="en-US" sz="2999" b="1" dirty="0" err="1" smtClean="0">
                <a:solidFill>
                  <a:srgbClr val="191919"/>
                </a:solidFill>
                <a:latin typeface="Arial"/>
                <a:ea typeface="Arial"/>
                <a:cs typeface="Arial"/>
                <a:sym typeface="Arial"/>
              </a:rPr>
              <a:t>eurodivergent</a:t>
            </a:r>
            <a:r>
              <a:rPr lang="en-US" sz="2999" b="1" dirty="0" smtClean="0">
                <a:solidFill>
                  <a:srgbClr val="191919"/>
                </a:solidFill>
                <a:latin typeface="Arial"/>
                <a:ea typeface="Arial"/>
                <a:cs typeface="Arial"/>
                <a:sym typeface="Arial"/>
              </a:rPr>
              <a:t> Individuals</a:t>
            </a:r>
          </a:p>
        </p:txBody>
      </p:sp>
      <p:sp>
        <p:nvSpPr>
          <p:cNvPr id="5" name="Rectangle 4"/>
          <p:cNvSpPr/>
          <p:nvPr/>
        </p:nvSpPr>
        <p:spPr>
          <a:xfrm>
            <a:off x="653845" y="1714500"/>
            <a:ext cx="17324749" cy="6510757"/>
          </a:xfrm>
          <a:prstGeom prst="rect">
            <a:avLst/>
          </a:prstGeom>
        </p:spPr>
        <p:txBody>
          <a:bodyPr wrap="square">
            <a:spAutoFit/>
          </a:bodyPr>
          <a:lstStyle/>
          <a:p>
            <a:pPr algn="just">
              <a:lnSpc>
                <a:spcPct val="107000"/>
              </a:lnSpc>
              <a:spcAft>
                <a:spcPts val="800"/>
              </a:spcAft>
            </a:pPr>
            <a:r>
              <a:rPr lang="en-US" sz="2800" dirty="0" smtClean="0">
                <a:ea typeface="Calibri" panose="020F0502020204030204" pitchFamily="34" charset="0"/>
                <a:cs typeface="Calibri" panose="020F0502020204030204" pitchFamily="34" charset="0"/>
              </a:rPr>
              <a:t>Since </a:t>
            </a:r>
            <a:r>
              <a:rPr lang="en-US" sz="2800" dirty="0">
                <a:ea typeface="Calibri" panose="020F0502020204030204" pitchFamily="34" charset="0"/>
                <a:cs typeface="Calibri" panose="020F0502020204030204" pitchFamily="34" charset="0"/>
              </a:rPr>
              <a:t>he was 4, his behavior provoked difficulties. Later on, “P” had taken “different” decisions about his sleep, games, school and his future - he would stay home without any close friends, consuming only junk food. </a:t>
            </a:r>
            <a:r>
              <a:rPr lang="en-GB" sz="2800" dirty="0">
                <a:ea typeface="Calibri" panose="020F0502020204030204" pitchFamily="34" charset="0"/>
                <a:cs typeface="Times New Roman" panose="02020603050405020304" pitchFamily="18" charset="0"/>
              </a:rPr>
              <a:t> </a:t>
            </a:r>
            <a:r>
              <a:rPr lang="en-GB" sz="2800" dirty="0" smtClean="0">
                <a:ea typeface="Calibri" panose="020F0502020204030204" pitchFamily="34" charset="0"/>
              </a:rPr>
              <a:t>The </a:t>
            </a:r>
            <a:r>
              <a:rPr lang="en-GB" sz="2800" dirty="0">
                <a:ea typeface="Calibri" panose="020F0502020204030204" pitchFamily="34" charset="0"/>
              </a:rPr>
              <a:t>interventions designed by his therapist aimed to create a supportive and effective learning environment tailored to “P’s” neurological profile, particularly in the context of ADHD. These interventions focused on enhancing self-confidence, establishing a structured daily schedule, maintaining routines, and promoting healthy eating </a:t>
            </a:r>
            <a:r>
              <a:rPr lang="en-GB" sz="2800" dirty="0" smtClean="0">
                <a:ea typeface="Calibri" panose="020F0502020204030204" pitchFamily="34" charset="0"/>
              </a:rPr>
              <a:t>habits.</a:t>
            </a:r>
          </a:p>
          <a:p>
            <a:pPr algn="just">
              <a:lnSpc>
                <a:spcPct val="107000"/>
              </a:lnSpc>
              <a:spcAft>
                <a:spcPts val="800"/>
              </a:spcAft>
            </a:pPr>
            <a:endParaRPr lang="en-GB" sz="2800" dirty="0" smtClean="0">
              <a:ea typeface="Calibri" panose="020F0502020204030204" pitchFamily="34" charset="0"/>
            </a:endParaRPr>
          </a:p>
          <a:p>
            <a:r>
              <a:rPr lang="en-GB" sz="2800" dirty="0"/>
              <a:t>Specific Instructional Techniques:</a:t>
            </a:r>
          </a:p>
          <a:p>
            <a:pPr lvl="0"/>
            <a:r>
              <a:rPr lang="en-GB" sz="2800" b="1" dirty="0"/>
              <a:t>“Stop, Think, Act” Method:</a:t>
            </a:r>
            <a:r>
              <a:rPr lang="en-GB" sz="2800" dirty="0"/>
              <a:t> Encouraged reflection before action, helping “P” regulate impulses and make thoughtful decisions.</a:t>
            </a:r>
          </a:p>
          <a:p>
            <a:pPr lvl="0"/>
            <a:r>
              <a:rPr lang="en-GB" sz="2800" b="1" dirty="0"/>
              <a:t>Pre-Commitment Strategies:</a:t>
            </a:r>
            <a:r>
              <a:rPr lang="en-GB" sz="2800" dirty="0"/>
              <a:t> Fostered planning and adherence to tasks by creating structured commitments in advance.</a:t>
            </a:r>
          </a:p>
          <a:p>
            <a:pPr lvl="0"/>
            <a:r>
              <a:rPr lang="en-GB" sz="2800" b="1" dirty="0"/>
              <a:t>Frequent Check-ins:</a:t>
            </a:r>
            <a:r>
              <a:rPr lang="en-GB" sz="2800" dirty="0"/>
              <a:t> Regular monitoring and guidance ensured tasks were on track and provided immediate feedback.</a:t>
            </a:r>
          </a:p>
          <a:p>
            <a:pPr lvl="0"/>
            <a:r>
              <a:rPr lang="en-GB" sz="2800" b="1" dirty="0"/>
              <a:t>Play the Story Technique:</a:t>
            </a:r>
            <a:r>
              <a:rPr lang="en-GB" sz="2800" dirty="0"/>
              <a:t> Used narrative and role-play to make learning engaging, promote comprehension, and reinforce desired behaviours</a:t>
            </a:r>
            <a:r>
              <a:rPr lang="en-GB" sz="2800" dirty="0" smtClean="0"/>
              <a:t>.</a:t>
            </a:r>
            <a:r>
              <a:rPr lang="en-GB" sz="2800" dirty="0" smtClean="0">
                <a:ea typeface="Calibri" panose="020F0502020204030204" pitchFamily="34" charset="0"/>
              </a:rPr>
              <a:t> </a:t>
            </a:r>
            <a:endParaRPr lang="en-GB" sz="2800" dirty="0"/>
          </a:p>
        </p:txBody>
      </p:sp>
      <p:sp>
        <p:nvSpPr>
          <p:cNvPr id="9" name="Rectangle 8"/>
          <p:cNvSpPr/>
          <p:nvPr/>
        </p:nvSpPr>
        <p:spPr>
          <a:xfrm>
            <a:off x="6001664" y="9468660"/>
            <a:ext cx="5110694" cy="400110"/>
          </a:xfrm>
          <a:prstGeom prst="rect">
            <a:avLst/>
          </a:prstGeom>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smtClean="0"/>
              <a:t>[See Module </a:t>
            </a:r>
            <a:r>
              <a:rPr lang="en-GB" sz="2000" b="1" dirty="0"/>
              <a:t>2</a:t>
            </a:r>
            <a:r>
              <a:rPr lang="en-GB" sz="2000" b="1" dirty="0" smtClean="0"/>
              <a:t> </a:t>
            </a:r>
            <a:r>
              <a:rPr lang="en-GB" sz="2000" b="1" dirty="0" smtClean="0"/>
              <a:t>for complete Case study] </a:t>
            </a:r>
            <a:endParaRPr lang="en-GB" sz="2000" b="1" dirty="0"/>
          </a:p>
        </p:txBody>
      </p:sp>
    </p:spTree>
    <p:extLst>
      <p:ext uri="{BB962C8B-B14F-4D97-AF65-F5344CB8AC3E}">
        <p14:creationId xmlns:p14="http://schemas.microsoft.com/office/powerpoint/2010/main" val="2167612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3" name="TextBox 17"/>
          <p:cNvSpPr txBox="1"/>
          <p:nvPr/>
        </p:nvSpPr>
        <p:spPr>
          <a:xfrm>
            <a:off x="685800" y="957676"/>
            <a:ext cx="15316200" cy="461665"/>
          </a:xfrm>
          <a:prstGeom prst="rect">
            <a:avLst/>
          </a:prstGeom>
        </p:spPr>
        <p:txBody>
          <a:bodyPr wrap="square" lIns="0" tIns="0" rIns="0" bIns="0" rtlCol="0" anchor="t">
            <a:spAutoFit/>
          </a:bodyPr>
          <a:lstStyle/>
          <a:p>
            <a:pPr algn="l">
              <a:lnSpc>
                <a:spcPts val="3599"/>
              </a:lnSpc>
            </a:pPr>
            <a:r>
              <a:rPr lang="en-US" sz="2999" b="1" dirty="0" smtClean="0">
                <a:solidFill>
                  <a:srgbClr val="191919"/>
                </a:solidFill>
                <a:latin typeface="Arial"/>
                <a:ea typeface="Arial"/>
                <a:cs typeface="Arial"/>
                <a:sym typeface="Arial"/>
              </a:rPr>
              <a:t>CASE STUDY </a:t>
            </a:r>
            <a:r>
              <a:rPr lang="en-US" sz="2999" b="1" dirty="0">
                <a:solidFill>
                  <a:srgbClr val="191919"/>
                </a:solidFill>
                <a:latin typeface="Arial"/>
                <a:ea typeface="Arial"/>
                <a:cs typeface="Arial"/>
                <a:sym typeface="Arial"/>
              </a:rPr>
              <a:t>2</a:t>
            </a:r>
            <a:r>
              <a:rPr lang="en-US" sz="2999" b="1" dirty="0" smtClean="0">
                <a:solidFill>
                  <a:srgbClr val="191919"/>
                </a:solidFill>
                <a:latin typeface="Arial"/>
                <a:ea typeface="Arial"/>
                <a:cs typeface="Arial"/>
                <a:sym typeface="Arial"/>
              </a:rPr>
              <a:t>.1: Instruction techniques for </a:t>
            </a:r>
            <a:r>
              <a:rPr lang="en-US" sz="2999" b="1" dirty="0" err="1">
                <a:solidFill>
                  <a:srgbClr val="191919"/>
                </a:solidFill>
                <a:latin typeface="Arial"/>
                <a:ea typeface="Arial"/>
                <a:cs typeface="Arial"/>
                <a:sym typeface="Arial"/>
              </a:rPr>
              <a:t>N</a:t>
            </a:r>
            <a:r>
              <a:rPr lang="en-US" sz="2999" b="1" dirty="0" err="1" smtClean="0">
                <a:solidFill>
                  <a:srgbClr val="191919"/>
                </a:solidFill>
                <a:latin typeface="Arial"/>
                <a:ea typeface="Arial"/>
                <a:cs typeface="Arial"/>
                <a:sym typeface="Arial"/>
              </a:rPr>
              <a:t>eurodivergent</a:t>
            </a:r>
            <a:r>
              <a:rPr lang="en-US" sz="2999" b="1" dirty="0" smtClean="0">
                <a:solidFill>
                  <a:srgbClr val="191919"/>
                </a:solidFill>
                <a:latin typeface="Arial"/>
                <a:ea typeface="Arial"/>
                <a:cs typeface="Arial"/>
                <a:sym typeface="Arial"/>
              </a:rPr>
              <a:t> Individuals</a:t>
            </a:r>
          </a:p>
        </p:txBody>
      </p:sp>
      <p:graphicFrame>
        <p:nvGraphicFramePr>
          <p:cNvPr id="9" name="Table 8"/>
          <p:cNvGraphicFramePr>
            <a:graphicFrameLocks noGrp="1"/>
          </p:cNvGraphicFramePr>
          <p:nvPr>
            <p:extLst>
              <p:ext uri="{D42A27DB-BD31-4B8C-83A1-F6EECF244321}">
                <p14:modId xmlns:p14="http://schemas.microsoft.com/office/powerpoint/2010/main" val="2676855491"/>
              </p:ext>
            </p:extLst>
          </p:nvPr>
        </p:nvGraphicFramePr>
        <p:xfrm>
          <a:off x="2549991" y="2247900"/>
          <a:ext cx="12218381" cy="6737024"/>
        </p:xfrm>
        <a:graphic>
          <a:graphicData uri="http://schemas.openxmlformats.org/drawingml/2006/table">
            <a:tbl>
              <a:tblPr firstRow="1" bandRow="1">
                <a:tableStyleId>{5C22544A-7EE6-4342-B048-85BDC9FD1C3A}</a:tableStyleId>
              </a:tblPr>
              <a:tblGrid>
                <a:gridCol w="367277">
                  <a:extLst>
                    <a:ext uri="{9D8B030D-6E8A-4147-A177-3AD203B41FA5}">
                      <a16:colId xmlns:a16="http://schemas.microsoft.com/office/drawing/2014/main" val="4260926307"/>
                    </a:ext>
                  </a:extLst>
                </a:gridCol>
                <a:gridCol w="5312711">
                  <a:extLst>
                    <a:ext uri="{9D8B030D-6E8A-4147-A177-3AD203B41FA5}">
                      <a16:colId xmlns:a16="http://schemas.microsoft.com/office/drawing/2014/main" val="1299899865"/>
                    </a:ext>
                  </a:extLst>
                </a:gridCol>
                <a:gridCol w="6538393">
                  <a:extLst>
                    <a:ext uri="{9D8B030D-6E8A-4147-A177-3AD203B41FA5}">
                      <a16:colId xmlns:a16="http://schemas.microsoft.com/office/drawing/2014/main" val="2165318114"/>
                    </a:ext>
                  </a:extLst>
                </a:gridCol>
              </a:tblGrid>
              <a:tr h="1055752">
                <a:tc>
                  <a:txBody>
                    <a:bodyPr/>
                    <a:lstStyle/>
                    <a:p>
                      <a:pPr algn="ctr"/>
                      <a:endParaRPr lang="en-US" sz="2800" b="1" dirty="0">
                        <a:latin typeface="+mn-lt"/>
                      </a:endParaRPr>
                    </a:p>
                  </a:txBody>
                  <a:tcPr>
                    <a:solidFill>
                      <a:srgbClr val="6A4C8C"/>
                    </a:solidFill>
                  </a:tcPr>
                </a:tc>
                <a:tc>
                  <a:txBody>
                    <a:bodyPr/>
                    <a:lstStyle/>
                    <a:p>
                      <a:pPr algn="ctr"/>
                      <a:r>
                        <a:rPr lang="en-US" sz="2800" b="1" dirty="0" smtClean="0">
                          <a:latin typeface="Arial" panose="020B0604020202020204" pitchFamily="34" charset="0"/>
                          <a:cs typeface="Arial" panose="020B0604020202020204" pitchFamily="34" charset="0"/>
                        </a:rPr>
                        <a:t>Individual</a:t>
                      </a:r>
                      <a:r>
                        <a:rPr lang="en-US" sz="2800" b="1" baseline="0" dirty="0" smtClean="0">
                          <a:latin typeface="Arial" panose="020B0604020202020204" pitchFamily="34" charset="0"/>
                          <a:cs typeface="Arial" panose="020B0604020202020204" pitchFamily="34" charset="0"/>
                        </a:rPr>
                        <a:t> Exercise</a:t>
                      </a:r>
                      <a:endParaRPr lang="en-US" sz="2800" b="1" dirty="0">
                        <a:latin typeface="Arial" panose="020B0604020202020204" pitchFamily="34" charset="0"/>
                        <a:cs typeface="Arial" panose="020B0604020202020204" pitchFamily="34" charset="0"/>
                      </a:endParaRPr>
                    </a:p>
                  </a:txBody>
                  <a:tcPr>
                    <a:solidFill>
                      <a:srgbClr val="6A4C8C"/>
                    </a:solidFill>
                  </a:tcPr>
                </a:tc>
                <a:tc>
                  <a:txBody>
                    <a:bodyPr/>
                    <a:lstStyle/>
                    <a:p>
                      <a:pPr algn="ctr"/>
                      <a:r>
                        <a:rPr lang="en-US" sz="2800" b="1" dirty="0" smtClean="0">
                          <a:latin typeface="Arial" panose="020B0604020202020204" pitchFamily="34" charset="0"/>
                          <a:cs typeface="Arial" panose="020B0604020202020204" pitchFamily="34" charset="0"/>
                        </a:rPr>
                        <a:t>Group Exercise</a:t>
                      </a:r>
                      <a:endParaRPr lang="en-US" sz="2800" b="1" dirty="0">
                        <a:latin typeface="Arial" panose="020B0604020202020204" pitchFamily="34" charset="0"/>
                        <a:cs typeface="Arial" panose="020B0604020202020204" pitchFamily="34" charset="0"/>
                      </a:endParaRPr>
                    </a:p>
                  </a:txBody>
                  <a:tcPr>
                    <a:solidFill>
                      <a:srgbClr val="6A4C8C"/>
                    </a:solidFill>
                  </a:tcPr>
                </a:tc>
                <a:extLst>
                  <a:ext uri="{0D108BD9-81ED-4DB2-BD59-A6C34878D82A}">
                    <a16:rowId xmlns:a16="http://schemas.microsoft.com/office/drawing/2014/main" val="806819886"/>
                  </a:ext>
                </a:extLst>
              </a:tr>
              <a:tr h="1739746">
                <a:tc>
                  <a:txBody>
                    <a:bodyPr/>
                    <a:lstStyle/>
                    <a:p>
                      <a:r>
                        <a:rPr lang="en-US" sz="2800" dirty="0" smtClean="0">
                          <a:latin typeface="+mn-lt"/>
                        </a:rPr>
                        <a:t>1</a:t>
                      </a:r>
                      <a:endParaRPr lang="en-US" sz="2800" dirty="0">
                        <a:latin typeface="+mn-lt"/>
                      </a:endParaRP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What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were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key</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factors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contributing</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challenge</a:t>
                      </a:r>
                      <a:r>
                        <a:rPr lang="fi-FI" sz="2800" kern="1200" dirty="0" smtClean="0">
                          <a:solidFill>
                            <a:schemeClr val="dk1"/>
                          </a:solidFill>
                          <a:effectLst/>
                          <a:latin typeface="Arial" panose="020B0604020202020204" pitchFamily="34" charset="0"/>
                          <a:ea typeface="+mn-ea"/>
                          <a:cs typeface="Arial" panose="020B0604020202020204" pitchFamily="34" charset="0"/>
                        </a:rPr>
                        <a:t> in case </a:t>
                      </a:r>
                      <a:r>
                        <a:rPr lang="fi-FI" sz="2800" kern="1200" dirty="0" err="1" smtClean="0">
                          <a:solidFill>
                            <a:schemeClr val="dk1"/>
                          </a:solidFill>
                          <a:effectLst/>
                          <a:latin typeface="Arial" panose="020B0604020202020204" pitchFamily="34" charset="0"/>
                          <a:ea typeface="+mn-ea"/>
                          <a:cs typeface="Arial" panose="020B0604020202020204" pitchFamily="34" charset="0"/>
                        </a:rPr>
                        <a:t>study</a:t>
                      </a:r>
                      <a:r>
                        <a:rPr lang="fi-FI" sz="2800" kern="1200" dirty="0" smtClean="0">
                          <a:solidFill>
                            <a:schemeClr val="dk1"/>
                          </a:solidFill>
                          <a:effectLst/>
                          <a:latin typeface="Arial" panose="020B0604020202020204" pitchFamily="34" charset="0"/>
                          <a:ea typeface="+mn-ea"/>
                          <a:cs typeface="Arial" panose="020B0604020202020204" pitchFamily="34" charset="0"/>
                        </a:rPr>
                        <a:t> 2.1?</a:t>
                      </a:r>
                      <a:endParaRPr lang="en-US" sz="2800" dirty="0">
                        <a:latin typeface="Arial" panose="020B0604020202020204" pitchFamily="34" charset="0"/>
                        <a:cs typeface="Arial" panose="020B0604020202020204" pitchFamily="34" charset="0"/>
                      </a:endParaRP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Which</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are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en-US" sz="2800" kern="1200" dirty="0" smtClean="0">
                          <a:solidFill>
                            <a:schemeClr val="dk1"/>
                          </a:solidFill>
                          <a:effectLst/>
                          <a:latin typeface="Arial" panose="020B0604020202020204" pitchFamily="34" charset="0"/>
                          <a:ea typeface="+mn-ea"/>
                          <a:cs typeface="Arial" panose="020B0604020202020204" pitchFamily="34" charset="0"/>
                        </a:rPr>
                        <a:t> instruction techniques </a:t>
                      </a:r>
                      <a:r>
                        <a:rPr lang="fi-FI" sz="2800" kern="1200" dirty="0" smtClean="0">
                          <a:solidFill>
                            <a:schemeClr val="dk1"/>
                          </a:solidFill>
                          <a:effectLst/>
                          <a:latin typeface="Arial" panose="020B0604020202020204" pitchFamily="34" charset="0"/>
                          <a:ea typeface="+mn-ea"/>
                          <a:cs typeface="Arial" panose="020B0604020202020204" pitchFamily="34" charset="0"/>
                        </a:rPr>
                        <a:t>?</a:t>
                      </a:r>
                      <a:endParaRPr lang="en-US" sz="2800" dirty="0">
                        <a:latin typeface="Arial" panose="020B0604020202020204" pitchFamily="34" charset="0"/>
                        <a:cs typeface="Arial" panose="020B0604020202020204" pitchFamily="34" charset="0"/>
                      </a:endParaRPr>
                    </a:p>
                  </a:txBody>
                  <a:tcPr>
                    <a:solidFill>
                      <a:srgbClr val="E0F0EB"/>
                    </a:solidFill>
                  </a:tcPr>
                </a:tc>
                <a:extLst>
                  <a:ext uri="{0D108BD9-81ED-4DB2-BD59-A6C34878D82A}">
                    <a16:rowId xmlns:a16="http://schemas.microsoft.com/office/drawing/2014/main" val="3920918707"/>
                  </a:ext>
                </a:extLst>
              </a:tr>
              <a:tr h="1559207">
                <a:tc>
                  <a:txBody>
                    <a:bodyPr/>
                    <a:lstStyle/>
                    <a:p>
                      <a:r>
                        <a:rPr lang="en-US" sz="2800" dirty="0" smtClean="0">
                          <a:latin typeface="+mn-lt"/>
                        </a:rPr>
                        <a:t>2</a:t>
                      </a:r>
                      <a:endParaRPr lang="en-US" sz="2800" dirty="0">
                        <a:latin typeface="+mn-lt"/>
                      </a:endParaRPr>
                    </a:p>
                  </a:txBody>
                  <a:tcPr>
                    <a:solidFill>
                      <a:srgbClr val="9CD6C1"/>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What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objectives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were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established</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following</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intervention to </a:t>
                      </a:r>
                      <a:r>
                        <a:rPr lang="fi-FI" sz="2800" kern="1200" dirty="0" err="1" smtClean="0">
                          <a:solidFill>
                            <a:schemeClr val="dk1"/>
                          </a:solidFill>
                          <a:effectLst/>
                          <a:latin typeface="Arial" panose="020B0604020202020204" pitchFamily="34" charset="0"/>
                          <a:ea typeface="+mn-ea"/>
                          <a:cs typeface="Arial" panose="020B0604020202020204" pitchFamily="34" charset="0"/>
                        </a:rPr>
                        <a:t>address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P”’s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developmental</a:t>
                      </a:r>
                      <a:r>
                        <a:rPr lang="fi-FI" sz="2800" kern="1200" dirty="0" smtClean="0">
                          <a:solidFill>
                            <a:schemeClr val="dk1"/>
                          </a:solidFill>
                          <a:effectLst/>
                          <a:latin typeface="Arial" panose="020B0604020202020204" pitchFamily="34" charset="0"/>
                          <a:ea typeface="+mn-ea"/>
                          <a:cs typeface="Arial" panose="020B0604020202020204" pitchFamily="34" charset="0"/>
                        </a:rPr>
                        <a:t> and </a:t>
                      </a:r>
                      <a:r>
                        <a:rPr lang="fi-FI" sz="2800" kern="1200" dirty="0" err="1" smtClean="0">
                          <a:solidFill>
                            <a:schemeClr val="dk1"/>
                          </a:solidFill>
                          <a:effectLst/>
                          <a:latin typeface="Arial" panose="020B0604020202020204" pitchFamily="34" charset="0"/>
                          <a:ea typeface="+mn-ea"/>
                          <a:cs typeface="Arial" panose="020B0604020202020204" pitchFamily="34" charset="0"/>
                        </a:rPr>
                        <a:t>behavioral</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challenges</a:t>
                      </a:r>
                      <a:r>
                        <a:rPr lang="fi-FI" sz="2800" kern="1200" dirty="0" smtClean="0">
                          <a:solidFill>
                            <a:schemeClr val="dk1"/>
                          </a:solidFill>
                          <a:effectLst/>
                          <a:latin typeface="Arial" panose="020B0604020202020204" pitchFamily="34" charset="0"/>
                          <a:ea typeface="+mn-ea"/>
                          <a:cs typeface="Arial" panose="020B0604020202020204" pitchFamily="34" charset="0"/>
                        </a:rPr>
                        <a:t>?</a:t>
                      </a:r>
                      <a:endParaRPr lang="en-US" sz="2800" dirty="0">
                        <a:latin typeface="Arial" panose="020B0604020202020204" pitchFamily="34" charset="0"/>
                        <a:cs typeface="Arial" panose="020B0604020202020204" pitchFamily="34" charset="0"/>
                      </a:endParaRPr>
                    </a:p>
                  </a:txBody>
                  <a:tcPr>
                    <a:solidFill>
                      <a:srgbClr val="9CD6C1"/>
                    </a:solidFill>
                  </a:tcPr>
                </a:tc>
                <a:tc>
                  <a:txBody>
                    <a:bodyPr/>
                    <a:lstStyle/>
                    <a:p>
                      <a:r>
                        <a:rPr lang="fi-FI" sz="2800" kern="1200" dirty="0" err="1" smtClean="0">
                          <a:solidFill>
                            <a:schemeClr val="dk1"/>
                          </a:solidFill>
                          <a:effectLst/>
                          <a:latin typeface="Arial" panose="020B0604020202020204" pitchFamily="34" charset="0"/>
                          <a:ea typeface="+mn-ea"/>
                          <a:cs typeface="Arial" panose="020B0604020202020204" pitchFamily="34" charset="0"/>
                        </a:rPr>
                        <a:t>Give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key</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ways</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instruct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techniques</a:t>
                      </a:r>
                      <a:r>
                        <a:rPr lang="fi-FI" sz="2800" kern="1200" dirty="0" smtClean="0">
                          <a:solidFill>
                            <a:schemeClr val="dk1"/>
                          </a:solidFill>
                          <a:effectLst/>
                          <a:latin typeface="Arial" panose="020B0604020202020204" pitchFamily="34" charset="0"/>
                          <a:ea typeface="+mn-ea"/>
                          <a:cs typeface="Arial" panose="020B0604020202020204" pitchFamily="34" charset="0"/>
                        </a:rPr>
                        <a:t> for ADHD </a:t>
                      </a:r>
                      <a:r>
                        <a:rPr lang="fi-FI" sz="2800" kern="1200" dirty="0" err="1" smtClean="0">
                          <a:solidFill>
                            <a:schemeClr val="dk1"/>
                          </a:solidFill>
                          <a:effectLst/>
                          <a:latin typeface="Arial" panose="020B0604020202020204" pitchFamily="34" charset="0"/>
                          <a:ea typeface="+mn-ea"/>
                          <a:cs typeface="Arial" panose="020B0604020202020204" pitchFamily="34" charset="0"/>
                        </a:rPr>
                        <a:t>individuals</a:t>
                      </a:r>
                      <a:r>
                        <a:rPr lang="fi-FI" sz="2800" kern="1200" dirty="0" smtClean="0">
                          <a:solidFill>
                            <a:schemeClr val="dk1"/>
                          </a:solidFill>
                          <a:effectLst/>
                          <a:latin typeface="Arial" panose="020B0604020202020204" pitchFamily="34" charset="0"/>
                          <a:ea typeface="+mn-ea"/>
                          <a:cs typeface="Arial" panose="020B0604020202020204" pitchFamily="34" charset="0"/>
                        </a:rPr>
                        <a:t>.</a:t>
                      </a:r>
                      <a:endParaRPr lang="en-US" sz="2800" dirty="0">
                        <a:latin typeface="Arial" panose="020B0604020202020204" pitchFamily="34" charset="0"/>
                        <a:cs typeface="Arial" panose="020B0604020202020204" pitchFamily="34" charset="0"/>
                      </a:endParaRPr>
                    </a:p>
                  </a:txBody>
                  <a:tcPr>
                    <a:solidFill>
                      <a:srgbClr val="9CD6C1"/>
                    </a:solidFill>
                  </a:tcPr>
                </a:tc>
                <a:extLst>
                  <a:ext uri="{0D108BD9-81ED-4DB2-BD59-A6C34878D82A}">
                    <a16:rowId xmlns:a16="http://schemas.microsoft.com/office/drawing/2014/main" val="4269473432"/>
                  </a:ext>
                </a:extLst>
              </a:tr>
              <a:tr h="1356123">
                <a:tc>
                  <a:txBody>
                    <a:bodyPr/>
                    <a:lstStyle/>
                    <a:p>
                      <a:r>
                        <a:rPr lang="en-US" sz="2800" dirty="0" smtClean="0">
                          <a:latin typeface="+mn-lt"/>
                        </a:rPr>
                        <a:t>3</a:t>
                      </a:r>
                      <a:endParaRPr lang="en-US" sz="2800" dirty="0">
                        <a:latin typeface="+mn-lt"/>
                      </a:endParaRPr>
                    </a:p>
                  </a:txBody>
                  <a:tcPr>
                    <a:solidFill>
                      <a:srgbClr val="E0F0EB"/>
                    </a:solidFill>
                  </a:tcPr>
                </a:tc>
                <a:tc>
                  <a:txBody>
                    <a:bodyPr/>
                    <a:lstStyle/>
                    <a:p>
                      <a:pPr>
                        <a:lnSpc>
                          <a:spcPts val="4000"/>
                        </a:lnSpc>
                      </a:pPr>
                      <a:r>
                        <a:rPr lang="fi-FI" sz="2800" kern="1200" dirty="0" smtClean="0">
                          <a:solidFill>
                            <a:schemeClr val="dk1"/>
                          </a:solidFill>
                          <a:effectLst/>
                          <a:latin typeface="Arial" panose="020B0604020202020204" pitchFamily="34" charset="0"/>
                          <a:ea typeface="+mn-ea"/>
                          <a:cs typeface="Arial" panose="020B0604020202020204" pitchFamily="34" charset="0"/>
                        </a:rPr>
                        <a:t>How </a:t>
                      </a:r>
                      <a:r>
                        <a:rPr lang="fi-FI" sz="2800" kern="1200" dirty="0" err="1" smtClean="0">
                          <a:solidFill>
                            <a:schemeClr val="dk1"/>
                          </a:solidFill>
                          <a:effectLst/>
                          <a:latin typeface="Arial" panose="020B0604020202020204" pitchFamily="34" charset="0"/>
                          <a:ea typeface="+mn-ea"/>
                          <a:cs typeface="Arial" panose="020B0604020202020204" pitchFamily="34" charset="0"/>
                        </a:rPr>
                        <a:t>did</a:t>
                      </a:r>
                      <a:r>
                        <a:rPr lang="fi-FI" sz="2800" kern="1200" dirty="0" smtClean="0">
                          <a:solidFill>
                            <a:schemeClr val="dk1"/>
                          </a:solidFill>
                          <a:effectLst/>
                          <a:latin typeface="Arial" panose="020B0604020202020204" pitchFamily="34" charset="0"/>
                          <a:ea typeface="+mn-ea"/>
                          <a:cs typeface="Arial" panose="020B0604020202020204" pitchFamily="34" charset="0"/>
                        </a:rPr>
                        <a:t> he </a:t>
                      </a:r>
                      <a:r>
                        <a:rPr lang="fi-FI" sz="2800" kern="1200" dirty="0" err="1" smtClean="0">
                          <a:solidFill>
                            <a:schemeClr val="dk1"/>
                          </a:solidFill>
                          <a:effectLst/>
                          <a:latin typeface="Arial" panose="020B0604020202020204" pitchFamily="34" charset="0"/>
                          <a:ea typeface="+mn-ea"/>
                          <a:cs typeface="Arial" panose="020B0604020202020204" pitchFamily="34" charset="0"/>
                        </a:rPr>
                        <a:t>succeed</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follow</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new</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norms</a:t>
                      </a:r>
                      <a:r>
                        <a:rPr lang="fi-FI" sz="2800" kern="1200" dirty="0" smtClean="0">
                          <a:solidFill>
                            <a:schemeClr val="dk1"/>
                          </a:solidFill>
                          <a:effectLst/>
                          <a:latin typeface="Arial" panose="020B0604020202020204" pitchFamily="34" charset="0"/>
                          <a:ea typeface="+mn-ea"/>
                          <a:cs typeface="Arial" panose="020B0604020202020204" pitchFamily="34" charset="0"/>
                        </a:rPr>
                        <a:t> at </a:t>
                      </a:r>
                      <a:r>
                        <a:rPr lang="fi-FI" sz="2800" kern="1200" dirty="0" err="1" smtClean="0">
                          <a:solidFill>
                            <a:schemeClr val="dk1"/>
                          </a:solidFill>
                          <a:effectLst/>
                          <a:latin typeface="Arial" panose="020B0604020202020204" pitchFamily="34" charset="0"/>
                          <a:ea typeface="+mn-ea"/>
                          <a:cs typeface="Arial" panose="020B0604020202020204" pitchFamily="34" charset="0"/>
                        </a:rPr>
                        <a:t>his</a:t>
                      </a:r>
                      <a:r>
                        <a:rPr lang="fi-FI" sz="2800" kern="1200" dirty="0" smtClean="0">
                          <a:solidFill>
                            <a:schemeClr val="dk1"/>
                          </a:solidFill>
                          <a:effectLst/>
                          <a:latin typeface="Arial" panose="020B0604020202020204" pitchFamily="34" charset="0"/>
                          <a:ea typeface="+mn-ea"/>
                          <a:cs typeface="Arial" panose="020B0604020202020204" pitchFamily="34" charset="0"/>
                        </a:rPr>
                        <a:t> life?</a:t>
                      </a: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Give</a:t>
                      </a:r>
                      <a:r>
                        <a:rPr lang="fi-FI" sz="2800" kern="1200" dirty="0" smtClean="0">
                          <a:solidFill>
                            <a:schemeClr val="dk1"/>
                          </a:solidFill>
                          <a:effectLst/>
                          <a:latin typeface="Arial" panose="020B0604020202020204" pitchFamily="34" charset="0"/>
                          <a:ea typeface="+mn-ea"/>
                          <a:cs typeface="Arial" panose="020B0604020202020204" pitchFamily="34" charset="0"/>
                        </a:rPr>
                        <a:t> 2 </a:t>
                      </a:r>
                      <a:r>
                        <a:rPr lang="fi-FI" sz="2800" kern="1200" dirty="0" err="1" smtClean="0">
                          <a:solidFill>
                            <a:schemeClr val="dk1"/>
                          </a:solidFill>
                          <a:effectLst/>
                          <a:latin typeface="Arial" panose="020B0604020202020204" pitchFamily="34" charset="0"/>
                          <a:ea typeface="+mn-ea"/>
                          <a:cs typeface="Arial" panose="020B0604020202020204" pitchFamily="34" charset="0"/>
                        </a:rPr>
                        <a:t>techniques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used</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by</a:t>
                      </a:r>
                      <a:r>
                        <a:rPr lang="fi-FI" sz="2800" kern="1200" dirty="0" smtClean="0">
                          <a:solidFill>
                            <a:schemeClr val="dk1"/>
                          </a:solidFill>
                          <a:effectLst/>
                          <a:latin typeface="Arial" panose="020B0604020202020204" pitchFamily="34" charset="0"/>
                          <a:ea typeface="+mn-ea"/>
                          <a:cs typeface="Arial" panose="020B0604020202020204" pitchFamily="34" charset="0"/>
                        </a:rPr>
                        <a:t> “P” to </a:t>
                      </a:r>
                      <a:r>
                        <a:rPr lang="fi-FI" sz="2800" kern="1200" dirty="0" err="1" smtClean="0">
                          <a:solidFill>
                            <a:schemeClr val="dk1"/>
                          </a:solidFill>
                          <a:effectLst/>
                          <a:latin typeface="Arial" panose="020B0604020202020204" pitchFamily="34" charset="0"/>
                          <a:ea typeface="+mn-ea"/>
                          <a:cs typeface="Arial" panose="020B0604020202020204" pitchFamily="34" charset="0"/>
                        </a:rPr>
                        <a:t>improve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his</a:t>
                      </a:r>
                      <a:r>
                        <a:rPr lang="fi-FI" sz="2800" kern="1200" dirty="0" smtClean="0">
                          <a:solidFill>
                            <a:schemeClr val="dk1"/>
                          </a:solidFill>
                          <a:effectLst/>
                          <a:latin typeface="Arial" panose="020B0604020202020204" pitchFamily="34" charset="0"/>
                          <a:ea typeface="+mn-ea"/>
                          <a:cs typeface="Arial" panose="020B0604020202020204" pitchFamily="34" charset="0"/>
                        </a:rPr>
                        <a:t> ADHD.</a:t>
                      </a:r>
                      <a:endParaRPr lang="en-US" sz="2800" dirty="0">
                        <a:latin typeface="Arial" panose="020B0604020202020204" pitchFamily="34" charset="0"/>
                        <a:cs typeface="Arial" panose="020B0604020202020204" pitchFamily="34" charset="0"/>
                      </a:endParaRPr>
                    </a:p>
                  </a:txBody>
                  <a:tcPr>
                    <a:solidFill>
                      <a:srgbClr val="E0F0EB"/>
                    </a:solidFill>
                  </a:tcPr>
                </a:tc>
                <a:extLst>
                  <a:ext uri="{0D108BD9-81ED-4DB2-BD59-A6C34878D82A}">
                    <a16:rowId xmlns:a16="http://schemas.microsoft.com/office/drawing/2014/main" val="1563213530"/>
                  </a:ext>
                </a:extLst>
              </a:tr>
            </a:tbl>
          </a:graphicData>
        </a:graphic>
      </p:graphicFrame>
    </p:spTree>
    <p:extLst>
      <p:ext uri="{BB962C8B-B14F-4D97-AF65-F5344CB8AC3E}">
        <p14:creationId xmlns:p14="http://schemas.microsoft.com/office/powerpoint/2010/main" val="1020166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9" name="TextBox 17"/>
          <p:cNvSpPr txBox="1"/>
          <p:nvPr/>
        </p:nvSpPr>
        <p:spPr>
          <a:xfrm>
            <a:off x="685800" y="1257300"/>
            <a:ext cx="12649200" cy="461665"/>
          </a:xfrm>
          <a:prstGeom prst="rect">
            <a:avLst/>
          </a:prstGeom>
        </p:spPr>
        <p:txBody>
          <a:bodyPr wrap="square" lIns="0" tIns="0" rIns="0" bIns="0" rtlCol="0" anchor="t">
            <a:spAutoFit/>
          </a:bodyPr>
          <a:lstStyle/>
          <a:p>
            <a:pPr algn="l">
              <a:lnSpc>
                <a:spcPts val="3599"/>
              </a:lnSpc>
            </a:pPr>
            <a:r>
              <a:rPr lang="en-US" sz="2999" b="1" dirty="0" smtClean="0">
                <a:solidFill>
                  <a:srgbClr val="191919"/>
                </a:solidFill>
                <a:latin typeface="Arial"/>
                <a:ea typeface="Arial"/>
                <a:cs typeface="Arial"/>
                <a:sym typeface="Arial"/>
              </a:rPr>
              <a:t>CASE STUDY 2.2: Communication techniques</a:t>
            </a:r>
          </a:p>
        </p:txBody>
      </p:sp>
      <p:sp>
        <p:nvSpPr>
          <p:cNvPr id="10" name="Rectangle 9"/>
          <p:cNvSpPr/>
          <p:nvPr/>
        </p:nvSpPr>
        <p:spPr>
          <a:xfrm>
            <a:off x="685800" y="2171700"/>
            <a:ext cx="16358572" cy="7119257"/>
          </a:xfrm>
          <a:prstGeom prst="rect">
            <a:avLst/>
          </a:prstGeom>
        </p:spPr>
        <p:txBody>
          <a:bodyPr wrap="square">
            <a:spAutoFit/>
          </a:bodyPr>
          <a:lstStyle/>
          <a:p>
            <a:r>
              <a:rPr lang="en-US" sz="2800" dirty="0" smtClean="0"/>
              <a:t>“</a:t>
            </a:r>
            <a:r>
              <a:rPr lang="en-US" sz="2800" dirty="0" smtClean="0"/>
              <a:t>D</a:t>
            </a:r>
            <a:r>
              <a:rPr lang="en-US" sz="2800" dirty="0"/>
              <a:t>” is a tall and beautiful adolescence </a:t>
            </a:r>
            <a:r>
              <a:rPr lang="en-GB" sz="2800" dirty="0"/>
              <a:t>who has anxiety, and who was willing to start something new but after 6 minutes, she changes </a:t>
            </a:r>
            <a:r>
              <a:rPr lang="en-US" sz="2800" dirty="0"/>
              <a:t>activity. </a:t>
            </a:r>
            <a:r>
              <a:rPr lang="en-GB" sz="2800" dirty="0"/>
              <a:t>She always accepted game proposals and she was setting goals - without the experience of success. </a:t>
            </a:r>
            <a:r>
              <a:rPr lang="en-US" sz="2800" dirty="0"/>
              <a:t>To improve “D”s communication skills, her parents used to invite a friend at their house. </a:t>
            </a:r>
            <a:r>
              <a:rPr lang="en-US" sz="2800" dirty="0" smtClean="0"/>
              <a:t>They </a:t>
            </a:r>
            <a:r>
              <a:rPr lang="en-US" sz="2800" dirty="0"/>
              <a:t>were focusing on her interests to help with engagement, using clear, direct, and simple language, breaking down instructions into small steps, providing visual aids, offering choices, with role-playing and giving immediate, positive feedback to build skills and understanding. Her parents gave their undivided attention, distraction-free environment. “D” has been using strategies like breaking down tasks, establishing a structured and, using timers and visual aids with the help of her parents. This helped her overall communication with her parents, making her express her feelings in a clearer way and she now had a better vision of her upcoming tasks. She could also incorporate physical activity and frequent breaks. It was an </a:t>
            </a:r>
            <a:r>
              <a:rPr lang="fi-FI" sz="2800" dirty="0" err="1"/>
              <a:t>important</a:t>
            </a:r>
            <a:r>
              <a:rPr lang="fi-FI" sz="2800" dirty="0"/>
              <a:t> </a:t>
            </a:r>
            <a:r>
              <a:rPr lang="fi-FI" sz="2800" dirty="0" err="1"/>
              <a:t>time</a:t>
            </a:r>
            <a:r>
              <a:rPr lang="fi-FI" sz="2800" dirty="0"/>
              <a:t> </a:t>
            </a:r>
            <a:r>
              <a:rPr lang="fi-FI" sz="2800" dirty="0" err="1"/>
              <a:t>when</a:t>
            </a:r>
            <a:r>
              <a:rPr lang="fi-FI" sz="2800" dirty="0"/>
              <a:t> </a:t>
            </a:r>
            <a:r>
              <a:rPr lang="fi-FI" sz="2800" dirty="0" err="1"/>
              <a:t>they</a:t>
            </a:r>
            <a:r>
              <a:rPr lang="fi-FI" sz="2800" dirty="0"/>
              <a:t> </a:t>
            </a:r>
            <a:r>
              <a:rPr lang="fi-FI" sz="2800" dirty="0" err="1"/>
              <a:t>were</a:t>
            </a:r>
            <a:r>
              <a:rPr lang="fi-FI" sz="2800" dirty="0"/>
              <a:t> </a:t>
            </a:r>
            <a:r>
              <a:rPr lang="fi-FI" sz="2800" dirty="0" err="1"/>
              <a:t>taking</a:t>
            </a:r>
            <a:r>
              <a:rPr lang="fi-FI" sz="2800" dirty="0"/>
              <a:t> </a:t>
            </a:r>
            <a:r>
              <a:rPr lang="fi-FI" sz="2800" dirty="0" err="1"/>
              <a:t>strategic</a:t>
            </a:r>
            <a:r>
              <a:rPr lang="fi-FI" sz="2800" dirty="0"/>
              <a:t> </a:t>
            </a:r>
            <a:r>
              <a:rPr lang="fi-FI" sz="2800" dirty="0" err="1"/>
              <a:t>breaks</a:t>
            </a:r>
            <a:r>
              <a:rPr lang="fi-FI" sz="2800" dirty="0"/>
              <a:t> for 2 </a:t>
            </a:r>
            <a:r>
              <a:rPr lang="fi-FI" sz="2800" dirty="0" err="1"/>
              <a:t>minutes</a:t>
            </a:r>
            <a:r>
              <a:rPr lang="fi-FI" sz="2800" dirty="0"/>
              <a:t>, </a:t>
            </a:r>
            <a:r>
              <a:rPr lang="fi-FI" sz="2800" dirty="0" err="1"/>
              <a:t>with</a:t>
            </a:r>
            <a:r>
              <a:rPr lang="fi-FI" sz="2800" dirty="0"/>
              <a:t> </a:t>
            </a:r>
            <a:r>
              <a:rPr lang="fi-FI" sz="2800" dirty="0" err="1"/>
              <a:t>incorporate</a:t>
            </a:r>
            <a:r>
              <a:rPr lang="fi-FI" sz="2800" dirty="0"/>
              <a:t> </a:t>
            </a:r>
            <a:r>
              <a:rPr lang="fi-FI" sz="2800" dirty="0" err="1"/>
              <a:t>movement</a:t>
            </a:r>
            <a:r>
              <a:rPr lang="fi-FI" sz="2800" dirty="0"/>
              <a:t>, </a:t>
            </a:r>
            <a:r>
              <a:rPr lang="fi-FI" sz="2800" dirty="0" err="1"/>
              <a:t>establishing</a:t>
            </a:r>
            <a:r>
              <a:rPr lang="fi-FI" sz="2800" dirty="0"/>
              <a:t> </a:t>
            </a:r>
            <a:r>
              <a:rPr lang="fi-FI" sz="2800" dirty="0" err="1"/>
              <a:t>routines</a:t>
            </a:r>
            <a:r>
              <a:rPr lang="fi-FI" sz="2800" dirty="0"/>
              <a:t> and </a:t>
            </a:r>
            <a:r>
              <a:rPr lang="fi-FI" sz="2800" dirty="0" err="1"/>
              <a:t>giving</a:t>
            </a:r>
            <a:r>
              <a:rPr lang="fi-FI" sz="2800" dirty="0"/>
              <a:t> </a:t>
            </a:r>
            <a:r>
              <a:rPr lang="fi-FI" sz="2800" dirty="0" err="1"/>
              <a:t>rewards</a:t>
            </a:r>
            <a:r>
              <a:rPr lang="fi-FI" sz="2800" dirty="0"/>
              <a:t> </a:t>
            </a:r>
            <a:r>
              <a:rPr lang="fi-FI" sz="2800" dirty="0" err="1"/>
              <a:t>after</a:t>
            </a:r>
            <a:r>
              <a:rPr lang="fi-FI" sz="2800" dirty="0"/>
              <a:t> </a:t>
            </a:r>
            <a:r>
              <a:rPr lang="fi-FI" sz="2800" dirty="0" err="1"/>
              <a:t>any</a:t>
            </a:r>
            <a:r>
              <a:rPr lang="fi-FI" sz="2800" dirty="0"/>
              <a:t> </a:t>
            </a:r>
            <a:r>
              <a:rPr lang="fi-FI" sz="2800" dirty="0" err="1"/>
              <a:t>try</a:t>
            </a:r>
            <a:r>
              <a:rPr lang="fi-FI" sz="2800" dirty="0"/>
              <a:t>.</a:t>
            </a:r>
            <a:endParaRPr lang="en-GB" sz="2800" dirty="0"/>
          </a:p>
          <a:p>
            <a:r>
              <a:rPr lang="en-US" sz="2800" dirty="0"/>
              <a:t> </a:t>
            </a:r>
            <a:endParaRPr lang="en-GB" sz="2800" dirty="0"/>
          </a:p>
          <a:p>
            <a:pPr algn="just">
              <a:lnSpc>
                <a:spcPct val="107000"/>
              </a:lnSpc>
              <a:spcAft>
                <a:spcPts val="800"/>
              </a:spcAft>
            </a:pPr>
            <a:endParaRPr lang="en-GB" sz="2800" dirty="0"/>
          </a:p>
          <a:p>
            <a:endParaRPr lang="en-GB" sz="2800" b="1" dirty="0" smtClean="0">
              <a:ea typeface="Calibri" panose="020F0502020204030204" pitchFamily="34" charset="0"/>
            </a:endParaRPr>
          </a:p>
          <a:p>
            <a:r>
              <a:rPr lang="en-GB" sz="2800" dirty="0" smtClean="0">
                <a:ea typeface="Calibri" panose="020F0502020204030204" pitchFamily="34" charset="0"/>
              </a:rPr>
              <a:t> </a:t>
            </a:r>
            <a:endParaRPr lang="en-GB" sz="2800" dirty="0"/>
          </a:p>
        </p:txBody>
      </p:sp>
      <p:sp>
        <p:nvSpPr>
          <p:cNvPr id="11" name="Rectangle 10"/>
          <p:cNvSpPr/>
          <p:nvPr/>
        </p:nvSpPr>
        <p:spPr>
          <a:xfrm>
            <a:off x="6001664" y="9468660"/>
            <a:ext cx="5110694" cy="400110"/>
          </a:xfrm>
          <a:prstGeom prst="rect">
            <a:avLst/>
          </a:prstGeom>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smtClean="0"/>
              <a:t>[See Module </a:t>
            </a:r>
            <a:r>
              <a:rPr lang="en-GB" sz="2000" b="1" dirty="0"/>
              <a:t>2</a:t>
            </a:r>
            <a:r>
              <a:rPr lang="en-GB" sz="2000" b="1" dirty="0" smtClean="0"/>
              <a:t> </a:t>
            </a:r>
            <a:r>
              <a:rPr lang="en-GB" sz="2000" b="1" dirty="0" smtClean="0"/>
              <a:t>for complete Case study] </a:t>
            </a:r>
            <a:endParaRPr lang="en-GB" sz="2000" b="1" dirty="0"/>
          </a:p>
        </p:txBody>
      </p:sp>
    </p:spTree>
    <p:extLst>
      <p:ext uri="{BB962C8B-B14F-4D97-AF65-F5344CB8AC3E}">
        <p14:creationId xmlns:p14="http://schemas.microsoft.com/office/powerpoint/2010/main" val="1740071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3" name="TextBox 17"/>
          <p:cNvSpPr txBox="1"/>
          <p:nvPr/>
        </p:nvSpPr>
        <p:spPr>
          <a:xfrm>
            <a:off x="685800" y="957676"/>
            <a:ext cx="15316200" cy="433773"/>
          </a:xfrm>
          <a:prstGeom prst="rect">
            <a:avLst/>
          </a:prstGeom>
        </p:spPr>
        <p:txBody>
          <a:bodyPr wrap="square" lIns="0" tIns="0" rIns="0" bIns="0" rtlCol="0" anchor="t">
            <a:spAutoFit/>
          </a:bodyPr>
          <a:lstStyle/>
          <a:p>
            <a:pPr algn="l">
              <a:lnSpc>
                <a:spcPts val="3599"/>
              </a:lnSpc>
            </a:pPr>
            <a:r>
              <a:rPr lang="en-US" sz="2999" b="1" dirty="0" smtClean="0">
                <a:solidFill>
                  <a:srgbClr val="191919"/>
                </a:solidFill>
                <a:latin typeface="Arial"/>
                <a:ea typeface="Arial"/>
                <a:cs typeface="Arial"/>
                <a:sym typeface="Arial"/>
              </a:rPr>
              <a:t>CASE STUDY 2.2: Communication techniques</a:t>
            </a:r>
          </a:p>
        </p:txBody>
      </p:sp>
      <p:graphicFrame>
        <p:nvGraphicFramePr>
          <p:cNvPr id="9" name="Table 8"/>
          <p:cNvGraphicFramePr>
            <a:graphicFrameLocks noGrp="1"/>
          </p:cNvGraphicFramePr>
          <p:nvPr>
            <p:extLst>
              <p:ext uri="{D42A27DB-BD31-4B8C-83A1-F6EECF244321}">
                <p14:modId xmlns:p14="http://schemas.microsoft.com/office/powerpoint/2010/main" val="2615367342"/>
              </p:ext>
            </p:extLst>
          </p:nvPr>
        </p:nvGraphicFramePr>
        <p:xfrm>
          <a:off x="2549991" y="2247900"/>
          <a:ext cx="12218381" cy="5934304"/>
        </p:xfrm>
        <a:graphic>
          <a:graphicData uri="http://schemas.openxmlformats.org/drawingml/2006/table">
            <a:tbl>
              <a:tblPr firstRow="1" bandRow="1">
                <a:tableStyleId>{5C22544A-7EE6-4342-B048-85BDC9FD1C3A}</a:tableStyleId>
              </a:tblPr>
              <a:tblGrid>
                <a:gridCol w="367277">
                  <a:extLst>
                    <a:ext uri="{9D8B030D-6E8A-4147-A177-3AD203B41FA5}">
                      <a16:colId xmlns:a16="http://schemas.microsoft.com/office/drawing/2014/main" val="4260926307"/>
                    </a:ext>
                  </a:extLst>
                </a:gridCol>
                <a:gridCol w="5312711">
                  <a:extLst>
                    <a:ext uri="{9D8B030D-6E8A-4147-A177-3AD203B41FA5}">
                      <a16:colId xmlns:a16="http://schemas.microsoft.com/office/drawing/2014/main" val="1299899865"/>
                    </a:ext>
                  </a:extLst>
                </a:gridCol>
                <a:gridCol w="6538393">
                  <a:extLst>
                    <a:ext uri="{9D8B030D-6E8A-4147-A177-3AD203B41FA5}">
                      <a16:colId xmlns:a16="http://schemas.microsoft.com/office/drawing/2014/main" val="2165318114"/>
                    </a:ext>
                  </a:extLst>
                </a:gridCol>
              </a:tblGrid>
              <a:tr h="1055752">
                <a:tc>
                  <a:txBody>
                    <a:bodyPr/>
                    <a:lstStyle/>
                    <a:p>
                      <a:pPr algn="ctr"/>
                      <a:endParaRPr lang="en-US" sz="2800" b="1" dirty="0">
                        <a:latin typeface="+mn-lt"/>
                      </a:endParaRPr>
                    </a:p>
                  </a:txBody>
                  <a:tcPr>
                    <a:solidFill>
                      <a:srgbClr val="6A4C8C"/>
                    </a:solidFill>
                  </a:tcPr>
                </a:tc>
                <a:tc>
                  <a:txBody>
                    <a:bodyPr/>
                    <a:lstStyle/>
                    <a:p>
                      <a:pPr algn="ctr"/>
                      <a:r>
                        <a:rPr lang="en-US" sz="2800" b="1" dirty="0" smtClean="0">
                          <a:latin typeface="+mn-lt"/>
                          <a:cs typeface="Arial" panose="020B0604020202020204" pitchFamily="34" charset="0"/>
                        </a:rPr>
                        <a:t>Individual</a:t>
                      </a:r>
                      <a:r>
                        <a:rPr lang="en-US" sz="2800" b="1" baseline="0" dirty="0" smtClean="0">
                          <a:latin typeface="+mn-lt"/>
                          <a:cs typeface="Arial" panose="020B0604020202020204" pitchFamily="34" charset="0"/>
                        </a:rPr>
                        <a:t> Exercise</a:t>
                      </a:r>
                      <a:endParaRPr lang="en-US" sz="2800" b="1" dirty="0">
                        <a:latin typeface="+mn-lt"/>
                        <a:cs typeface="Arial" panose="020B0604020202020204" pitchFamily="34" charset="0"/>
                      </a:endParaRPr>
                    </a:p>
                  </a:txBody>
                  <a:tcPr>
                    <a:solidFill>
                      <a:srgbClr val="6A4C8C"/>
                    </a:solidFill>
                  </a:tcPr>
                </a:tc>
                <a:tc>
                  <a:txBody>
                    <a:bodyPr/>
                    <a:lstStyle/>
                    <a:p>
                      <a:pPr algn="ctr"/>
                      <a:r>
                        <a:rPr lang="en-US" sz="2800" b="1" dirty="0" smtClean="0">
                          <a:latin typeface="+mn-lt"/>
                          <a:cs typeface="Arial" panose="020B0604020202020204" pitchFamily="34" charset="0"/>
                        </a:rPr>
                        <a:t>Group Exercise</a:t>
                      </a:r>
                      <a:endParaRPr lang="en-US" sz="2800" b="1" dirty="0">
                        <a:latin typeface="+mn-lt"/>
                        <a:cs typeface="Arial" panose="020B0604020202020204" pitchFamily="34" charset="0"/>
                      </a:endParaRPr>
                    </a:p>
                  </a:txBody>
                  <a:tcPr>
                    <a:solidFill>
                      <a:srgbClr val="6A4C8C"/>
                    </a:solidFill>
                  </a:tcPr>
                </a:tc>
                <a:extLst>
                  <a:ext uri="{0D108BD9-81ED-4DB2-BD59-A6C34878D82A}">
                    <a16:rowId xmlns:a16="http://schemas.microsoft.com/office/drawing/2014/main" val="806819886"/>
                  </a:ext>
                </a:extLst>
              </a:tr>
              <a:tr h="1739746">
                <a:tc>
                  <a:txBody>
                    <a:bodyPr/>
                    <a:lstStyle/>
                    <a:p>
                      <a:r>
                        <a:rPr lang="en-US" sz="2800" dirty="0" smtClean="0">
                          <a:latin typeface="+mn-lt"/>
                        </a:rPr>
                        <a:t>1</a:t>
                      </a:r>
                      <a:endParaRPr lang="en-US" sz="2800" dirty="0">
                        <a:latin typeface="+mn-lt"/>
                      </a:endParaRP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What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were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key</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factors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contributing</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challenge</a:t>
                      </a:r>
                      <a:r>
                        <a:rPr lang="fi-FI" sz="2800" kern="1200" dirty="0" smtClean="0">
                          <a:solidFill>
                            <a:schemeClr val="dk1"/>
                          </a:solidFill>
                          <a:effectLst/>
                          <a:latin typeface="Arial" panose="020B0604020202020204" pitchFamily="34" charset="0"/>
                          <a:ea typeface="+mn-ea"/>
                          <a:cs typeface="Arial" panose="020B0604020202020204" pitchFamily="34" charset="0"/>
                        </a:rPr>
                        <a:t> in case </a:t>
                      </a:r>
                      <a:r>
                        <a:rPr lang="fi-FI" sz="2800" kern="1200" dirty="0" err="1" smtClean="0">
                          <a:solidFill>
                            <a:schemeClr val="dk1"/>
                          </a:solidFill>
                          <a:effectLst/>
                          <a:latin typeface="Arial" panose="020B0604020202020204" pitchFamily="34" charset="0"/>
                          <a:ea typeface="+mn-ea"/>
                          <a:cs typeface="Arial" panose="020B0604020202020204" pitchFamily="34" charset="0"/>
                        </a:rPr>
                        <a:t>study</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en-US" sz="2800" kern="1200" dirty="0" smtClean="0">
                          <a:solidFill>
                            <a:schemeClr val="dk1"/>
                          </a:solidFill>
                          <a:effectLst/>
                          <a:latin typeface="Arial" panose="020B0604020202020204" pitchFamily="34" charset="0"/>
                          <a:ea typeface="+mn-ea"/>
                          <a:cs typeface="Arial" panose="020B0604020202020204" pitchFamily="34" charset="0"/>
                        </a:rPr>
                        <a:t>2.2</a:t>
                      </a:r>
                      <a:r>
                        <a:rPr lang="fi-FI" sz="2800" kern="1200" dirty="0" smtClean="0">
                          <a:solidFill>
                            <a:schemeClr val="dk1"/>
                          </a:solidFill>
                          <a:effectLst/>
                          <a:latin typeface="Arial" panose="020B0604020202020204" pitchFamily="34" charset="0"/>
                          <a:ea typeface="+mn-ea"/>
                          <a:cs typeface="Arial" panose="020B0604020202020204" pitchFamily="34" charset="0"/>
                        </a:rPr>
                        <a:t>?</a:t>
                      </a:r>
                      <a:endParaRPr lang="en-US" sz="2800" dirty="0">
                        <a:latin typeface="Arial" panose="020B0604020202020204" pitchFamily="34" charset="0"/>
                        <a:cs typeface="Arial" panose="020B0604020202020204" pitchFamily="34" charset="0"/>
                      </a:endParaRP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Discuss</a:t>
                      </a:r>
                      <a:r>
                        <a:rPr lang="fi-FI" sz="2800" kern="1200" dirty="0" smtClean="0">
                          <a:solidFill>
                            <a:schemeClr val="dk1"/>
                          </a:solidFill>
                          <a:effectLst/>
                          <a:latin typeface="Arial" panose="020B0604020202020204" pitchFamily="34" charset="0"/>
                          <a:ea typeface="+mn-ea"/>
                          <a:cs typeface="Arial" panose="020B0604020202020204" pitchFamily="34" charset="0"/>
                        </a:rPr>
                        <a:t> 2 </a:t>
                      </a:r>
                      <a:r>
                        <a:rPr lang="fi-FI" sz="2800" kern="1200" dirty="0" err="1" smtClean="0">
                          <a:solidFill>
                            <a:schemeClr val="dk1"/>
                          </a:solidFill>
                          <a:effectLst/>
                          <a:latin typeface="Arial" panose="020B0604020202020204" pitchFamily="34" charset="0"/>
                          <a:ea typeface="+mn-ea"/>
                          <a:cs typeface="Arial" panose="020B0604020202020204" pitchFamily="34" charset="0"/>
                        </a:rPr>
                        <a:t>other</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communication</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techniques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that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could</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be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useful</a:t>
                      </a:r>
                      <a:r>
                        <a:rPr lang="fi-FI" sz="2800" kern="1200" dirty="0" smtClean="0">
                          <a:solidFill>
                            <a:schemeClr val="dk1"/>
                          </a:solidFill>
                          <a:effectLst/>
                          <a:latin typeface="Arial" panose="020B0604020202020204" pitchFamily="34" charset="0"/>
                          <a:ea typeface="+mn-ea"/>
                          <a:cs typeface="Arial" panose="020B0604020202020204" pitchFamily="34" charset="0"/>
                        </a:rPr>
                        <a:t>. </a:t>
                      </a:r>
                      <a:endParaRPr lang="en-US" sz="2800" dirty="0">
                        <a:latin typeface="Arial" panose="020B0604020202020204" pitchFamily="34" charset="0"/>
                        <a:cs typeface="Arial" panose="020B0604020202020204" pitchFamily="34" charset="0"/>
                      </a:endParaRPr>
                    </a:p>
                  </a:txBody>
                  <a:tcPr>
                    <a:solidFill>
                      <a:srgbClr val="E0F0EB"/>
                    </a:solidFill>
                  </a:tcPr>
                </a:tc>
                <a:extLst>
                  <a:ext uri="{0D108BD9-81ED-4DB2-BD59-A6C34878D82A}">
                    <a16:rowId xmlns:a16="http://schemas.microsoft.com/office/drawing/2014/main" val="3920918707"/>
                  </a:ext>
                </a:extLst>
              </a:tr>
              <a:tr h="1559207">
                <a:tc>
                  <a:txBody>
                    <a:bodyPr/>
                    <a:lstStyle/>
                    <a:p>
                      <a:r>
                        <a:rPr lang="en-US" sz="2800" dirty="0" smtClean="0">
                          <a:latin typeface="+mn-lt"/>
                        </a:rPr>
                        <a:t>2</a:t>
                      </a:r>
                      <a:endParaRPr lang="en-US" sz="2800" dirty="0">
                        <a:latin typeface="+mn-lt"/>
                      </a:endParaRPr>
                    </a:p>
                  </a:txBody>
                  <a:tcPr>
                    <a:solidFill>
                      <a:srgbClr val="9CD6C1"/>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Which</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were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techniques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that</a:t>
                      </a:r>
                      <a:r>
                        <a:rPr lang="fi-FI" sz="2800" kern="1200" dirty="0" smtClean="0">
                          <a:solidFill>
                            <a:schemeClr val="dk1"/>
                          </a:solidFill>
                          <a:effectLst/>
                          <a:latin typeface="Arial" panose="020B0604020202020204" pitchFamily="34" charset="0"/>
                          <a:ea typeface="+mn-ea"/>
                          <a:cs typeface="Arial" panose="020B0604020202020204" pitchFamily="34" charset="0"/>
                        </a:rPr>
                        <a:t> “D” </a:t>
                      </a:r>
                      <a:r>
                        <a:rPr lang="fi-FI" sz="2800" kern="1200" dirty="0" err="1" smtClean="0">
                          <a:solidFill>
                            <a:schemeClr val="dk1"/>
                          </a:solidFill>
                          <a:effectLst/>
                          <a:latin typeface="Arial" panose="020B0604020202020204" pitchFamily="34" charset="0"/>
                          <a:ea typeface="+mn-ea"/>
                          <a:cs typeface="Arial" panose="020B0604020202020204" pitchFamily="34" charset="0"/>
                        </a:rPr>
                        <a:t>has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used</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overcome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her</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communication</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deficits</a:t>
                      </a:r>
                      <a:r>
                        <a:rPr lang="fi-FI" sz="2800" kern="1200" dirty="0" smtClean="0">
                          <a:solidFill>
                            <a:schemeClr val="dk1"/>
                          </a:solidFill>
                          <a:effectLst/>
                          <a:latin typeface="Arial" panose="020B0604020202020204" pitchFamily="34" charset="0"/>
                          <a:ea typeface="+mn-ea"/>
                          <a:cs typeface="Arial" panose="020B0604020202020204" pitchFamily="34" charset="0"/>
                        </a:rPr>
                        <a:t>? </a:t>
                      </a:r>
                      <a:endParaRPr lang="en-US" sz="2800" dirty="0">
                        <a:latin typeface="Arial" panose="020B0604020202020204" pitchFamily="34" charset="0"/>
                        <a:cs typeface="Arial" panose="020B0604020202020204" pitchFamily="34" charset="0"/>
                      </a:endParaRPr>
                    </a:p>
                  </a:txBody>
                  <a:tcPr>
                    <a:solidFill>
                      <a:srgbClr val="9CD6C1"/>
                    </a:solidFill>
                  </a:tcPr>
                </a:tc>
                <a:tc>
                  <a:txBody>
                    <a:bodyPr/>
                    <a:lstStyle/>
                    <a:p>
                      <a:r>
                        <a:rPr lang="fi-FI" sz="2800" kern="1200" dirty="0" smtClean="0">
                          <a:solidFill>
                            <a:schemeClr val="dk1"/>
                          </a:solidFill>
                          <a:effectLst/>
                          <a:latin typeface="Arial" panose="020B0604020202020204" pitchFamily="34" charset="0"/>
                          <a:ea typeface="+mn-ea"/>
                          <a:cs typeface="Arial" panose="020B0604020202020204" pitchFamily="34" charset="0"/>
                        </a:rPr>
                        <a:t>How long is </a:t>
                      </a:r>
                      <a:r>
                        <a:rPr lang="fi-FI" sz="2800" kern="1200" dirty="0" err="1" smtClean="0">
                          <a:solidFill>
                            <a:schemeClr val="dk1"/>
                          </a:solidFill>
                          <a:effectLst/>
                          <a:latin typeface="Arial" panose="020B0604020202020204" pitchFamily="34" charset="0"/>
                          <a:ea typeface="+mn-ea"/>
                          <a:cs typeface="Arial" panose="020B0604020202020204" pitchFamily="34" charset="0"/>
                        </a:rPr>
                        <a:t>needed</a:t>
                      </a:r>
                      <a:r>
                        <a:rPr lang="fi-FI" sz="2800" kern="1200" dirty="0" smtClean="0">
                          <a:solidFill>
                            <a:schemeClr val="dk1"/>
                          </a:solidFill>
                          <a:effectLst/>
                          <a:latin typeface="Arial" panose="020B0604020202020204" pitchFamily="34" charset="0"/>
                          <a:ea typeface="+mn-ea"/>
                          <a:cs typeface="Arial" panose="020B0604020202020204" pitchFamily="34" charset="0"/>
                        </a:rPr>
                        <a:t> in </a:t>
                      </a:r>
                      <a:r>
                        <a:rPr lang="fi-FI" sz="2800" kern="1200" dirty="0" err="1" smtClean="0">
                          <a:solidFill>
                            <a:schemeClr val="dk1"/>
                          </a:solidFill>
                          <a:effectLst/>
                          <a:latin typeface="Arial" panose="020B0604020202020204" pitchFamily="34" charset="0"/>
                          <a:ea typeface="+mn-ea"/>
                          <a:cs typeface="Arial" panose="020B0604020202020204" pitchFamily="34" charset="0"/>
                        </a:rPr>
                        <a:t>order</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see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benefits</a:t>
                      </a:r>
                      <a:r>
                        <a:rPr lang="fi-FI" sz="2800" kern="1200" dirty="0" smtClean="0">
                          <a:solidFill>
                            <a:schemeClr val="dk1"/>
                          </a:solidFill>
                          <a:effectLst/>
                          <a:latin typeface="Arial" panose="020B0604020202020204" pitchFamily="34" charset="0"/>
                          <a:ea typeface="+mn-ea"/>
                          <a:cs typeface="Arial" panose="020B0604020202020204" pitchFamily="34" charset="0"/>
                        </a:rPr>
                        <a:t> of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intervention?</a:t>
                      </a:r>
                      <a:endParaRPr lang="en-US" sz="2800" dirty="0">
                        <a:latin typeface="Arial" panose="020B0604020202020204" pitchFamily="34" charset="0"/>
                        <a:cs typeface="Arial" panose="020B0604020202020204" pitchFamily="34" charset="0"/>
                      </a:endParaRPr>
                    </a:p>
                  </a:txBody>
                  <a:tcPr>
                    <a:solidFill>
                      <a:srgbClr val="9CD6C1"/>
                    </a:solidFill>
                  </a:tcPr>
                </a:tc>
                <a:extLst>
                  <a:ext uri="{0D108BD9-81ED-4DB2-BD59-A6C34878D82A}">
                    <a16:rowId xmlns:a16="http://schemas.microsoft.com/office/drawing/2014/main" val="4269473432"/>
                  </a:ext>
                </a:extLst>
              </a:tr>
              <a:tr h="1356123">
                <a:tc>
                  <a:txBody>
                    <a:bodyPr/>
                    <a:lstStyle/>
                    <a:p>
                      <a:r>
                        <a:rPr lang="en-US" sz="2800" dirty="0" smtClean="0">
                          <a:latin typeface="+mn-lt"/>
                        </a:rPr>
                        <a:t>3</a:t>
                      </a:r>
                      <a:endParaRPr lang="en-US" sz="2800" dirty="0">
                        <a:latin typeface="+mn-lt"/>
                      </a:endParaRP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Which</a:t>
                      </a:r>
                      <a:r>
                        <a:rPr lang="fi-FI" sz="2800" kern="1200" dirty="0" smtClean="0">
                          <a:solidFill>
                            <a:schemeClr val="dk1"/>
                          </a:solidFill>
                          <a:effectLst/>
                          <a:latin typeface="Arial" panose="020B0604020202020204" pitchFamily="34" charset="0"/>
                          <a:ea typeface="+mn-ea"/>
                          <a:cs typeface="Arial" panose="020B0604020202020204" pitchFamily="34" charset="0"/>
                        </a:rPr>
                        <a:t> is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first</a:t>
                      </a:r>
                      <a:r>
                        <a:rPr lang="fi-FI" sz="2800" kern="1200" dirty="0" smtClean="0">
                          <a:solidFill>
                            <a:schemeClr val="dk1"/>
                          </a:solidFill>
                          <a:effectLst/>
                          <a:latin typeface="Arial" panose="020B0604020202020204" pitchFamily="34" charset="0"/>
                          <a:ea typeface="+mn-ea"/>
                          <a:cs typeface="Arial" panose="020B0604020202020204" pitchFamily="34" charset="0"/>
                        </a:rPr>
                        <a:t> tip in </a:t>
                      </a:r>
                      <a:r>
                        <a:rPr lang="fi-FI" sz="2800" kern="1200" dirty="0" err="1" smtClean="0">
                          <a:solidFill>
                            <a:schemeClr val="dk1"/>
                          </a:solidFill>
                          <a:effectLst/>
                          <a:latin typeface="Arial" panose="020B0604020202020204" pitchFamily="34" charset="0"/>
                          <a:ea typeface="+mn-ea"/>
                          <a:cs typeface="Arial" panose="020B0604020202020204" pitchFamily="34" charset="0"/>
                        </a:rPr>
                        <a:t>order</a:t>
                      </a:r>
                      <a:r>
                        <a:rPr lang="fi-FI" sz="2800" kern="1200" dirty="0" smtClean="0">
                          <a:solidFill>
                            <a:schemeClr val="dk1"/>
                          </a:solidFill>
                          <a:effectLst/>
                          <a:latin typeface="Arial" panose="020B0604020202020204" pitchFamily="34" charset="0"/>
                          <a:ea typeface="+mn-ea"/>
                          <a:cs typeface="Arial" panose="020B0604020202020204" pitchFamily="34" charset="0"/>
                        </a:rPr>
                        <a:t> to </a:t>
                      </a:r>
                      <a:r>
                        <a:rPr lang="fi-FI" sz="2800" kern="1200" dirty="0" err="1" smtClean="0">
                          <a:solidFill>
                            <a:schemeClr val="dk1"/>
                          </a:solidFill>
                          <a:effectLst/>
                          <a:latin typeface="Arial" panose="020B0604020202020204" pitchFamily="34" charset="0"/>
                          <a:ea typeface="+mn-ea"/>
                          <a:cs typeface="Arial" panose="020B0604020202020204" pitchFamily="34" charset="0"/>
                        </a:rPr>
                        <a:t>prove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that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communication</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techniques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are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useful</a:t>
                      </a:r>
                      <a:r>
                        <a:rPr lang="fi-FI" sz="2800" kern="1200" dirty="0" smtClean="0">
                          <a:solidFill>
                            <a:schemeClr val="dk1"/>
                          </a:solidFill>
                          <a:effectLst/>
                          <a:latin typeface="Arial" panose="020B0604020202020204" pitchFamily="34" charset="0"/>
                          <a:ea typeface="+mn-ea"/>
                          <a:cs typeface="Arial" panose="020B0604020202020204" pitchFamily="34" charset="0"/>
                        </a:rPr>
                        <a:t>?</a:t>
                      </a:r>
                    </a:p>
                  </a:txBody>
                  <a:tcPr>
                    <a:solidFill>
                      <a:srgbClr val="E0F0EB"/>
                    </a:solidFill>
                  </a:tcPr>
                </a:tc>
                <a:tc>
                  <a:txBody>
                    <a:bodyPr/>
                    <a:lstStyle/>
                    <a:p>
                      <a:pPr>
                        <a:lnSpc>
                          <a:spcPts val="4000"/>
                        </a:lnSpc>
                      </a:pPr>
                      <a:r>
                        <a:rPr lang="fi-FI" sz="2800" kern="1200" dirty="0" err="1" smtClean="0">
                          <a:solidFill>
                            <a:schemeClr val="dk1"/>
                          </a:solidFill>
                          <a:effectLst/>
                          <a:latin typeface="Arial" panose="020B0604020202020204" pitchFamily="34" charset="0"/>
                          <a:ea typeface="+mn-ea"/>
                          <a:cs typeface="Arial" panose="020B0604020202020204" pitchFamily="34" charset="0"/>
                        </a:rPr>
                        <a:t>What</a:t>
                      </a:r>
                      <a:r>
                        <a:rPr lang="fi-FI" sz="2800" kern="1200" dirty="0" smtClean="0">
                          <a:solidFill>
                            <a:schemeClr val="dk1"/>
                          </a:solidFill>
                          <a:effectLst/>
                          <a:latin typeface="Arial" panose="020B0604020202020204" pitchFamily="34" charset="0"/>
                          <a:ea typeface="+mn-ea"/>
                          <a:cs typeface="Arial" panose="020B0604020202020204" pitchFamily="34" charset="0"/>
                        </a:rPr>
                        <a:t> is </a:t>
                      </a:r>
                      <a:r>
                        <a:rPr lang="fi-FI" sz="2800" kern="1200" dirty="0" err="1" smtClean="0">
                          <a:solidFill>
                            <a:schemeClr val="dk1"/>
                          </a:solidFill>
                          <a:effectLst/>
                          <a:latin typeface="Arial" panose="020B0604020202020204" pitchFamily="34" charset="0"/>
                          <a:ea typeface="+mn-ea"/>
                          <a:cs typeface="Arial" panose="020B0604020202020204" pitchFamily="34" charset="0"/>
                        </a:rPr>
                        <a:t>one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communication</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technique</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that</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helps</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children</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with</a:t>
                      </a:r>
                      <a:r>
                        <a:rPr lang="fi-FI" sz="2800" kern="1200" dirty="0" smtClean="0">
                          <a:solidFill>
                            <a:schemeClr val="dk1"/>
                          </a:solidFill>
                          <a:effectLst/>
                          <a:latin typeface="Arial" panose="020B0604020202020204" pitchFamily="34" charset="0"/>
                          <a:ea typeface="+mn-ea"/>
                          <a:cs typeface="Arial" panose="020B0604020202020204" pitchFamily="34" charset="0"/>
                        </a:rPr>
                        <a:t> ADHD </a:t>
                      </a:r>
                      <a:r>
                        <a:rPr lang="fi-FI" sz="2800" kern="1200" dirty="0" err="1" smtClean="0">
                          <a:solidFill>
                            <a:schemeClr val="dk1"/>
                          </a:solidFill>
                          <a:effectLst/>
                          <a:latin typeface="Arial" panose="020B0604020202020204" pitchFamily="34" charset="0"/>
                          <a:ea typeface="+mn-ea"/>
                          <a:cs typeface="Arial" panose="020B0604020202020204" pitchFamily="34" charset="0"/>
                        </a:rPr>
                        <a:t>stay</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engaged</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during</a:t>
                      </a:r>
                      <a:r>
                        <a:rPr lang="fi-FI" sz="2800" kern="1200" dirty="0" smtClean="0">
                          <a:solidFill>
                            <a:schemeClr val="dk1"/>
                          </a:solidFill>
                          <a:effectLst/>
                          <a:latin typeface="Arial" panose="020B0604020202020204" pitchFamily="34" charset="0"/>
                          <a:ea typeface="+mn-ea"/>
                          <a:cs typeface="Arial" panose="020B0604020202020204" pitchFamily="34" charset="0"/>
                        </a:rPr>
                        <a:t> </a:t>
                      </a:r>
                      <a:r>
                        <a:rPr lang="fi-FI" sz="2800" kern="1200" dirty="0" err="1" smtClean="0">
                          <a:solidFill>
                            <a:schemeClr val="dk1"/>
                          </a:solidFill>
                          <a:effectLst/>
                          <a:latin typeface="Arial" panose="020B0604020202020204" pitchFamily="34" charset="0"/>
                          <a:ea typeface="+mn-ea"/>
                          <a:cs typeface="Arial" panose="020B0604020202020204" pitchFamily="34" charset="0"/>
                        </a:rPr>
                        <a:t>conversations</a:t>
                      </a:r>
                      <a:r>
                        <a:rPr lang="fi-FI" sz="2800" kern="1200" dirty="0" smtClean="0">
                          <a:solidFill>
                            <a:schemeClr val="dk1"/>
                          </a:solidFill>
                          <a:effectLst/>
                          <a:latin typeface="Arial" panose="020B0604020202020204" pitchFamily="34" charset="0"/>
                          <a:ea typeface="+mn-ea"/>
                          <a:cs typeface="Arial" panose="020B0604020202020204" pitchFamily="34" charset="0"/>
                        </a:rPr>
                        <a:t>?</a:t>
                      </a:r>
                      <a:endParaRPr lang="en-US" sz="2800" dirty="0">
                        <a:latin typeface="Arial" panose="020B0604020202020204" pitchFamily="34" charset="0"/>
                        <a:cs typeface="Arial" panose="020B0604020202020204" pitchFamily="34" charset="0"/>
                      </a:endParaRPr>
                    </a:p>
                  </a:txBody>
                  <a:tcPr>
                    <a:solidFill>
                      <a:srgbClr val="E0F0EB"/>
                    </a:solidFill>
                  </a:tcPr>
                </a:tc>
                <a:extLst>
                  <a:ext uri="{0D108BD9-81ED-4DB2-BD59-A6C34878D82A}">
                    <a16:rowId xmlns:a16="http://schemas.microsoft.com/office/drawing/2014/main" val="1563213530"/>
                  </a:ext>
                </a:extLst>
              </a:tr>
            </a:tbl>
          </a:graphicData>
        </a:graphic>
      </p:graphicFrame>
    </p:spTree>
    <p:extLst>
      <p:ext uri="{BB962C8B-B14F-4D97-AF65-F5344CB8AC3E}">
        <p14:creationId xmlns:p14="http://schemas.microsoft.com/office/powerpoint/2010/main" val="2258349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627</TotalTime>
  <Words>1642</Words>
  <Application>Microsoft Office PowerPoint</Application>
  <PresentationFormat>Custom</PresentationFormat>
  <Paragraphs>148</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Times New Roman</vt:lpstr>
      <vt:lpstr>Arial</vt:lpstr>
      <vt:lpstr>Calibri</vt:lpstr>
      <vt:lpstr>Arial 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oeka plus</dc:title>
  <dc:creator>Dekaplus</dc:creator>
  <cp:lastModifiedBy>Dekaplus</cp:lastModifiedBy>
  <cp:revision>47</cp:revision>
  <dcterms:created xsi:type="dcterms:W3CDTF">2006-08-16T00:00:00Z</dcterms:created>
  <dcterms:modified xsi:type="dcterms:W3CDTF">2026-02-06T13:48:35Z</dcterms:modified>
  <dc:identifier>DAGsHzqMnG8</dc:identifier>
</cp:coreProperties>
</file>