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3" roundtripDataSignature="AMtx7mgmnHh33qUSxl5UWTR+QZNePXUD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A394D2B-9D2C-44DE-B9B5-4B7955AF5A67}">
  <a:tblStyle styleId="{AA394D2B-9D2C-44DE-B9B5-4B7955AF5A67}"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2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2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2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2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6"/>
          <p:cNvSpPr/>
          <p:nvPr>
            <p:ph idx="2" type="pic"/>
          </p:nvPr>
        </p:nvSpPr>
        <p:spPr>
          <a:xfrm>
            <a:off x="1792288" y="612775"/>
            <a:ext cx="5486400" cy="4114800"/>
          </a:xfrm>
          <a:prstGeom prst="rect">
            <a:avLst/>
          </a:prstGeom>
          <a:noFill/>
          <a:ln>
            <a:noFill/>
          </a:ln>
        </p:spPr>
      </p:sp>
      <p:sp>
        <p:nvSpPr>
          <p:cNvPr id="68" name="Google Shape;68;p2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jpg"/><Relationship Id="rId6"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87" name="Shape 87"/>
        <p:cNvGrpSpPr/>
        <p:nvPr/>
      </p:nvGrpSpPr>
      <p:grpSpPr>
        <a:xfrm>
          <a:off x="0" y="0"/>
          <a:ext cx="0" cy="0"/>
          <a:chOff x="0" y="0"/>
          <a:chExt cx="0" cy="0"/>
        </a:xfrm>
      </p:grpSpPr>
      <p:sp>
        <p:nvSpPr>
          <p:cNvPr id="88" name="Google Shape;88;p1"/>
          <p:cNvSpPr/>
          <p:nvPr/>
        </p:nvSpPr>
        <p:spPr>
          <a:xfrm>
            <a:off x="14852976" y="585817"/>
            <a:ext cx="2741757" cy="1456586"/>
          </a:xfrm>
          <a:prstGeom prst="rect">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p:nvPr/>
        </p:nvSpPr>
        <p:spPr>
          <a:xfrm>
            <a:off x="2826924" y="3843130"/>
            <a:ext cx="12198237" cy="2399960"/>
          </a:xfrm>
          <a:custGeom>
            <a:rect b="b" l="l" r="r" t="t"/>
            <a:pathLst>
              <a:path extrusionOk="0" h="2399960" w="12198237">
                <a:moveTo>
                  <a:pt x="0" y="0"/>
                </a:moveTo>
                <a:lnTo>
                  <a:pt x="12198237" y="0"/>
                </a:lnTo>
                <a:lnTo>
                  <a:pt x="12198237" y="2399960"/>
                </a:lnTo>
                <a:lnTo>
                  <a:pt x="0" y="2399960"/>
                </a:lnTo>
                <a:lnTo>
                  <a:pt x="0" y="0"/>
                </a:lnTo>
                <a:close/>
              </a:path>
            </a:pathLst>
          </a:custGeom>
          <a:blipFill rotWithShape="1">
            <a:blip r:embed="rId3">
              <a:alphaModFix/>
            </a:blip>
            <a:stretch>
              <a:fillRect b="0" l="0" r="0" t="0"/>
            </a:stretch>
          </a:blipFill>
          <a:ln>
            <a:noFill/>
          </a:ln>
        </p:spPr>
      </p:sp>
      <p:sp>
        <p:nvSpPr>
          <p:cNvPr id="90" name="Google Shape;90;p1"/>
          <p:cNvSpPr/>
          <p:nvPr/>
        </p:nvSpPr>
        <p:spPr>
          <a:xfrm>
            <a:off x="14690298" y="91059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4">
              <a:alphaModFix/>
            </a:blip>
            <a:stretch>
              <a:fillRect b="2" l="0" r="0" t="0"/>
            </a:stretch>
          </a:blipFill>
          <a:ln>
            <a:noFill/>
          </a:ln>
        </p:spPr>
      </p:sp>
      <p:pic>
        <p:nvPicPr>
          <p:cNvPr id="91" name="Google Shape;91;p1"/>
          <p:cNvPicPr preferRelativeResize="0"/>
          <p:nvPr/>
        </p:nvPicPr>
        <p:blipFill rotWithShape="1">
          <a:blip r:embed="rId5">
            <a:alphaModFix/>
          </a:blip>
          <a:srcRect b="21506" l="18506" r="17007" t="17007"/>
          <a:stretch/>
        </p:blipFill>
        <p:spPr>
          <a:xfrm>
            <a:off x="6068542" y="2318517"/>
            <a:ext cx="5715000" cy="5449186"/>
          </a:xfrm>
          <a:prstGeom prst="rect">
            <a:avLst/>
          </a:prstGeom>
          <a:noFill/>
          <a:ln>
            <a:noFill/>
          </a:ln>
        </p:spPr>
      </p:pic>
      <p:sp>
        <p:nvSpPr>
          <p:cNvPr id="92" name="Google Shape;92;p1"/>
          <p:cNvSpPr/>
          <p:nvPr/>
        </p:nvSpPr>
        <p:spPr>
          <a:xfrm>
            <a:off x="-2971800" y="3624120"/>
            <a:ext cx="5943600" cy="5943600"/>
          </a:xfrm>
          <a:prstGeom prst="ellipse">
            <a:avLst/>
          </a:prstGeom>
          <a:solidFill>
            <a:srgbClr val="6A4C8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1"/>
          <p:cNvSpPr/>
          <p:nvPr/>
        </p:nvSpPr>
        <p:spPr>
          <a:xfrm>
            <a:off x="-533400" y="7412724"/>
            <a:ext cx="4309991" cy="4309991"/>
          </a:xfrm>
          <a:prstGeom prst="ellipse">
            <a:avLst/>
          </a:prstGeom>
          <a:solidFill>
            <a:srgbClr val="57B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 name="Google Shape;94;p1"/>
          <p:cNvSpPr/>
          <p:nvPr/>
        </p:nvSpPr>
        <p:spPr>
          <a:xfrm>
            <a:off x="5445826" y="8009573"/>
            <a:ext cx="696043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Project Number: 2024-1-CY01-KA210-ADU-000253720</a:t>
            </a:r>
            <a:endParaRPr/>
          </a:p>
        </p:txBody>
      </p:sp>
      <p:pic>
        <p:nvPicPr>
          <p:cNvPr id="95" name="Google Shape;95;p1"/>
          <p:cNvPicPr preferRelativeResize="0"/>
          <p:nvPr/>
        </p:nvPicPr>
        <p:blipFill rotWithShape="1">
          <a:blip r:embed="rId6">
            <a:alphaModFix/>
          </a:blip>
          <a:srcRect b="0" l="0" r="0" t="0"/>
          <a:stretch/>
        </p:blipFill>
        <p:spPr>
          <a:xfrm>
            <a:off x="14956274" y="622859"/>
            <a:ext cx="2535159" cy="1382501"/>
          </a:xfrm>
          <a:prstGeom prst="rect">
            <a:avLst/>
          </a:prstGeom>
          <a:noFill/>
          <a:ln>
            <a:noFill/>
          </a:ln>
        </p:spPr>
      </p:pic>
      <p:sp>
        <p:nvSpPr>
          <p:cNvPr id="96" name="Google Shape;96;p1"/>
          <p:cNvSpPr/>
          <p:nvPr/>
        </p:nvSpPr>
        <p:spPr>
          <a:xfrm>
            <a:off x="592800" y="462125"/>
            <a:ext cx="13047000" cy="1338900"/>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None/>
            </a:pPr>
            <a:r>
              <a:rPr lang="en-US" sz="1800">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200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00" name="Shape 100"/>
        <p:cNvGrpSpPr/>
        <p:nvPr/>
      </p:nvGrpSpPr>
      <p:grpSpPr>
        <a:xfrm>
          <a:off x="0" y="0"/>
          <a:ext cx="0" cy="0"/>
          <a:chOff x="0" y="0"/>
          <a:chExt cx="0" cy="0"/>
        </a:xfrm>
      </p:grpSpPr>
      <p:sp>
        <p:nvSpPr>
          <p:cNvPr id="101" name="Google Shape;101;p2"/>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02" name="Google Shape;102;p2"/>
          <p:cNvSpPr txBox="1"/>
          <p:nvPr/>
        </p:nvSpPr>
        <p:spPr>
          <a:xfrm>
            <a:off x="9076481" y="381000"/>
            <a:ext cx="8961150" cy="1786252"/>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191919"/>
                </a:solidFill>
                <a:latin typeface="Arial"/>
                <a:ea typeface="Arial"/>
                <a:cs typeface="Arial"/>
                <a:sym typeface="Arial"/>
              </a:rPr>
              <a:t>PROJECT RESULTS:</a:t>
            </a:r>
            <a:endParaRPr/>
          </a:p>
        </p:txBody>
      </p:sp>
      <p:sp>
        <p:nvSpPr>
          <p:cNvPr id="103" name="Google Shape;103;p2"/>
          <p:cNvSpPr/>
          <p:nvPr/>
        </p:nvSpPr>
        <p:spPr>
          <a:xfrm>
            <a:off x="9006126" y="4672827"/>
            <a:ext cx="7910274" cy="1523281"/>
          </a:xfrm>
          <a:custGeom>
            <a:rect b="b" l="l" r="r" t="t"/>
            <a:pathLst>
              <a:path extrusionOk="0" h="1329436" w="10207498">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lnTo>
                  <a:pt x="165735" y="1125728"/>
                </a:lnTo>
                <a:lnTo>
                  <a:pt x="155829" y="1133729"/>
                </a:ln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cubicBezTo>
                  <a:pt x="271653"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9006126" y="7061254"/>
            <a:ext cx="7655624" cy="997077"/>
          </a:xfrm>
          <a:custGeom>
            <a:rect b="b" l="l" r="r" t="t"/>
            <a:pathLst>
              <a:path extrusionOk="0" h="1329436" w="10207498">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371474" y="2076636"/>
            <a:ext cx="7096125" cy="5810063"/>
          </a:xfrm>
          <a:custGeom>
            <a:rect b="b" l="l" r="r" t="t"/>
            <a:pathLst>
              <a:path extrusionOk="0" h="5305794" w="6953250">
                <a:moveTo>
                  <a:pt x="0" y="0"/>
                </a:moveTo>
                <a:lnTo>
                  <a:pt x="6953250" y="0"/>
                </a:lnTo>
                <a:lnTo>
                  <a:pt x="6953250" y="5305794"/>
                </a:lnTo>
                <a:lnTo>
                  <a:pt x="0" y="5305794"/>
                </a:lnTo>
                <a:lnTo>
                  <a:pt x="0" y="0"/>
                </a:lnTo>
                <a:close/>
              </a:path>
            </a:pathLst>
          </a:custGeom>
          <a:solidFill>
            <a:schemeClr val="lt1"/>
          </a:solidFill>
          <a:ln cap="flat" cmpd="sng" w="25400">
            <a:solidFill>
              <a:schemeClr val="accent4"/>
            </a:solidFill>
            <a:prstDash val="solid"/>
            <a:round/>
            <a:headEnd len="sm" w="sm" type="none"/>
            <a:tailEnd len="sm" w="sm" type="none"/>
          </a:ln>
        </p:spPr>
      </p:sp>
      <p:sp>
        <p:nvSpPr>
          <p:cNvPr descr="Badge 1 outline" id="106" name="Google Shape;106;p2"/>
          <p:cNvSpPr/>
          <p:nvPr/>
        </p:nvSpPr>
        <p:spPr>
          <a:xfrm>
            <a:off x="7889363" y="2683506"/>
            <a:ext cx="914400" cy="856107"/>
          </a:xfrm>
          <a:custGeom>
            <a:rect b="b" l="l" r="r" t="t"/>
            <a:pathLst>
              <a:path extrusionOk="0" h="1141476" w="1219200">
                <a:moveTo>
                  <a:pt x="0" y="0"/>
                </a:moveTo>
                <a:lnTo>
                  <a:pt x="1219200" y="0"/>
                </a:lnTo>
                <a:lnTo>
                  <a:pt x="1219200" y="1141476"/>
                </a:lnTo>
                <a:lnTo>
                  <a:pt x="0" y="1141476"/>
                </a:lnTo>
                <a:lnTo>
                  <a:pt x="0" y="0"/>
                </a:lnTo>
                <a:close/>
              </a:path>
            </a:pathLst>
          </a:custGeom>
          <a:blipFill rotWithShape="1">
            <a:blip r:embed="rId3">
              <a:alphaModFix/>
            </a:blip>
            <a:stretch>
              <a:fillRect b="-6809" l="0" r="0" t="0"/>
            </a:stretch>
          </a:blipFill>
          <a:ln>
            <a:noFill/>
          </a:ln>
        </p:spPr>
      </p:sp>
      <p:sp>
        <p:nvSpPr>
          <p:cNvPr descr="Badge outline" id="107" name="Google Shape;107;p2"/>
          <p:cNvSpPr/>
          <p:nvPr/>
        </p:nvSpPr>
        <p:spPr>
          <a:xfrm>
            <a:off x="7889363" y="4993406"/>
            <a:ext cx="914400" cy="914400"/>
          </a:xfrm>
          <a:custGeom>
            <a:rect b="b" l="l" r="r" t="t"/>
            <a:pathLst>
              <a:path extrusionOk="0" h="1219200" w="1219200">
                <a:moveTo>
                  <a:pt x="0" y="0"/>
                </a:moveTo>
                <a:lnTo>
                  <a:pt x="1219200" y="0"/>
                </a:lnTo>
                <a:lnTo>
                  <a:pt x="1219200" y="1219200"/>
                </a:lnTo>
                <a:lnTo>
                  <a:pt x="0" y="1219200"/>
                </a:lnTo>
                <a:lnTo>
                  <a:pt x="0" y="0"/>
                </a:lnTo>
                <a:close/>
              </a:path>
            </a:pathLst>
          </a:custGeom>
          <a:blipFill rotWithShape="1">
            <a:blip r:embed="rId4">
              <a:alphaModFix/>
            </a:blip>
            <a:stretch>
              <a:fillRect b="0" l="0" r="0" t="0"/>
            </a:stretch>
          </a:blipFill>
          <a:ln>
            <a:noFill/>
          </a:ln>
        </p:spPr>
      </p:sp>
      <p:sp>
        <p:nvSpPr>
          <p:cNvPr descr="Badge 3 outline" id="108" name="Google Shape;108;p2"/>
          <p:cNvSpPr/>
          <p:nvPr/>
        </p:nvSpPr>
        <p:spPr>
          <a:xfrm>
            <a:off x="7894279" y="7001267"/>
            <a:ext cx="914400" cy="914400"/>
          </a:xfrm>
          <a:custGeom>
            <a:rect b="b" l="l" r="r" t="t"/>
            <a:pathLst>
              <a:path extrusionOk="0" h="1219200" w="1219200">
                <a:moveTo>
                  <a:pt x="0" y="0"/>
                </a:moveTo>
                <a:lnTo>
                  <a:pt x="1219200" y="0"/>
                </a:lnTo>
                <a:lnTo>
                  <a:pt x="1219200" y="1219200"/>
                </a:lnTo>
                <a:lnTo>
                  <a:pt x="0" y="1219200"/>
                </a:lnTo>
                <a:lnTo>
                  <a:pt x="0" y="0"/>
                </a:lnTo>
                <a:close/>
              </a:path>
            </a:pathLst>
          </a:custGeom>
          <a:blipFill rotWithShape="1">
            <a:blip r:embed="rId5">
              <a:alphaModFix/>
            </a:blip>
            <a:stretch>
              <a:fillRect b="0" l="0" r="0" t="0"/>
            </a:stretch>
          </a:blipFill>
          <a:ln>
            <a:noFill/>
          </a:ln>
        </p:spPr>
      </p:sp>
      <p:sp>
        <p:nvSpPr>
          <p:cNvPr id="109" name="Google Shape;109;p2"/>
          <p:cNvSpPr txBox="1"/>
          <p:nvPr/>
        </p:nvSpPr>
        <p:spPr>
          <a:xfrm>
            <a:off x="816160" y="231472"/>
            <a:ext cx="3031940" cy="1786252"/>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000000"/>
                </a:solidFill>
                <a:latin typeface="Arial"/>
                <a:ea typeface="Arial"/>
                <a:cs typeface="Arial"/>
                <a:sym typeface="Arial"/>
              </a:rPr>
              <a:t>ABOUT:</a:t>
            </a:r>
            <a:endParaRPr/>
          </a:p>
        </p:txBody>
      </p:sp>
      <p:sp>
        <p:nvSpPr>
          <p:cNvPr id="110" name="Google Shape;110;p2"/>
          <p:cNvSpPr txBox="1"/>
          <p:nvPr/>
        </p:nvSpPr>
        <p:spPr>
          <a:xfrm>
            <a:off x="577793" y="2394876"/>
            <a:ext cx="6683486" cy="560666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800">
                <a:solidFill>
                  <a:srgbClr val="191919"/>
                </a:solidFill>
                <a:latin typeface="Calibri"/>
                <a:ea typeface="Calibri"/>
                <a:cs typeface="Calibri"/>
                <a:sym typeface="Calibri"/>
              </a:rPr>
              <a:t>The TOGETHE WE CAN</a:t>
            </a:r>
            <a:r>
              <a:rPr lang="en-US" sz="2800">
                <a:solidFill>
                  <a:schemeClr val="dk1"/>
                </a:solidFill>
                <a:latin typeface="Calibri"/>
                <a:ea typeface="Calibri"/>
                <a:cs typeface="Calibri"/>
                <a:sym typeface="Calibri"/>
              </a:rPr>
              <a:t> Project is dedicated to supporting parents and guardians of children with ADHD, equipping them with the knowledge and tools to foster greater social inclusion for their children. The Project aims to develop a specialised training package that addresses the unique challenges faced by children with ADHD.  Additionally, the project provides comprehensive educational materials for adult trainers working on ADHD-related topics, empowering them to deliver impactful training sessions.</a:t>
            </a:r>
            <a:endParaRPr/>
          </a:p>
          <a:p>
            <a:pPr indent="0" lvl="0" marL="0" marR="0" rtl="0" algn="l">
              <a:lnSpc>
                <a:spcPct val="139958"/>
              </a:lnSpc>
              <a:spcBef>
                <a:spcPts val="0"/>
              </a:spcBef>
              <a:spcAft>
                <a:spcPts val="0"/>
              </a:spcAft>
              <a:buNone/>
            </a:pPr>
            <a:r>
              <a:t/>
            </a:r>
            <a:endParaRPr sz="2400">
              <a:solidFill>
                <a:srgbClr val="191919"/>
              </a:solidFill>
              <a:latin typeface="Calibri"/>
              <a:ea typeface="Calibri"/>
              <a:cs typeface="Calibri"/>
              <a:sym typeface="Calibri"/>
            </a:endParaRPr>
          </a:p>
        </p:txBody>
      </p:sp>
      <p:sp>
        <p:nvSpPr>
          <p:cNvPr id="111" name="Google Shape;111;p2"/>
          <p:cNvSpPr txBox="1"/>
          <p:nvPr/>
        </p:nvSpPr>
        <p:spPr>
          <a:xfrm>
            <a:off x="9285418" y="2611129"/>
            <a:ext cx="6979950" cy="179023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200">
                <a:solidFill>
                  <a:schemeClr val="dk1"/>
                </a:solidFill>
                <a:latin typeface="Calibri"/>
                <a:ea typeface="Calibri"/>
                <a:cs typeface="Calibri"/>
                <a:sym typeface="Calibri"/>
              </a:rPr>
              <a:t>Training Methodology </a:t>
            </a:r>
            <a:r>
              <a:rPr lang="en-US" sz="2200">
                <a:solidFill>
                  <a:schemeClr val="dk1"/>
                </a:solidFill>
                <a:latin typeface="Calibri"/>
                <a:ea typeface="Calibri"/>
                <a:cs typeface="Calibri"/>
                <a:sym typeface="Calibri"/>
              </a:rPr>
              <a:t>defining the structure and content of the specialised training package, Training program and training Materials.</a:t>
            </a:r>
            <a:endParaRPr/>
          </a:p>
          <a:p>
            <a:pPr indent="0" lvl="0" marL="0" marR="0" rtl="0" algn="l">
              <a:spcBef>
                <a:spcPts val="0"/>
              </a:spcBef>
              <a:spcAft>
                <a:spcPts val="0"/>
              </a:spcAft>
              <a:buNone/>
            </a:pPr>
            <a:r>
              <a:rPr lang="en-US" sz="2200">
                <a:solidFill>
                  <a:schemeClr val="dk1"/>
                </a:solidFill>
                <a:latin typeface="Calibri"/>
                <a:ea typeface="Calibri"/>
                <a:cs typeface="Calibri"/>
                <a:sym typeface="Calibri"/>
              </a:rPr>
              <a:t> </a:t>
            </a:r>
            <a:endParaRPr/>
          </a:p>
          <a:p>
            <a:pPr indent="0" lvl="0" marL="0" marR="0" rtl="0" algn="l">
              <a:lnSpc>
                <a:spcPct val="152681"/>
              </a:lnSpc>
              <a:spcBef>
                <a:spcPts val="0"/>
              </a:spcBef>
              <a:spcAft>
                <a:spcPts val="0"/>
              </a:spcAft>
              <a:buNone/>
            </a:pPr>
            <a:r>
              <a:t/>
            </a:r>
            <a:endParaRPr b="1" sz="2200">
              <a:solidFill>
                <a:srgbClr val="191919"/>
              </a:solidFill>
              <a:latin typeface="Arial"/>
              <a:ea typeface="Arial"/>
              <a:cs typeface="Arial"/>
              <a:sym typeface="Arial"/>
            </a:endParaRPr>
          </a:p>
        </p:txBody>
      </p:sp>
      <p:sp>
        <p:nvSpPr>
          <p:cNvPr id="112" name="Google Shape;112;p2"/>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6">
              <a:alphaModFix/>
            </a:blip>
            <a:stretch>
              <a:fillRect b="2" l="0" r="0" t="0"/>
            </a:stretch>
          </a:blipFill>
          <a:ln>
            <a:noFill/>
          </a:ln>
        </p:spPr>
      </p:sp>
      <p:pic>
        <p:nvPicPr>
          <p:cNvPr id="113" name="Google Shape;113;p2"/>
          <p:cNvPicPr preferRelativeResize="0"/>
          <p:nvPr/>
        </p:nvPicPr>
        <p:blipFill rotWithShape="1">
          <a:blip r:embed="rId7">
            <a:alphaModFix/>
          </a:blip>
          <a:srcRect b="21506" l="18506" r="17007" t="17007"/>
          <a:stretch/>
        </p:blipFill>
        <p:spPr>
          <a:xfrm>
            <a:off x="228600" y="8187329"/>
            <a:ext cx="2144090" cy="2044365"/>
          </a:xfrm>
          <a:prstGeom prst="rect">
            <a:avLst/>
          </a:prstGeom>
          <a:noFill/>
          <a:ln>
            <a:noFill/>
          </a:ln>
        </p:spPr>
      </p:pic>
      <p:sp>
        <p:nvSpPr>
          <p:cNvPr id="114" name="Google Shape;114;p2"/>
          <p:cNvSpPr/>
          <p:nvPr/>
        </p:nvSpPr>
        <p:spPr>
          <a:xfrm>
            <a:off x="9285418" y="4725204"/>
            <a:ext cx="7148175" cy="964367"/>
          </a:xfrm>
          <a:prstGeom prst="rect">
            <a:avLst/>
          </a:prstGeom>
          <a:noFill/>
          <a:ln>
            <a:noFill/>
          </a:ln>
        </p:spPr>
        <p:txBody>
          <a:bodyPr anchorCtr="0" anchor="t" bIns="45700" lIns="91425" spcFirstLastPara="1" rIns="91425" wrap="square" tIns="45700">
            <a:spAutoFit/>
          </a:bodyPr>
          <a:lstStyle/>
          <a:p>
            <a:pPr indent="0" lvl="0" marL="0" marR="0" rtl="0" algn="l">
              <a:lnSpc>
                <a:spcPct val="152681"/>
              </a:lnSpc>
              <a:spcBef>
                <a:spcPts val="0"/>
              </a:spcBef>
              <a:spcAft>
                <a:spcPts val="0"/>
              </a:spcAft>
              <a:buNone/>
            </a:pPr>
            <a:r>
              <a:rPr b="1" lang="en-US" sz="2200">
                <a:solidFill>
                  <a:schemeClr val="dk1"/>
                </a:solidFill>
                <a:latin typeface="Calibri"/>
                <a:ea typeface="Calibri"/>
                <a:cs typeface="Calibri"/>
                <a:sym typeface="Calibri"/>
              </a:rPr>
              <a:t>Educational Program and Material for Parents/Guardians of</a:t>
            </a:r>
            <a:endParaRPr/>
          </a:p>
          <a:p>
            <a:pPr indent="0" lvl="0" marL="0" marR="0" rtl="0" algn="l">
              <a:lnSpc>
                <a:spcPct val="152681"/>
              </a:lnSpc>
              <a:spcBef>
                <a:spcPts val="0"/>
              </a:spcBef>
              <a:spcAft>
                <a:spcPts val="0"/>
              </a:spcAft>
              <a:buNone/>
            </a:pPr>
            <a:r>
              <a:rPr b="1" lang="en-US" sz="2200">
                <a:solidFill>
                  <a:schemeClr val="dk1"/>
                </a:solidFill>
                <a:latin typeface="Calibri"/>
                <a:ea typeface="Calibri"/>
                <a:cs typeface="Calibri"/>
                <a:sym typeface="Calibri"/>
              </a:rPr>
              <a:t>Children with ADHD</a:t>
            </a:r>
            <a:r>
              <a:rPr b="1" lang="en-US" sz="2200">
                <a:solidFill>
                  <a:srgbClr val="191919"/>
                </a:solidFill>
                <a:latin typeface="Calibri"/>
                <a:ea typeface="Calibri"/>
                <a:cs typeface="Calibri"/>
                <a:sym typeface="Calibri"/>
              </a:rPr>
              <a:t> </a:t>
            </a:r>
            <a:endParaRPr/>
          </a:p>
        </p:txBody>
      </p:sp>
      <p:sp>
        <p:nvSpPr>
          <p:cNvPr id="115" name="Google Shape;115;p2"/>
          <p:cNvSpPr/>
          <p:nvPr/>
        </p:nvSpPr>
        <p:spPr>
          <a:xfrm>
            <a:off x="9285418" y="5593794"/>
            <a:ext cx="4820037" cy="528350"/>
          </a:xfrm>
          <a:prstGeom prst="rect">
            <a:avLst/>
          </a:prstGeom>
          <a:noFill/>
          <a:ln>
            <a:noFill/>
          </a:ln>
        </p:spPr>
        <p:txBody>
          <a:bodyPr anchorCtr="0" anchor="t" bIns="45700" lIns="91425" spcFirstLastPara="1" rIns="91425" wrap="square" tIns="45700">
            <a:spAutoFit/>
          </a:bodyPr>
          <a:lstStyle/>
          <a:p>
            <a:pPr indent="0" lvl="0" marL="0" marR="0" rtl="0" algn="l">
              <a:lnSpc>
                <a:spcPct val="152681"/>
              </a:lnSpc>
              <a:spcBef>
                <a:spcPts val="0"/>
              </a:spcBef>
              <a:spcAft>
                <a:spcPts val="0"/>
              </a:spcAft>
              <a:buNone/>
            </a:pPr>
            <a:r>
              <a:rPr lang="en-US" sz="2200">
                <a:solidFill>
                  <a:srgbClr val="191919"/>
                </a:solidFill>
                <a:latin typeface="Calibri"/>
                <a:ea typeface="Calibri"/>
                <a:cs typeface="Calibri"/>
                <a:sym typeface="Calibri"/>
              </a:rPr>
              <a:t>Customised to unique ADHD behaviours </a:t>
            </a:r>
            <a:endParaRPr/>
          </a:p>
        </p:txBody>
      </p:sp>
      <p:sp>
        <p:nvSpPr>
          <p:cNvPr id="116" name="Google Shape;116;p2"/>
          <p:cNvSpPr/>
          <p:nvPr/>
        </p:nvSpPr>
        <p:spPr>
          <a:xfrm>
            <a:off x="8985155" y="2480248"/>
            <a:ext cx="7655624" cy="1262607"/>
          </a:xfrm>
          <a:custGeom>
            <a:rect b="b" l="l" r="r" t="t"/>
            <a:pathLst>
              <a:path extrusionOk="0" h="1329436" w="10207498">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9191475" y="7235325"/>
            <a:ext cx="665812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solidFill>
                  <a:srgbClr val="000000"/>
                </a:solidFill>
                <a:latin typeface="Calibri"/>
                <a:ea typeface="Calibri"/>
                <a:cs typeface="Calibri"/>
                <a:sym typeface="Calibri"/>
              </a:rPr>
              <a:t>Pilot Training Activity for Parents/Guardians of Children with ADHD in Greece</a:t>
            </a:r>
            <a:endParaRPr sz="22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21" name="Shape 121"/>
        <p:cNvGrpSpPr/>
        <p:nvPr/>
      </p:nvGrpSpPr>
      <p:grpSpPr>
        <a:xfrm>
          <a:off x="0" y="0"/>
          <a:ext cx="0" cy="0"/>
          <a:chOff x="0" y="0"/>
          <a:chExt cx="0" cy="0"/>
        </a:xfrm>
      </p:grpSpPr>
      <p:sp>
        <p:nvSpPr>
          <p:cNvPr id="122" name="Google Shape;122;p3"/>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23" name="Google Shape;123;p3"/>
          <p:cNvSpPr txBox="1"/>
          <p:nvPr/>
        </p:nvSpPr>
        <p:spPr>
          <a:xfrm>
            <a:off x="802575" y="875271"/>
            <a:ext cx="16101793" cy="1487587"/>
          </a:xfrm>
          <a:prstGeom prst="rect">
            <a:avLst/>
          </a:prstGeom>
          <a:noFill/>
          <a:ln>
            <a:noFill/>
          </a:ln>
        </p:spPr>
        <p:txBody>
          <a:bodyPr anchorCtr="0" anchor="t" bIns="0" lIns="0" spcFirstLastPara="1" rIns="0" wrap="square" tIns="0">
            <a:spAutoFit/>
          </a:bodyPr>
          <a:lstStyle/>
          <a:p>
            <a:pPr indent="0" lvl="0" marL="0" marR="0" rtl="0" algn="l">
              <a:lnSpc>
                <a:spcPct val="101851"/>
              </a:lnSpc>
              <a:spcBef>
                <a:spcPts val="0"/>
              </a:spcBef>
              <a:spcAft>
                <a:spcPts val="0"/>
              </a:spcAft>
              <a:buNone/>
            </a:pPr>
            <a:r>
              <a:rPr b="1" lang="en-US" sz="5400">
                <a:solidFill>
                  <a:srgbClr val="6A4C8C"/>
                </a:solidFill>
                <a:latin typeface="Arial"/>
                <a:ea typeface="Arial"/>
                <a:cs typeface="Arial"/>
                <a:sym typeface="Arial"/>
              </a:rPr>
              <a:t>MODULE 3</a:t>
            </a:r>
            <a:endParaRPr/>
          </a:p>
          <a:p>
            <a:pPr indent="0" lvl="0" marL="0" marR="0" rtl="0" algn="l">
              <a:lnSpc>
                <a:spcPct val="101851"/>
              </a:lnSpc>
              <a:spcBef>
                <a:spcPts val="600"/>
              </a:spcBef>
              <a:spcAft>
                <a:spcPts val="0"/>
              </a:spcAft>
              <a:buNone/>
            </a:pPr>
            <a:r>
              <a:rPr b="1" lang="en-US" sz="5400">
                <a:solidFill>
                  <a:srgbClr val="7030A0"/>
                </a:solidFill>
                <a:latin typeface="Arial"/>
                <a:ea typeface="Arial"/>
                <a:cs typeface="Arial"/>
                <a:sym typeface="Arial"/>
              </a:rPr>
              <a:t>Homework, Learning &amp; Concentration Strategies</a:t>
            </a:r>
            <a:endParaRPr b="1" sz="5400">
              <a:solidFill>
                <a:srgbClr val="7030A0"/>
              </a:solidFill>
              <a:latin typeface="Arial"/>
              <a:ea typeface="Arial"/>
              <a:cs typeface="Arial"/>
              <a:sym typeface="Arial"/>
            </a:endParaRPr>
          </a:p>
        </p:txBody>
      </p:sp>
      <p:sp>
        <p:nvSpPr>
          <p:cNvPr id="124" name="Google Shape;124;p3"/>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25" name="Google Shape;125;p3"/>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26" name="Google Shape;126;p3"/>
          <p:cNvSpPr txBox="1"/>
          <p:nvPr/>
        </p:nvSpPr>
        <p:spPr>
          <a:xfrm>
            <a:off x="815077" y="2504413"/>
            <a:ext cx="4122450" cy="1815410"/>
          </a:xfrm>
          <a:prstGeom prst="rect">
            <a:avLst/>
          </a:prstGeom>
          <a:noFill/>
          <a:ln>
            <a:noFill/>
          </a:ln>
        </p:spPr>
        <p:txBody>
          <a:bodyPr anchorCtr="0" anchor="t" bIns="0" lIns="0" spcFirstLastPara="1" rIns="0" wrap="square" tIns="0">
            <a:spAutoFit/>
          </a:bodyPr>
          <a:lstStyle/>
          <a:p>
            <a:pPr indent="0" lvl="0" marL="0" marR="0" rtl="0" algn="l">
              <a:lnSpc>
                <a:spcPct val="250000"/>
              </a:lnSpc>
              <a:spcBef>
                <a:spcPts val="0"/>
              </a:spcBef>
              <a:spcAft>
                <a:spcPts val="0"/>
              </a:spcAft>
              <a:buNone/>
            </a:pPr>
            <a:r>
              <a:rPr b="1" lang="en-US" sz="4800">
                <a:solidFill>
                  <a:srgbClr val="000000"/>
                </a:solidFill>
                <a:latin typeface="Arial"/>
                <a:ea typeface="Arial"/>
                <a:cs typeface="Arial"/>
                <a:sym typeface="Arial"/>
              </a:rPr>
              <a:t>Module Aim</a:t>
            </a:r>
            <a:endParaRPr/>
          </a:p>
        </p:txBody>
      </p:sp>
      <p:sp>
        <p:nvSpPr>
          <p:cNvPr id="127" name="Google Shape;127;p3"/>
          <p:cNvSpPr txBox="1"/>
          <p:nvPr/>
        </p:nvSpPr>
        <p:spPr>
          <a:xfrm>
            <a:off x="8853471" y="3015578"/>
            <a:ext cx="6287130" cy="697948"/>
          </a:xfrm>
          <a:prstGeom prst="rect">
            <a:avLst/>
          </a:prstGeom>
          <a:noFill/>
          <a:ln>
            <a:noFill/>
          </a:ln>
        </p:spPr>
        <p:txBody>
          <a:bodyPr anchorCtr="0" anchor="t" bIns="0" lIns="0" spcFirstLastPara="1" rIns="0" wrap="square" tIns="0">
            <a:spAutoFit/>
          </a:bodyPr>
          <a:lstStyle/>
          <a:p>
            <a:pPr indent="0" lvl="0" marL="0" marR="0" rtl="0" algn="l">
              <a:lnSpc>
                <a:spcPct val="119979"/>
              </a:lnSpc>
              <a:spcBef>
                <a:spcPts val="0"/>
              </a:spcBef>
              <a:spcAft>
                <a:spcPts val="0"/>
              </a:spcAft>
              <a:buNone/>
            </a:pPr>
            <a:r>
              <a:rPr b="1" lang="en-US" sz="4800">
                <a:solidFill>
                  <a:srgbClr val="000000"/>
                </a:solidFill>
                <a:latin typeface="Arial"/>
                <a:ea typeface="Arial"/>
                <a:cs typeface="Arial"/>
                <a:sym typeface="Arial"/>
              </a:rPr>
              <a:t>Learning Objectives</a:t>
            </a:r>
            <a:endParaRPr b="1" sz="4800">
              <a:solidFill>
                <a:srgbClr val="000000"/>
              </a:solidFill>
              <a:latin typeface="Arial"/>
              <a:ea typeface="Arial"/>
              <a:cs typeface="Arial"/>
              <a:sym typeface="Arial"/>
            </a:endParaRPr>
          </a:p>
        </p:txBody>
      </p:sp>
      <p:sp>
        <p:nvSpPr>
          <p:cNvPr id="128" name="Google Shape;128;p3"/>
          <p:cNvSpPr txBox="1"/>
          <p:nvPr/>
        </p:nvSpPr>
        <p:spPr>
          <a:xfrm>
            <a:off x="815077" y="4460983"/>
            <a:ext cx="6865650" cy="2124749"/>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US" sz="3200">
                <a:solidFill>
                  <a:schemeClr val="dk1"/>
                </a:solidFill>
                <a:latin typeface="Arial"/>
                <a:ea typeface="Arial"/>
                <a:cs typeface="Arial"/>
                <a:sym typeface="Arial"/>
              </a:rPr>
              <a:t>Provide tools to support learning without frustration and maintain concentration</a:t>
            </a:r>
            <a:endParaRPr sz="3200">
              <a:solidFill>
                <a:srgbClr val="000000"/>
              </a:solidFill>
              <a:latin typeface="Arial"/>
              <a:ea typeface="Arial"/>
              <a:cs typeface="Arial"/>
              <a:sym typeface="Arial"/>
            </a:endParaRPr>
          </a:p>
        </p:txBody>
      </p:sp>
      <p:sp>
        <p:nvSpPr>
          <p:cNvPr id="129" name="Google Shape;129;p3"/>
          <p:cNvSpPr txBox="1"/>
          <p:nvPr/>
        </p:nvSpPr>
        <p:spPr>
          <a:xfrm>
            <a:off x="8686800" y="4000500"/>
            <a:ext cx="8991600" cy="5909310"/>
          </a:xfrm>
          <a:prstGeom prst="rect">
            <a:avLst/>
          </a:prstGeom>
          <a:noFill/>
          <a:ln>
            <a:noFill/>
          </a:ln>
        </p:spPr>
        <p:txBody>
          <a:bodyPr anchorCtr="0" anchor="t" bIns="0" lIns="0" spcFirstLastPara="1" rIns="0" wrap="square" tIns="0">
            <a:spAutoFit/>
          </a:bodyPr>
          <a:lstStyle/>
          <a:p>
            <a:pPr indent="-514350" lvl="0" marL="611188" marR="0" rtl="0" algn="l">
              <a:lnSpc>
                <a:spcPct val="150000"/>
              </a:lnSpc>
              <a:spcBef>
                <a:spcPts val="0"/>
              </a:spcBef>
              <a:spcAft>
                <a:spcPts val="0"/>
              </a:spcAft>
              <a:buClr>
                <a:schemeClr val="dk1"/>
              </a:buClr>
              <a:buSzPts val="3200"/>
              <a:buFont typeface="Arial"/>
              <a:buAutoNum type="arabicPeriod"/>
            </a:pPr>
            <a:r>
              <a:rPr lang="en-US" sz="3200">
                <a:solidFill>
                  <a:schemeClr val="dk1"/>
                </a:solidFill>
                <a:latin typeface="Arial"/>
                <a:ea typeface="Arial"/>
                <a:cs typeface="Arial"/>
                <a:sym typeface="Arial"/>
              </a:rPr>
              <a:t>​</a:t>
            </a:r>
            <a:r>
              <a:rPr b="1" lang="en-US" sz="3200">
                <a:solidFill>
                  <a:schemeClr val="dk1"/>
                </a:solidFill>
                <a:latin typeface="Arial"/>
                <a:ea typeface="Arial"/>
                <a:cs typeface="Arial"/>
                <a:sym typeface="Arial"/>
              </a:rPr>
              <a:t>Advice</a:t>
            </a:r>
            <a:r>
              <a:rPr lang="en-US" sz="3200">
                <a:solidFill>
                  <a:schemeClr val="dk1"/>
                </a:solidFill>
                <a:latin typeface="Arial"/>
                <a:ea typeface="Arial"/>
                <a:cs typeface="Arial"/>
                <a:sym typeface="Arial"/>
              </a:rPr>
              <a:t> on creating a sensory-friendly and distraction-free learning environment.</a:t>
            </a:r>
            <a:endParaRPr sz="3200">
              <a:solidFill>
                <a:schemeClr val="dk1"/>
              </a:solidFill>
              <a:latin typeface="Arial"/>
              <a:ea typeface="Arial"/>
              <a:cs typeface="Arial"/>
              <a:sym typeface="Arial"/>
            </a:endParaRPr>
          </a:p>
          <a:p>
            <a:pPr indent="-514350" lvl="0" marL="611188" marR="0" rtl="0" algn="l">
              <a:lnSpc>
                <a:spcPct val="150000"/>
              </a:lnSpc>
              <a:spcBef>
                <a:spcPts val="0"/>
              </a:spcBef>
              <a:spcAft>
                <a:spcPts val="0"/>
              </a:spcAft>
              <a:buClr>
                <a:schemeClr val="dk1"/>
              </a:buClr>
              <a:buSzPts val="3200"/>
              <a:buFont typeface="Arial"/>
              <a:buAutoNum type="arabicPeriod"/>
            </a:pPr>
            <a:r>
              <a:rPr lang="en-US" sz="3200">
                <a:solidFill>
                  <a:schemeClr val="dk1"/>
                </a:solidFill>
                <a:latin typeface="Arial"/>
                <a:ea typeface="Arial"/>
                <a:cs typeface="Arial"/>
                <a:sym typeface="Arial"/>
              </a:rPr>
              <a:t>​</a:t>
            </a:r>
            <a:r>
              <a:rPr b="1" lang="en-US" sz="3200">
                <a:solidFill>
                  <a:schemeClr val="dk1"/>
                </a:solidFill>
                <a:latin typeface="Arial"/>
                <a:ea typeface="Arial"/>
                <a:cs typeface="Arial"/>
                <a:sym typeface="Arial"/>
              </a:rPr>
              <a:t>Tips</a:t>
            </a:r>
            <a:r>
              <a:rPr lang="en-US" sz="3200">
                <a:solidFill>
                  <a:schemeClr val="dk1"/>
                </a:solidFill>
                <a:latin typeface="Arial"/>
                <a:ea typeface="Arial"/>
                <a:cs typeface="Arial"/>
                <a:sym typeface="Arial"/>
              </a:rPr>
              <a:t> on breaking complex tasks into smaller, manageable chunks.</a:t>
            </a:r>
            <a:endParaRPr sz="3200">
              <a:solidFill>
                <a:schemeClr val="dk1"/>
              </a:solidFill>
              <a:latin typeface="Arial"/>
              <a:ea typeface="Arial"/>
              <a:cs typeface="Arial"/>
              <a:sym typeface="Arial"/>
            </a:endParaRPr>
          </a:p>
          <a:p>
            <a:pPr indent="-514350" lvl="0" marL="611188" marR="0" rtl="0" algn="l">
              <a:lnSpc>
                <a:spcPct val="150000"/>
              </a:lnSpc>
              <a:spcBef>
                <a:spcPts val="0"/>
              </a:spcBef>
              <a:spcAft>
                <a:spcPts val="0"/>
              </a:spcAft>
              <a:buClr>
                <a:schemeClr val="dk1"/>
              </a:buClr>
              <a:buSzPts val="3200"/>
              <a:buFont typeface="Arial"/>
              <a:buAutoNum type="arabicPeriod"/>
            </a:pPr>
            <a:r>
              <a:rPr lang="en-US" sz="3200">
                <a:solidFill>
                  <a:schemeClr val="dk1"/>
                </a:solidFill>
                <a:latin typeface="Arial"/>
                <a:ea typeface="Arial"/>
                <a:cs typeface="Arial"/>
                <a:sym typeface="Arial"/>
              </a:rPr>
              <a:t>​</a:t>
            </a:r>
            <a:r>
              <a:rPr b="1" lang="en-US" sz="3200">
                <a:solidFill>
                  <a:schemeClr val="dk1"/>
                </a:solidFill>
                <a:latin typeface="Arial"/>
                <a:ea typeface="Arial"/>
                <a:cs typeface="Arial"/>
                <a:sym typeface="Arial"/>
              </a:rPr>
              <a:t>Motivational</a:t>
            </a:r>
            <a:r>
              <a:rPr lang="en-US" sz="3200">
                <a:solidFill>
                  <a:schemeClr val="dk1"/>
                </a:solidFill>
                <a:latin typeface="Arial"/>
                <a:ea typeface="Arial"/>
                <a:cs typeface="Arial"/>
                <a:sym typeface="Arial"/>
              </a:rPr>
              <a:t> </a:t>
            </a:r>
            <a:r>
              <a:rPr b="1" lang="en-US" sz="3200">
                <a:solidFill>
                  <a:schemeClr val="dk1"/>
                </a:solidFill>
                <a:latin typeface="Arial"/>
                <a:ea typeface="Arial"/>
                <a:cs typeface="Arial"/>
                <a:sym typeface="Arial"/>
              </a:rPr>
              <a:t>strategies</a:t>
            </a:r>
            <a:r>
              <a:rPr lang="en-US" sz="3200">
                <a:solidFill>
                  <a:schemeClr val="dk1"/>
                </a:solidFill>
                <a:latin typeface="Arial"/>
                <a:ea typeface="Arial"/>
                <a:cs typeface="Arial"/>
                <a:sym typeface="Arial"/>
              </a:rPr>
              <a:t> and reward systems for learners.</a:t>
            </a:r>
            <a:endParaRPr/>
          </a:p>
          <a:p>
            <a:pPr indent="-514350" lvl="0" marL="611188" marR="0" rtl="0" algn="l">
              <a:lnSpc>
                <a:spcPct val="150000"/>
              </a:lnSpc>
              <a:spcBef>
                <a:spcPts val="0"/>
              </a:spcBef>
              <a:spcAft>
                <a:spcPts val="0"/>
              </a:spcAft>
              <a:buClr>
                <a:schemeClr val="dk1"/>
              </a:buClr>
              <a:buSzPts val="3200"/>
              <a:buFont typeface="Arial"/>
              <a:buAutoNum type="arabicPeriod"/>
            </a:pPr>
            <a:r>
              <a:rPr lang="en-US" sz="3200">
                <a:solidFill>
                  <a:schemeClr val="dk1"/>
                </a:solidFill>
                <a:latin typeface="Arial"/>
                <a:ea typeface="Arial"/>
                <a:cs typeface="Arial"/>
                <a:sym typeface="Arial"/>
              </a:rPr>
              <a:t>​</a:t>
            </a:r>
            <a:r>
              <a:rPr b="1" lang="en-US" sz="3200">
                <a:solidFill>
                  <a:schemeClr val="dk1"/>
                </a:solidFill>
                <a:latin typeface="Arial"/>
                <a:ea typeface="Arial"/>
                <a:cs typeface="Arial"/>
                <a:sym typeface="Arial"/>
              </a:rPr>
              <a:t>Guides</a:t>
            </a:r>
            <a:r>
              <a:rPr lang="en-US" sz="3200">
                <a:solidFill>
                  <a:schemeClr val="dk1"/>
                </a:solidFill>
                <a:latin typeface="Arial"/>
                <a:ea typeface="Arial"/>
                <a:cs typeface="Arial"/>
                <a:sym typeface="Arial"/>
              </a:rPr>
              <a:t> for homework planning and concentration boosters.</a:t>
            </a:r>
            <a:endParaRPr sz="320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33" name="Shape 133"/>
        <p:cNvGrpSpPr/>
        <p:nvPr/>
      </p:nvGrpSpPr>
      <p:grpSpPr>
        <a:xfrm>
          <a:off x="0" y="0"/>
          <a:ext cx="0" cy="0"/>
          <a:chOff x="0" y="0"/>
          <a:chExt cx="0" cy="0"/>
        </a:xfrm>
      </p:grpSpPr>
      <p:sp>
        <p:nvSpPr>
          <p:cNvPr id="134" name="Google Shape;134;p4"/>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35" name="Google Shape;135;p4"/>
          <p:cNvSpPr txBox="1"/>
          <p:nvPr/>
        </p:nvSpPr>
        <p:spPr>
          <a:xfrm>
            <a:off x="816159" y="358260"/>
            <a:ext cx="16252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Unit 1: </a:t>
            </a:r>
            <a:r>
              <a:rPr b="1" lang="en-US" sz="5400">
                <a:solidFill>
                  <a:srgbClr val="7030A0"/>
                </a:solidFill>
                <a:latin typeface="Arial"/>
                <a:ea typeface="Arial"/>
                <a:cs typeface="Arial"/>
                <a:sym typeface="Arial"/>
              </a:rPr>
              <a:t>Setting the Stage for Focused Learning</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136" name="Google Shape;136;p4"/>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37" name="Google Shape;137;p4"/>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38" name="Google Shape;138;p4"/>
          <p:cNvSpPr txBox="1"/>
          <p:nvPr/>
        </p:nvSpPr>
        <p:spPr>
          <a:xfrm>
            <a:off x="2057400" y="2191148"/>
            <a:ext cx="8999998" cy="6140142"/>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200">
                <a:solidFill>
                  <a:schemeClr val="dk1"/>
                </a:solidFill>
                <a:latin typeface="Arial"/>
                <a:ea typeface="Arial"/>
                <a:cs typeface="Arial"/>
                <a:sym typeface="Arial"/>
              </a:rPr>
              <a:t>Focus</a:t>
            </a:r>
            <a:r>
              <a:rPr lang="en-US" sz="3200">
                <a:solidFill>
                  <a:schemeClr val="dk1"/>
                </a:solidFill>
                <a:latin typeface="Arial"/>
                <a:ea typeface="Arial"/>
                <a:cs typeface="Arial"/>
                <a:sym typeface="Arial"/>
              </a:rPr>
              <a:t>: Environment &amp; handling specific sensory needs of children with ADHD</a:t>
            </a:r>
            <a:endParaRPr/>
          </a:p>
          <a:p>
            <a:pPr indent="0" lvl="0" marL="0" marR="0" rtl="0" algn="l">
              <a:lnSpc>
                <a:spcPct val="150000"/>
              </a:lnSpc>
              <a:spcBef>
                <a:spcPts val="600"/>
              </a:spcBef>
              <a:spcAft>
                <a:spcPts val="0"/>
              </a:spcAft>
              <a:buNone/>
            </a:pPr>
            <a:r>
              <a:rPr b="1" lang="en-US" sz="3200">
                <a:solidFill>
                  <a:schemeClr val="dk1"/>
                </a:solidFill>
                <a:latin typeface="Arial"/>
                <a:ea typeface="Arial"/>
                <a:cs typeface="Arial"/>
                <a:sym typeface="Arial"/>
              </a:rPr>
              <a:t>Content</a:t>
            </a:r>
            <a:r>
              <a:rPr lang="en-US" sz="3200">
                <a:solidFill>
                  <a:schemeClr val="dk1"/>
                </a:solidFill>
                <a:latin typeface="Arial"/>
                <a:ea typeface="Arial"/>
                <a:cs typeface="Arial"/>
                <a:sym typeface="Arial"/>
              </a:rPr>
              <a:t>:</a:t>
            </a:r>
            <a:endParaRPr/>
          </a:p>
          <a:p>
            <a:pPr indent="-457200" lvl="0" marL="457200" marR="0" rtl="0" algn="l">
              <a:lnSpc>
                <a:spcPct val="150000"/>
              </a:lnSpc>
              <a:spcBef>
                <a:spcPts val="600"/>
              </a:spcBef>
              <a:spcAft>
                <a:spcPts val="0"/>
              </a:spcAft>
              <a:buClr>
                <a:srgbClr val="57B6B0"/>
              </a:buClr>
              <a:buSzPts val="3200"/>
              <a:buFont typeface="Arial"/>
              <a:buChar char="•"/>
            </a:pPr>
            <a:r>
              <a:rPr lang="en-US" sz="3200">
                <a:solidFill>
                  <a:schemeClr val="dk1"/>
                </a:solidFill>
                <a:latin typeface="Arial"/>
                <a:ea typeface="Arial"/>
                <a:cs typeface="Arial"/>
                <a:sym typeface="Arial"/>
              </a:rPr>
              <a:t>How ADHD affects attention and sensory processing at home</a:t>
            </a:r>
            <a:endParaRPr/>
          </a:p>
          <a:p>
            <a:pPr indent="-457200" lvl="0" marL="457200" marR="0" rtl="0" algn="l">
              <a:lnSpc>
                <a:spcPct val="150000"/>
              </a:lnSpc>
              <a:spcBef>
                <a:spcPts val="600"/>
              </a:spcBef>
              <a:spcAft>
                <a:spcPts val="0"/>
              </a:spcAft>
              <a:buClr>
                <a:srgbClr val="57B6B0"/>
              </a:buClr>
              <a:buSzPts val="3200"/>
              <a:buFont typeface="Arial"/>
              <a:buChar char="•"/>
            </a:pPr>
            <a:r>
              <a:rPr lang="en-US" sz="3200">
                <a:solidFill>
                  <a:schemeClr val="dk1"/>
                </a:solidFill>
                <a:latin typeface="Arial"/>
                <a:ea typeface="Arial"/>
                <a:cs typeface="Arial"/>
                <a:sym typeface="Arial"/>
              </a:rPr>
              <a:t>How to identify and reduce common distractions at home (visual, sound-related, digital)</a:t>
            </a:r>
            <a:endParaRPr/>
          </a:p>
        </p:txBody>
      </p:sp>
      <p:pic>
        <p:nvPicPr>
          <p:cNvPr id="139" name="Google Shape;139;p4"/>
          <p:cNvPicPr preferRelativeResize="0"/>
          <p:nvPr/>
        </p:nvPicPr>
        <p:blipFill rotWithShape="1">
          <a:blip r:embed="rId5">
            <a:alphaModFix/>
          </a:blip>
          <a:srcRect b="0" l="0" r="0" t="0"/>
          <a:stretch/>
        </p:blipFill>
        <p:spPr>
          <a:xfrm>
            <a:off x="11353800" y="3959226"/>
            <a:ext cx="6300000" cy="3600000"/>
          </a:xfrm>
          <a:prstGeom prst="rect">
            <a:avLst/>
          </a:prstGeom>
          <a:noFill/>
          <a:ln>
            <a:noFill/>
          </a:ln>
        </p:spPr>
      </p:pic>
      <p:sp>
        <p:nvSpPr>
          <p:cNvPr id="140" name="Google Shape;140;p4"/>
          <p:cNvSpPr txBox="1"/>
          <p:nvPr/>
        </p:nvSpPr>
        <p:spPr>
          <a:xfrm>
            <a:off x="2041358" y="8344802"/>
            <a:ext cx="11201400" cy="1942198"/>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57B6B0"/>
              </a:buClr>
              <a:buSzPts val="3200"/>
              <a:buFont typeface="Arial"/>
              <a:buChar char="•"/>
            </a:pPr>
            <a:r>
              <a:rPr lang="en-US" sz="3200">
                <a:solidFill>
                  <a:schemeClr val="dk1"/>
                </a:solidFill>
                <a:latin typeface="Arial"/>
                <a:ea typeface="Arial"/>
                <a:cs typeface="Arial"/>
                <a:sym typeface="Arial"/>
              </a:rPr>
              <a:t>Tips for creating a calm, sensory-friendly workspace (lighting, noise, seating, materials)</a:t>
            </a:r>
            <a:endParaRPr/>
          </a:p>
          <a:p>
            <a:pPr indent="0" lvl="0" marL="0" marR="0" rtl="0" algn="l">
              <a:lnSpc>
                <a:spcPct val="150000"/>
              </a:lnSpc>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44" name="Shape 144"/>
        <p:cNvGrpSpPr/>
        <p:nvPr/>
      </p:nvGrpSpPr>
      <p:grpSpPr>
        <a:xfrm>
          <a:off x="0" y="0"/>
          <a:ext cx="0" cy="0"/>
          <a:chOff x="0" y="0"/>
          <a:chExt cx="0" cy="0"/>
        </a:xfrm>
      </p:grpSpPr>
      <p:sp>
        <p:nvSpPr>
          <p:cNvPr id="145" name="Google Shape;145;p5"/>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46" name="Google Shape;146;p5"/>
          <p:cNvSpPr txBox="1"/>
          <p:nvPr/>
        </p:nvSpPr>
        <p:spPr>
          <a:xfrm>
            <a:off x="816159" y="358260"/>
            <a:ext cx="16252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Unit 1: </a:t>
            </a:r>
            <a:r>
              <a:rPr b="1" lang="en-US" sz="5400">
                <a:solidFill>
                  <a:srgbClr val="7030A0"/>
                </a:solidFill>
                <a:latin typeface="Arial"/>
                <a:ea typeface="Arial"/>
                <a:cs typeface="Arial"/>
                <a:sym typeface="Arial"/>
              </a:rPr>
              <a:t>Setting the Stage for Focused Learning</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147" name="Google Shape;147;p5"/>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48" name="Google Shape;148;p5"/>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49" name="Google Shape;149;p5"/>
          <p:cNvSpPr txBox="1"/>
          <p:nvPr/>
        </p:nvSpPr>
        <p:spPr>
          <a:xfrm>
            <a:off x="9346001" y="1851190"/>
            <a:ext cx="7072956" cy="761747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200">
                <a:solidFill>
                  <a:schemeClr val="dk1"/>
                </a:solidFill>
                <a:latin typeface="Arial"/>
                <a:ea typeface="Arial"/>
                <a:cs typeface="Arial"/>
                <a:sym typeface="Arial"/>
              </a:rPr>
              <a:t>Learning goals for parents:  </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Understand how environment affects attention and stress in children with ADHD</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Learn how to create a sensory-friendly, distraction-free learning space at home</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Discover regulation strategies that help manage arousal levels and ease the shift into work</a:t>
            </a:r>
            <a:endParaRPr/>
          </a:p>
        </p:txBody>
      </p:sp>
      <p:pic>
        <p:nvPicPr>
          <p:cNvPr id="150" name="Google Shape;150;p5"/>
          <p:cNvPicPr preferRelativeResize="0"/>
          <p:nvPr/>
        </p:nvPicPr>
        <p:blipFill rotWithShape="1">
          <a:blip r:embed="rId5">
            <a:alphaModFix/>
          </a:blip>
          <a:srcRect b="0" l="0" r="0" t="0"/>
          <a:stretch/>
        </p:blipFill>
        <p:spPr>
          <a:xfrm>
            <a:off x="731522" y="2628900"/>
            <a:ext cx="7936563" cy="5400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54" name="Shape 154"/>
        <p:cNvGrpSpPr/>
        <p:nvPr/>
      </p:nvGrpSpPr>
      <p:grpSpPr>
        <a:xfrm>
          <a:off x="0" y="0"/>
          <a:ext cx="0" cy="0"/>
          <a:chOff x="0" y="0"/>
          <a:chExt cx="0" cy="0"/>
        </a:xfrm>
      </p:grpSpPr>
      <p:sp>
        <p:nvSpPr>
          <p:cNvPr id="155" name="Google Shape;155;p6"/>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56" name="Google Shape;156;p6"/>
          <p:cNvSpPr txBox="1"/>
          <p:nvPr/>
        </p:nvSpPr>
        <p:spPr>
          <a:xfrm>
            <a:off x="1780937" y="452317"/>
            <a:ext cx="16252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Unit 1: </a:t>
            </a:r>
            <a:r>
              <a:rPr b="1" lang="en-US" sz="5400">
                <a:solidFill>
                  <a:srgbClr val="7030A0"/>
                </a:solidFill>
                <a:latin typeface="Arial"/>
                <a:ea typeface="Arial"/>
                <a:cs typeface="Arial"/>
                <a:sym typeface="Arial"/>
              </a:rPr>
              <a:t>Setting the Stage for Focused Learning</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157" name="Google Shape;157;p6"/>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58" name="Google Shape;158;p6"/>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59" name="Google Shape;159;p6"/>
          <p:cNvSpPr txBox="1"/>
          <p:nvPr/>
        </p:nvSpPr>
        <p:spPr>
          <a:xfrm>
            <a:off x="1828800" y="2278940"/>
            <a:ext cx="14943599" cy="6601807"/>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600">
                <a:solidFill>
                  <a:schemeClr val="dk1"/>
                </a:solidFill>
                <a:latin typeface="Arial"/>
                <a:ea typeface="Arial"/>
                <a:cs typeface="Arial"/>
                <a:sym typeface="Arial"/>
              </a:rPr>
              <a:t>Subunits:  </a:t>
            </a:r>
            <a:endParaRPr b="1" sz="3600">
              <a:solidFill>
                <a:schemeClr val="dk1"/>
              </a:solidFill>
              <a:latin typeface="Arial"/>
              <a:ea typeface="Arial"/>
              <a:cs typeface="Arial"/>
              <a:sym typeface="Arial"/>
            </a:endParaRPr>
          </a:p>
          <a:p>
            <a:pPr indent="0" lvl="0" marL="0" marR="0" rtl="0" algn="l">
              <a:lnSpc>
                <a:spcPct val="150000"/>
              </a:lnSpc>
              <a:spcBef>
                <a:spcPts val="600"/>
              </a:spcBef>
              <a:spcAft>
                <a:spcPts val="0"/>
              </a:spcAft>
              <a:buNone/>
            </a:pPr>
            <a:r>
              <a:rPr b="1" lang="en-US" sz="3200">
                <a:solidFill>
                  <a:srgbClr val="57B6B0"/>
                </a:solidFill>
                <a:latin typeface="Arial"/>
                <a:ea typeface="Arial"/>
                <a:cs typeface="Arial"/>
                <a:sym typeface="Arial"/>
              </a:rPr>
              <a:t>1.1. </a:t>
            </a:r>
            <a:r>
              <a:rPr b="1" lang="en-US" sz="3200">
                <a:solidFill>
                  <a:schemeClr val="accent5"/>
                </a:solidFill>
                <a:latin typeface="Arial"/>
                <a:ea typeface="Arial"/>
                <a:cs typeface="Arial"/>
                <a:sym typeface="Arial"/>
              </a:rPr>
              <a:t>How ADHD Impacts Attention &amp; Sensory Processing at Home</a:t>
            </a:r>
            <a:endParaRPr/>
          </a:p>
          <a:p>
            <a:pPr indent="0" lvl="0" marL="0" marR="0" rtl="0" algn="l">
              <a:lnSpc>
                <a:spcPct val="150000"/>
              </a:lnSpc>
              <a:spcBef>
                <a:spcPts val="600"/>
              </a:spcBef>
              <a:spcAft>
                <a:spcPts val="0"/>
              </a:spcAft>
              <a:buNone/>
            </a:pPr>
            <a:r>
              <a:rPr lang="en-US" sz="3200">
                <a:solidFill>
                  <a:schemeClr val="accent5"/>
                </a:solidFill>
                <a:latin typeface="Arial"/>
                <a:ea typeface="Arial"/>
                <a:cs typeface="Arial"/>
                <a:sym typeface="Arial"/>
              </a:rPr>
              <a:t>	</a:t>
            </a:r>
            <a:r>
              <a:rPr lang="en-US" sz="3200">
                <a:solidFill>
                  <a:schemeClr val="dk1"/>
                </a:solidFill>
                <a:latin typeface="Arial"/>
                <a:ea typeface="Arial"/>
                <a:cs typeface="Arial"/>
                <a:sym typeface="Arial"/>
              </a:rPr>
              <a:t>Atypical sensory processing</a:t>
            </a:r>
            <a:endParaRPr sz="3200">
              <a:solidFill>
                <a:schemeClr val="dk1"/>
              </a:solidFill>
              <a:latin typeface="Arial"/>
              <a:ea typeface="Arial"/>
              <a:cs typeface="Arial"/>
              <a:sym typeface="Arial"/>
            </a:endParaRPr>
          </a:p>
          <a:p>
            <a:pPr indent="0" lvl="0" marL="0" marR="0" rtl="0" algn="l">
              <a:lnSpc>
                <a:spcPct val="150000"/>
              </a:lnSpc>
              <a:spcBef>
                <a:spcPts val="1200"/>
              </a:spcBef>
              <a:spcAft>
                <a:spcPts val="0"/>
              </a:spcAft>
              <a:buNone/>
            </a:pPr>
            <a:r>
              <a:rPr b="1" lang="en-US" sz="3200">
                <a:solidFill>
                  <a:srgbClr val="57B6B0"/>
                </a:solidFill>
                <a:latin typeface="Arial"/>
                <a:ea typeface="Arial"/>
                <a:cs typeface="Arial"/>
                <a:sym typeface="Arial"/>
              </a:rPr>
              <a:t>1.2. </a:t>
            </a:r>
            <a:r>
              <a:rPr b="1" lang="en-US" sz="3200">
                <a:solidFill>
                  <a:schemeClr val="accent5"/>
                </a:solidFill>
                <a:latin typeface="Arial"/>
                <a:ea typeface="Arial"/>
                <a:cs typeface="Arial"/>
                <a:sym typeface="Arial"/>
              </a:rPr>
              <a:t>Designing a Focus-friendly Workspace</a:t>
            </a:r>
            <a:endParaRPr/>
          </a:p>
          <a:p>
            <a:pPr indent="0" lvl="0" marL="0" marR="0" rtl="0" algn="l">
              <a:lnSpc>
                <a:spcPct val="150000"/>
              </a:lnSpc>
              <a:spcBef>
                <a:spcPts val="600"/>
              </a:spcBef>
              <a:spcAft>
                <a:spcPts val="0"/>
              </a:spcAft>
              <a:buNone/>
            </a:pPr>
            <a:r>
              <a:rPr lang="en-US" sz="3200">
                <a:solidFill>
                  <a:schemeClr val="dk1"/>
                </a:solidFill>
                <a:latin typeface="Arial"/>
                <a:ea typeface="Arial"/>
                <a:cs typeface="Arial"/>
                <a:sym typeface="Arial"/>
              </a:rPr>
              <a:t>	ADHD children get easily distracted (visual clutter, sound, digital distructions)</a:t>
            </a:r>
            <a:endParaRPr b="1" sz="3200">
              <a:solidFill>
                <a:schemeClr val="accent5"/>
              </a:solidFill>
              <a:latin typeface="Arial"/>
              <a:ea typeface="Arial"/>
              <a:cs typeface="Arial"/>
              <a:sym typeface="Arial"/>
            </a:endParaRPr>
          </a:p>
          <a:p>
            <a:pPr indent="0" lvl="0" marL="0" marR="0" rtl="0" algn="l">
              <a:lnSpc>
                <a:spcPct val="150000"/>
              </a:lnSpc>
              <a:spcBef>
                <a:spcPts val="1200"/>
              </a:spcBef>
              <a:spcAft>
                <a:spcPts val="0"/>
              </a:spcAft>
              <a:buNone/>
            </a:pPr>
            <a:r>
              <a:rPr b="1" lang="en-US" sz="3200">
                <a:solidFill>
                  <a:srgbClr val="57B6B0"/>
                </a:solidFill>
                <a:latin typeface="Arial"/>
                <a:ea typeface="Arial"/>
                <a:cs typeface="Arial"/>
                <a:sym typeface="Arial"/>
              </a:rPr>
              <a:t>1.3. </a:t>
            </a:r>
            <a:r>
              <a:rPr b="1" lang="en-US" sz="3200">
                <a:solidFill>
                  <a:srgbClr val="06A8BE"/>
                </a:solidFill>
                <a:latin typeface="Arial"/>
                <a:ea typeface="Arial"/>
                <a:cs typeface="Arial"/>
                <a:sym typeface="Arial"/>
              </a:rPr>
              <a:t>Calming and Regulations before Learning</a:t>
            </a:r>
            <a:endParaRPr/>
          </a:p>
          <a:p>
            <a:pPr indent="0" lvl="0" marL="0" marR="0" rtl="0" algn="l">
              <a:lnSpc>
                <a:spcPct val="150000"/>
              </a:lnSpc>
              <a:spcBef>
                <a:spcPts val="600"/>
              </a:spcBef>
              <a:spcAft>
                <a:spcPts val="0"/>
              </a:spcAft>
              <a:buNone/>
            </a:pPr>
            <a:r>
              <a:rPr lang="en-US" sz="3200">
                <a:solidFill>
                  <a:srgbClr val="7030A0"/>
                </a:solidFill>
                <a:latin typeface="Arial"/>
                <a:ea typeface="Arial"/>
                <a:cs typeface="Arial"/>
                <a:sym typeface="Arial"/>
              </a:rPr>
              <a:t>	</a:t>
            </a:r>
            <a:r>
              <a:rPr lang="en-US" sz="3200">
                <a:solidFill>
                  <a:schemeClr val="dk1"/>
                </a:solidFill>
                <a:latin typeface="Arial"/>
                <a:ea typeface="Arial"/>
                <a:cs typeface="Arial"/>
                <a:sym typeface="Arial"/>
              </a:rPr>
              <a:t>Simple regulation strategies help manage arousal levels, reduce stress, and</a:t>
            </a:r>
            <a:endParaRPr/>
          </a:p>
          <a:p>
            <a:pPr indent="0" lvl="0" marL="0" marR="0" rtl="0" algn="l">
              <a:lnSpc>
                <a:spcPct val="150000"/>
              </a:lnSpc>
              <a:spcBef>
                <a:spcPts val="0"/>
              </a:spcBef>
              <a:spcAft>
                <a:spcPts val="0"/>
              </a:spcAft>
              <a:buNone/>
            </a:pPr>
            <a:r>
              <a:rPr lang="en-US" sz="3200">
                <a:solidFill>
                  <a:schemeClr val="dk1"/>
                </a:solidFill>
                <a:latin typeface="Arial"/>
                <a:ea typeface="Arial"/>
                <a:cs typeface="Arial"/>
                <a:sym typeface="Arial"/>
              </a:rPr>
              <a:t>	ease the shift into work</a:t>
            </a:r>
            <a:endParaRPr sz="32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64" name="Shape 164"/>
        <p:cNvGrpSpPr/>
        <p:nvPr/>
      </p:nvGrpSpPr>
      <p:grpSpPr>
        <a:xfrm>
          <a:off x="0" y="0"/>
          <a:ext cx="0" cy="0"/>
          <a:chOff x="0" y="0"/>
          <a:chExt cx="0" cy="0"/>
        </a:xfrm>
      </p:grpSpPr>
      <p:sp>
        <p:nvSpPr>
          <p:cNvPr id="165" name="Google Shape;165;p7"/>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66" name="Google Shape;166;p7"/>
          <p:cNvSpPr txBox="1"/>
          <p:nvPr/>
        </p:nvSpPr>
        <p:spPr>
          <a:xfrm>
            <a:off x="1524001" y="749615"/>
            <a:ext cx="16383000" cy="166199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2: </a:t>
            </a:r>
            <a:r>
              <a:rPr b="1" lang="en-US" sz="5400">
                <a:solidFill>
                  <a:srgbClr val="7030A0"/>
                </a:solidFill>
                <a:latin typeface="Arial"/>
                <a:ea typeface="Arial"/>
                <a:cs typeface="Arial"/>
                <a:sym typeface="Arial"/>
              </a:rPr>
              <a:t>Structuring and Supporting Homework – </a:t>
            </a:r>
            <a:endParaRPr b="1" sz="5400">
              <a:solidFill>
                <a:srgbClr val="7030A0"/>
              </a:solidFill>
              <a:latin typeface="Arial"/>
              <a:ea typeface="Arial"/>
              <a:cs typeface="Arial"/>
              <a:sym typeface="Arial"/>
            </a:endParaRPr>
          </a:p>
          <a:p>
            <a:pPr indent="0" lvl="0" marL="0" marR="0" rtl="0" algn="l">
              <a:spcBef>
                <a:spcPts val="0"/>
              </a:spcBef>
              <a:spcAft>
                <a:spcPts val="0"/>
              </a:spcAft>
              <a:buNone/>
            </a:pPr>
            <a:r>
              <a:rPr b="1" lang="en-US" sz="5400">
                <a:solidFill>
                  <a:srgbClr val="7030A0"/>
                </a:solidFill>
                <a:latin typeface="Arial"/>
                <a:ea typeface="Arial"/>
                <a:cs typeface="Arial"/>
                <a:sym typeface="Arial"/>
              </a:rPr>
              <a:t>One Step at a Time</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167" name="Google Shape;167;p7"/>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68" name="Google Shape;168;p7"/>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69" name="Google Shape;169;p7"/>
          <p:cNvSpPr txBox="1"/>
          <p:nvPr/>
        </p:nvSpPr>
        <p:spPr>
          <a:xfrm>
            <a:off x="1752601" y="2708906"/>
            <a:ext cx="9601199" cy="547842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200">
                <a:solidFill>
                  <a:schemeClr val="dk1"/>
                </a:solidFill>
                <a:latin typeface="Arial"/>
                <a:ea typeface="Arial"/>
                <a:cs typeface="Arial"/>
                <a:sym typeface="Arial"/>
              </a:rPr>
              <a:t>Focus: </a:t>
            </a:r>
            <a:r>
              <a:rPr lang="en-US" sz="3200">
                <a:solidFill>
                  <a:schemeClr val="dk1"/>
                </a:solidFill>
                <a:latin typeface="Arial"/>
                <a:ea typeface="Arial"/>
                <a:cs typeface="Arial"/>
                <a:sym typeface="Arial"/>
              </a:rPr>
              <a:t>Task planning, breaking down work, and building homework routines</a:t>
            </a:r>
            <a:endParaRPr/>
          </a:p>
          <a:p>
            <a:pPr indent="0" lvl="0" marL="0" marR="0" rtl="0" algn="l">
              <a:lnSpc>
                <a:spcPct val="150000"/>
              </a:lnSpc>
              <a:spcBef>
                <a:spcPts val="600"/>
              </a:spcBef>
              <a:spcAft>
                <a:spcPts val="0"/>
              </a:spcAft>
              <a:buNone/>
            </a:pPr>
            <a:r>
              <a:rPr b="1" lang="en-US" sz="3200">
                <a:solidFill>
                  <a:schemeClr val="dk1"/>
                </a:solidFill>
                <a:latin typeface="Arial"/>
                <a:ea typeface="Arial"/>
                <a:cs typeface="Arial"/>
                <a:sym typeface="Arial"/>
              </a:rPr>
              <a:t>Content:</a:t>
            </a:r>
            <a:endParaRPr/>
          </a:p>
          <a:p>
            <a:pPr indent="-457200" lvl="0" marL="457200" marR="0" rtl="0" algn="l">
              <a:lnSpc>
                <a:spcPct val="150000"/>
              </a:lnSpc>
              <a:spcBef>
                <a:spcPts val="600"/>
              </a:spcBef>
              <a:spcAft>
                <a:spcPts val="0"/>
              </a:spcAft>
              <a:buClr>
                <a:srgbClr val="57B6B0"/>
              </a:buClr>
              <a:buSzPts val="3200"/>
              <a:buFont typeface="Arial"/>
              <a:buChar char="•"/>
            </a:pPr>
            <a:r>
              <a:rPr lang="en-US" sz="3200">
                <a:solidFill>
                  <a:schemeClr val="dk1"/>
                </a:solidFill>
                <a:latin typeface="Arial"/>
                <a:ea typeface="Arial"/>
                <a:cs typeface="Arial"/>
                <a:sym typeface="Arial"/>
              </a:rPr>
              <a:t>Breaking homework into smaller, achievable parts</a:t>
            </a:r>
            <a:endParaRPr/>
          </a:p>
          <a:p>
            <a:pPr indent="-457200" lvl="0" marL="457200" marR="0" rtl="0" algn="l">
              <a:lnSpc>
                <a:spcPct val="150000"/>
              </a:lnSpc>
              <a:spcBef>
                <a:spcPts val="600"/>
              </a:spcBef>
              <a:spcAft>
                <a:spcPts val="0"/>
              </a:spcAft>
              <a:buClr>
                <a:srgbClr val="57B6B0"/>
              </a:buClr>
              <a:buSzPts val="3200"/>
              <a:buFont typeface="Arial"/>
              <a:buChar char="•"/>
            </a:pPr>
            <a:r>
              <a:rPr lang="en-US" sz="3200">
                <a:solidFill>
                  <a:schemeClr val="dk1"/>
                </a:solidFill>
                <a:latin typeface="Arial"/>
                <a:ea typeface="Arial"/>
                <a:cs typeface="Arial"/>
                <a:sym typeface="Arial"/>
              </a:rPr>
              <a:t>Using checklists, visual organizers, and time blocks</a:t>
            </a:r>
            <a:endParaRPr/>
          </a:p>
          <a:p>
            <a:pPr indent="-457200" lvl="0" marL="457200" marR="0" rtl="0" algn="l">
              <a:lnSpc>
                <a:spcPct val="150000"/>
              </a:lnSpc>
              <a:spcBef>
                <a:spcPts val="600"/>
              </a:spcBef>
              <a:spcAft>
                <a:spcPts val="0"/>
              </a:spcAft>
              <a:buClr>
                <a:srgbClr val="57B6B0"/>
              </a:buClr>
              <a:buSzPts val="3200"/>
              <a:buFont typeface="Arial"/>
              <a:buChar char="•"/>
            </a:pPr>
            <a:r>
              <a:rPr lang="en-US" sz="3200">
                <a:solidFill>
                  <a:schemeClr val="dk1"/>
                </a:solidFill>
                <a:latin typeface="Arial"/>
                <a:ea typeface="Arial"/>
                <a:cs typeface="Arial"/>
                <a:sym typeface="Arial"/>
              </a:rPr>
              <a:t>Setting realistic expectations and avoid overwhelm</a:t>
            </a:r>
            <a:endParaRPr/>
          </a:p>
        </p:txBody>
      </p:sp>
      <p:pic>
        <p:nvPicPr>
          <p:cNvPr descr="Autism awareness concept. Autism schoolboy during therapy at home with his tutor with learning and having fun together." id="170" name="Google Shape;170;p7"/>
          <p:cNvPicPr preferRelativeResize="0"/>
          <p:nvPr/>
        </p:nvPicPr>
        <p:blipFill rotWithShape="1">
          <a:blip r:embed="rId5">
            <a:alphaModFix/>
          </a:blip>
          <a:srcRect b="0" l="0" r="0" t="0"/>
          <a:stretch/>
        </p:blipFill>
        <p:spPr>
          <a:xfrm>
            <a:off x="11547977" y="3288117"/>
            <a:ext cx="6489611" cy="4320000"/>
          </a:xfrm>
          <a:prstGeom prst="rect">
            <a:avLst/>
          </a:prstGeom>
          <a:noFill/>
          <a:ln>
            <a:noFill/>
          </a:ln>
        </p:spPr>
      </p:pic>
      <p:sp>
        <p:nvSpPr>
          <p:cNvPr id="171" name="Google Shape;171;p7"/>
          <p:cNvSpPr txBox="1"/>
          <p:nvPr/>
        </p:nvSpPr>
        <p:spPr>
          <a:xfrm>
            <a:off x="2057400" y="8341721"/>
            <a:ext cx="10705175"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Arial"/>
                <a:ea typeface="Arial"/>
                <a:cs typeface="Arial"/>
                <a:sym typeface="Arial"/>
              </a:rPr>
              <a:t>Encouraging independence without letting frustration build</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76" name="Shape 176"/>
        <p:cNvGrpSpPr/>
        <p:nvPr/>
      </p:nvGrpSpPr>
      <p:grpSpPr>
        <a:xfrm>
          <a:off x="0" y="0"/>
          <a:ext cx="0" cy="0"/>
          <a:chOff x="0" y="0"/>
          <a:chExt cx="0" cy="0"/>
        </a:xfrm>
      </p:grpSpPr>
      <p:sp>
        <p:nvSpPr>
          <p:cNvPr id="177" name="Google Shape;177;p8"/>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78" name="Google Shape;178;p8"/>
          <p:cNvSpPr txBox="1"/>
          <p:nvPr/>
        </p:nvSpPr>
        <p:spPr>
          <a:xfrm>
            <a:off x="1524001" y="749615"/>
            <a:ext cx="16383000" cy="166199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2: </a:t>
            </a:r>
            <a:r>
              <a:rPr b="1" lang="en-US" sz="5400">
                <a:solidFill>
                  <a:srgbClr val="7030A0"/>
                </a:solidFill>
                <a:latin typeface="Arial"/>
                <a:ea typeface="Arial"/>
                <a:cs typeface="Arial"/>
                <a:sym typeface="Arial"/>
              </a:rPr>
              <a:t>Structuring and Supporting Homework – </a:t>
            </a:r>
            <a:endParaRPr b="1" sz="5400">
              <a:solidFill>
                <a:srgbClr val="7030A0"/>
              </a:solidFill>
              <a:latin typeface="Arial"/>
              <a:ea typeface="Arial"/>
              <a:cs typeface="Arial"/>
              <a:sym typeface="Arial"/>
            </a:endParaRPr>
          </a:p>
          <a:p>
            <a:pPr indent="0" lvl="0" marL="0" marR="0" rtl="0" algn="l">
              <a:spcBef>
                <a:spcPts val="0"/>
              </a:spcBef>
              <a:spcAft>
                <a:spcPts val="0"/>
              </a:spcAft>
              <a:buNone/>
            </a:pPr>
            <a:r>
              <a:rPr b="1" lang="en-US" sz="5400">
                <a:solidFill>
                  <a:srgbClr val="7030A0"/>
                </a:solidFill>
                <a:latin typeface="Arial"/>
                <a:ea typeface="Arial"/>
                <a:cs typeface="Arial"/>
                <a:sym typeface="Arial"/>
              </a:rPr>
              <a:t>One Step at a Time</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179" name="Google Shape;179;p8"/>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80" name="Google Shape;180;p8"/>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81" name="Google Shape;181;p8"/>
          <p:cNvSpPr txBox="1"/>
          <p:nvPr/>
        </p:nvSpPr>
        <p:spPr>
          <a:xfrm>
            <a:off x="8392272" y="1580611"/>
            <a:ext cx="9677400" cy="8433078"/>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200">
                <a:solidFill>
                  <a:schemeClr val="dk1"/>
                </a:solidFill>
                <a:latin typeface="Arial"/>
                <a:ea typeface="Arial"/>
                <a:cs typeface="Arial"/>
                <a:sym typeface="Arial"/>
              </a:rPr>
              <a:t>Learning goals for parents:</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Understand why children with ADHD often feel overwhelmed by homework and struggle to get started</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Learn how to break tasks into smaller, manageable parts to reduce stress</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Discover practical tools (like checklists, visual organizers, and time blocks) to support task completion</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Gain confidence in guiding their child through homework without taking over</a:t>
            </a:r>
            <a:endParaRPr sz="3200">
              <a:solidFill>
                <a:schemeClr val="dk1"/>
              </a:solidFill>
              <a:latin typeface="Arial"/>
              <a:ea typeface="Arial"/>
              <a:cs typeface="Arial"/>
              <a:sym typeface="Arial"/>
            </a:endParaRPr>
          </a:p>
        </p:txBody>
      </p:sp>
      <p:pic>
        <p:nvPicPr>
          <p:cNvPr id="182" name="Google Shape;182;p8"/>
          <p:cNvPicPr preferRelativeResize="0"/>
          <p:nvPr/>
        </p:nvPicPr>
        <p:blipFill rotWithShape="1">
          <a:blip r:embed="rId5">
            <a:alphaModFix/>
          </a:blip>
          <a:srcRect b="0" l="0" r="0" t="0"/>
          <a:stretch/>
        </p:blipFill>
        <p:spPr>
          <a:xfrm>
            <a:off x="457200" y="2787329"/>
            <a:ext cx="7724745" cy="5400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86" name="Shape 186"/>
        <p:cNvGrpSpPr/>
        <p:nvPr/>
      </p:nvGrpSpPr>
      <p:grpSpPr>
        <a:xfrm>
          <a:off x="0" y="0"/>
          <a:ext cx="0" cy="0"/>
          <a:chOff x="0" y="0"/>
          <a:chExt cx="0" cy="0"/>
        </a:xfrm>
      </p:grpSpPr>
      <p:sp>
        <p:nvSpPr>
          <p:cNvPr id="187" name="Google Shape;187;p9"/>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88" name="Google Shape;188;p9"/>
          <p:cNvSpPr txBox="1"/>
          <p:nvPr/>
        </p:nvSpPr>
        <p:spPr>
          <a:xfrm>
            <a:off x="1784948" y="750329"/>
            <a:ext cx="16252640" cy="166199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2: </a:t>
            </a:r>
            <a:r>
              <a:rPr b="1" lang="en-US" sz="5400">
                <a:solidFill>
                  <a:srgbClr val="7030A0"/>
                </a:solidFill>
                <a:latin typeface="Arial"/>
                <a:ea typeface="Arial"/>
                <a:cs typeface="Arial"/>
                <a:sym typeface="Arial"/>
              </a:rPr>
              <a:t>Structuring and Supporting Homework – </a:t>
            </a:r>
            <a:endParaRPr/>
          </a:p>
          <a:p>
            <a:pPr indent="0" lvl="0" marL="0" marR="0" rtl="0" algn="l">
              <a:spcBef>
                <a:spcPts val="0"/>
              </a:spcBef>
              <a:spcAft>
                <a:spcPts val="0"/>
              </a:spcAft>
              <a:buNone/>
            </a:pPr>
            <a:r>
              <a:rPr b="1" lang="en-US" sz="5400">
                <a:solidFill>
                  <a:srgbClr val="7030A0"/>
                </a:solidFill>
                <a:latin typeface="Arial"/>
                <a:ea typeface="Arial"/>
                <a:cs typeface="Arial"/>
                <a:sym typeface="Arial"/>
              </a:rPr>
              <a:t>One Step at a Time </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189" name="Google Shape;189;p9"/>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90" name="Google Shape;190;p9"/>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91" name="Google Shape;191;p9"/>
          <p:cNvSpPr txBox="1"/>
          <p:nvPr/>
        </p:nvSpPr>
        <p:spPr>
          <a:xfrm>
            <a:off x="1784948" y="2602341"/>
            <a:ext cx="14943599" cy="6617196"/>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600">
                <a:solidFill>
                  <a:schemeClr val="dk1"/>
                </a:solidFill>
                <a:latin typeface="Arial"/>
                <a:ea typeface="Arial"/>
                <a:cs typeface="Arial"/>
                <a:sym typeface="Arial"/>
              </a:rPr>
              <a:t>Subunits:  </a:t>
            </a:r>
            <a:endParaRPr b="1" sz="3600">
              <a:solidFill>
                <a:schemeClr val="dk1"/>
              </a:solidFill>
              <a:latin typeface="Arial"/>
              <a:ea typeface="Arial"/>
              <a:cs typeface="Arial"/>
              <a:sym typeface="Arial"/>
            </a:endParaRPr>
          </a:p>
          <a:p>
            <a:pPr indent="0" lvl="0" marL="0" marR="0" rtl="0" algn="l">
              <a:lnSpc>
                <a:spcPct val="150000"/>
              </a:lnSpc>
              <a:spcBef>
                <a:spcPts val="600"/>
              </a:spcBef>
              <a:spcAft>
                <a:spcPts val="0"/>
              </a:spcAft>
              <a:buNone/>
            </a:pPr>
            <a:r>
              <a:rPr b="1" lang="en-US" sz="3200">
                <a:solidFill>
                  <a:srgbClr val="57B6B0"/>
                </a:solidFill>
                <a:latin typeface="Arial"/>
                <a:ea typeface="Arial"/>
                <a:cs typeface="Arial"/>
                <a:sym typeface="Arial"/>
              </a:rPr>
              <a:t>2.1. </a:t>
            </a:r>
            <a:r>
              <a:rPr b="1" lang="en-US" sz="3200">
                <a:solidFill>
                  <a:schemeClr val="accent5"/>
                </a:solidFill>
                <a:latin typeface="Arial"/>
                <a:ea typeface="Arial"/>
                <a:cs typeface="Arial"/>
                <a:sym typeface="Arial"/>
              </a:rPr>
              <a:t>Why Homework Feels Overwhelming</a:t>
            </a:r>
            <a:endParaRPr b="1" sz="3200">
              <a:solidFill>
                <a:schemeClr val="accent5"/>
              </a:solidFill>
              <a:latin typeface="Arial"/>
              <a:ea typeface="Arial"/>
              <a:cs typeface="Arial"/>
              <a:sym typeface="Arial"/>
            </a:endParaRPr>
          </a:p>
          <a:p>
            <a:pPr indent="0" lvl="0" marL="0" marR="0" rtl="0" algn="l">
              <a:lnSpc>
                <a:spcPct val="150000"/>
              </a:lnSpc>
              <a:spcBef>
                <a:spcPts val="600"/>
              </a:spcBef>
              <a:spcAft>
                <a:spcPts val="0"/>
              </a:spcAft>
              <a:buNone/>
            </a:pPr>
            <a:r>
              <a:rPr lang="en-US" sz="3200">
                <a:solidFill>
                  <a:schemeClr val="accent5"/>
                </a:solidFill>
                <a:latin typeface="Arial"/>
                <a:ea typeface="Arial"/>
                <a:cs typeface="Arial"/>
                <a:sym typeface="Arial"/>
              </a:rPr>
              <a:t>	</a:t>
            </a:r>
            <a:r>
              <a:rPr lang="en-US" sz="3200">
                <a:solidFill>
                  <a:schemeClr val="dk1"/>
                </a:solidFill>
                <a:latin typeface="Arial"/>
                <a:ea typeface="Arial"/>
                <a:cs typeface="Arial"/>
                <a:sym typeface="Arial"/>
              </a:rPr>
              <a:t>Deficits in working memory that leads to executive function deficits </a:t>
            </a:r>
            <a:endParaRPr sz="3200">
              <a:solidFill>
                <a:schemeClr val="dk1"/>
              </a:solidFill>
              <a:latin typeface="Arial"/>
              <a:ea typeface="Arial"/>
              <a:cs typeface="Arial"/>
              <a:sym typeface="Arial"/>
            </a:endParaRPr>
          </a:p>
          <a:p>
            <a:pPr indent="0" lvl="0" marL="0" marR="0" rtl="0" algn="l">
              <a:lnSpc>
                <a:spcPct val="150000"/>
              </a:lnSpc>
              <a:spcBef>
                <a:spcPts val="1200"/>
              </a:spcBef>
              <a:spcAft>
                <a:spcPts val="0"/>
              </a:spcAft>
              <a:buNone/>
            </a:pPr>
            <a:r>
              <a:rPr b="1" lang="en-US" sz="3200">
                <a:solidFill>
                  <a:srgbClr val="57B6B0"/>
                </a:solidFill>
                <a:latin typeface="Arial"/>
                <a:ea typeface="Arial"/>
                <a:cs typeface="Arial"/>
                <a:sym typeface="Arial"/>
              </a:rPr>
              <a:t>2.2. </a:t>
            </a:r>
            <a:r>
              <a:rPr b="1" lang="en-US" sz="3200">
                <a:solidFill>
                  <a:schemeClr val="accent5"/>
                </a:solidFill>
                <a:latin typeface="Arial"/>
                <a:ea typeface="Arial"/>
                <a:cs typeface="Arial"/>
                <a:sym typeface="Arial"/>
              </a:rPr>
              <a:t>Dividing Tasks Into Sub-Tasks, Task Sequencing and Visual Organizers</a:t>
            </a:r>
            <a:endParaRPr b="1" sz="3200">
              <a:solidFill>
                <a:schemeClr val="accent5"/>
              </a:solidFill>
              <a:latin typeface="Arial"/>
              <a:ea typeface="Arial"/>
              <a:cs typeface="Arial"/>
              <a:sym typeface="Arial"/>
            </a:endParaRPr>
          </a:p>
          <a:p>
            <a:pPr indent="0" lvl="0" marL="0" marR="0" rtl="0" algn="l">
              <a:lnSpc>
                <a:spcPct val="150000"/>
              </a:lnSpc>
              <a:spcBef>
                <a:spcPts val="600"/>
              </a:spcBef>
              <a:spcAft>
                <a:spcPts val="0"/>
              </a:spcAft>
              <a:buNone/>
            </a:pPr>
            <a:r>
              <a:rPr lang="en-US" sz="3200">
                <a:solidFill>
                  <a:schemeClr val="dk1"/>
                </a:solidFill>
                <a:latin typeface="Arial"/>
                <a:ea typeface="Arial"/>
                <a:cs typeface="Arial"/>
                <a:sym typeface="Arial"/>
              </a:rPr>
              <a:t>	It helps reduce cognitive load and makes the work feel more doable (visual</a:t>
            </a:r>
            <a:endParaRPr/>
          </a:p>
          <a:p>
            <a:pPr indent="0" lvl="0" marL="0" marR="0" rtl="0" algn="l">
              <a:lnSpc>
                <a:spcPct val="150000"/>
              </a:lnSpc>
              <a:spcBef>
                <a:spcPts val="0"/>
              </a:spcBef>
              <a:spcAft>
                <a:spcPts val="0"/>
              </a:spcAft>
              <a:buNone/>
            </a:pPr>
            <a:r>
              <a:rPr lang="en-US" sz="3200">
                <a:solidFill>
                  <a:schemeClr val="dk1"/>
                </a:solidFill>
                <a:latin typeface="Arial"/>
                <a:ea typeface="Arial"/>
                <a:cs typeface="Arial"/>
                <a:sym typeface="Arial"/>
              </a:rPr>
              <a:t> 	schedules, checklists, graphic organizers, subtask mapping)</a:t>
            </a:r>
            <a:endParaRPr b="1" sz="3200">
              <a:solidFill>
                <a:schemeClr val="accent5"/>
              </a:solidFill>
              <a:latin typeface="Arial"/>
              <a:ea typeface="Arial"/>
              <a:cs typeface="Arial"/>
              <a:sym typeface="Arial"/>
            </a:endParaRPr>
          </a:p>
          <a:p>
            <a:pPr indent="0" lvl="0" marL="0" marR="0" rtl="0" algn="l">
              <a:lnSpc>
                <a:spcPct val="150000"/>
              </a:lnSpc>
              <a:spcBef>
                <a:spcPts val="1200"/>
              </a:spcBef>
              <a:spcAft>
                <a:spcPts val="0"/>
              </a:spcAft>
              <a:buNone/>
            </a:pPr>
            <a:r>
              <a:rPr b="1" lang="en-US" sz="3200">
                <a:solidFill>
                  <a:srgbClr val="57B6B0"/>
                </a:solidFill>
                <a:latin typeface="Arial"/>
                <a:ea typeface="Arial"/>
                <a:cs typeface="Arial"/>
                <a:sym typeface="Arial"/>
              </a:rPr>
              <a:t>2.3. </a:t>
            </a:r>
            <a:r>
              <a:rPr b="1" lang="en-US" sz="3200">
                <a:solidFill>
                  <a:srgbClr val="06A8BE"/>
                </a:solidFill>
                <a:latin typeface="Arial"/>
                <a:ea typeface="Arial"/>
                <a:cs typeface="Arial"/>
                <a:sym typeface="Arial"/>
              </a:rPr>
              <a:t>Building Consistent Homework Routines and Independence</a:t>
            </a:r>
            <a:endParaRPr b="1" sz="3200">
              <a:solidFill>
                <a:srgbClr val="06A8BE"/>
              </a:solidFill>
              <a:latin typeface="Arial"/>
              <a:ea typeface="Arial"/>
              <a:cs typeface="Arial"/>
              <a:sym typeface="Arial"/>
            </a:endParaRPr>
          </a:p>
          <a:p>
            <a:pPr indent="0" lvl="0" marL="0" marR="0" rtl="0" algn="l">
              <a:lnSpc>
                <a:spcPct val="150000"/>
              </a:lnSpc>
              <a:spcBef>
                <a:spcPts val="600"/>
              </a:spcBef>
              <a:spcAft>
                <a:spcPts val="0"/>
              </a:spcAft>
              <a:buNone/>
            </a:pPr>
            <a:r>
              <a:rPr lang="en-US" sz="3200">
                <a:solidFill>
                  <a:srgbClr val="7030A0"/>
                </a:solidFill>
                <a:latin typeface="Arial"/>
                <a:ea typeface="Arial"/>
                <a:cs typeface="Arial"/>
                <a:sym typeface="Arial"/>
              </a:rPr>
              <a:t>	</a:t>
            </a:r>
            <a:r>
              <a:rPr lang="en-US" sz="3200">
                <a:solidFill>
                  <a:schemeClr val="dk1"/>
                </a:solidFill>
                <a:latin typeface="Arial"/>
                <a:ea typeface="Arial"/>
                <a:cs typeface="Arial"/>
                <a:sym typeface="Arial"/>
              </a:rPr>
              <a:t>Routines reduce resistance (visual homework routine, consistent time slots) </a:t>
            </a:r>
            <a:endParaRPr sz="32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96" name="Shape 196"/>
        <p:cNvGrpSpPr/>
        <p:nvPr/>
      </p:nvGrpSpPr>
      <p:grpSpPr>
        <a:xfrm>
          <a:off x="0" y="0"/>
          <a:ext cx="0" cy="0"/>
          <a:chOff x="0" y="0"/>
          <a:chExt cx="0" cy="0"/>
        </a:xfrm>
      </p:grpSpPr>
      <p:sp>
        <p:nvSpPr>
          <p:cNvPr id="197" name="Google Shape;197;p10"/>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98" name="Google Shape;198;p10"/>
          <p:cNvSpPr txBox="1"/>
          <p:nvPr/>
        </p:nvSpPr>
        <p:spPr>
          <a:xfrm>
            <a:off x="1524000" y="924986"/>
            <a:ext cx="17319441"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3: </a:t>
            </a:r>
            <a:r>
              <a:rPr b="1" lang="en-US" sz="5400">
                <a:solidFill>
                  <a:srgbClr val="7030A0"/>
                </a:solidFill>
                <a:latin typeface="Arial"/>
                <a:ea typeface="Arial"/>
                <a:cs typeface="Arial"/>
                <a:sym typeface="Arial"/>
              </a:rPr>
              <a:t>Sustaining Focus &amp; Motivation During Work</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199" name="Google Shape;199;p10"/>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00" name="Google Shape;200;p10"/>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01" name="Google Shape;201;p10"/>
          <p:cNvSpPr txBox="1"/>
          <p:nvPr/>
        </p:nvSpPr>
        <p:spPr>
          <a:xfrm>
            <a:off x="1752601" y="2708906"/>
            <a:ext cx="9601199" cy="5401479"/>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200">
                <a:solidFill>
                  <a:schemeClr val="dk1"/>
                </a:solidFill>
                <a:latin typeface="Arial"/>
                <a:ea typeface="Arial"/>
                <a:cs typeface="Arial"/>
                <a:sym typeface="Arial"/>
              </a:rPr>
              <a:t>Focus: </a:t>
            </a:r>
            <a:r>
              <a:rPr lang="en-US" sz="3200">
                <a:solidFill>
                  <a:schemeClr val="dk1"/>
                </a:solidFill>
                <a:latin typeface="Arial"/>
                <a:ea typeface="Arial"/>
                <a:cs typeface="Arial"/>
                <a:sym typeface="Arial"/>
              </a:rPr>
              <a:t>Engagement, planning, and maintaining focus</a:t>
            </a:r>
            <a:endParaRPr/>
          </a:p>
          <a:p>
            <a:pPr indent="0" lvl="0" marL="0" marR="0" rtl="0" algn="l">
              <a:lnSpc>
                <a:spcPct val="150000"/>
              </a:lnSpc>
              <a:spcBef>
                <a:spcPts val="600"/>
              </a:spcBef>
              <a:spcAft>
                <a:spcPts val="0"/>
              </a:spcAft>
              <a:buNone/>
            </a:pPr>
            <a:r>
              <a:rPr b="1" lang="en-US" sz="3200">
                <a:solidFill>
                  <a:schemeClr val="dk1"/>
                </a:solidFill>
                <a:latin typeface="Arial"/>
                <a:ea typeface="Arial"/>
                <a:cs typeface="Arial"/>
                <a:sym typeface="Arial"/>
              </a:rPr>
              <a:t>Content:</a:t>
            </a:r>
            <a:endParaRPr/>
          </a:p>
          <a:p>
            <a:pPr indent="-457200" lvl="0" marL="457200" marR="0" rtl="0" algn="l">
              <a:lnSpc>
                <a:spcPct val="150000"/>
              </a:lnSpc>
              <a:spcBef>
                <a:spcPts val="600"/>
              </a:spcBef>
              <a:spcAft>
                <a:spcPts val="0"/>
              </a:spcAft>
              <a:buClr>
                <a:srgbClr val="57B6B0"/>
              </a:buClr>
              <a:buSzPts val="3200"/>
              <a:buFont typeface="Arial"/>
              <a:buChar char="•"/>
            </a:pPr>
            <a:r>
              <a:rPr lang="en-US" sz="3200">
                <a:solidFill>
                  <a:schemeClr val="dk1"/>
                </a:solidFill>
                <a:latin typeface="Arial"/>
                <a:ea typeface="Arial"/>
                <a:cs typeface="Arial"/>
                <a:sym typeface="Arial"/>
              </a:rPr>
              <a:t>Simple motivational strategies and reward systems that work</a:t>
            </a:r>
            <a:endParaRPr/>
          </a:p>
          <a:p>
            <a:pPr indent="-457200" lvl="0" marL="457200" marR="0" rtl="0" algn="l">
              <a:lnSpc>
                <a:spcPct val="150000"/>
              </a:lnSpc>
              <a:spcBef>
                <a:spcPts val="600"/>
              </a:spcBef>
              <a:spcAft>
                <a:spcPts val="0"/>
              </a:spcAft>
              <a:buClr>
                <a:srgbClr val="57B6B0"/>
              </a:buClr>
              <a:buSzPts val="3200"/>
              <a:buFont typeface="Arial"/>
              <a:buChar char="•"/>
            </a:pPr>
            <a:r>
              <a:rPr lang="en-US" sz="3200">
                <a:solidFill>
                  <a:schemeClr val="dk1"/>
                </a:solidFill>
                <a:latin typeface="Arial"/>
                <a:ea typeface="Arial"/>
                <a:cs typeface="Arial"/>
                <a:sym typeface="Arial"/>
              </a:rPr>
              <a:t>Building consistent homework routines that reduce resistance	</a:t>
            </a:r>
            <a:endParaRPr/>
          </a:p>
        </p:txBody>
      </p:sp>
      <p:pic>
        <p:nvPicPr>
          <p:cNvPr id="202" name="Google Shape;202;p10"/>
          <p:cNvPicPr preferRelativeResize="0"/>
          <p:nvPr/>
        </p:nvPicPr>
        <p:blipFill rotWithShape="1">
          <a:blip r:embed="rId5">
            <a:alphaModFix/>
          </a:blip>
          <a:srcRect b="0" l="0" r="0" t="0"/>
          <a:stretch/>
        </p:blipFill>
        <p:spPr>
          <a:xfrm>
            <a:off x="11734800" y="3353522"/>
            <a:ext cx="5940001" cy="3960000"/>
          </a:xfrm>
          <a:prstGeom prst="rect">
            <a:avLst/>
          </a:prstGeom>
          <a:noFill/>
          <a:ln>
            <a:noFill/>
          </a:ln>
        </p:spPr>
      </p:pic>
      <p:sp>
        <p:nvSpPr>
          <p:cNvPr id="203" name="Google Shape;203;p10"/>
          <p:cNvSpPr txBox="1"/>
          <p:nvPr/>
        </p:nvSpPr>
        <p:spPr>
          <a:xfrm>
            <a:off x="1905000" y="8186994"/>
            <a:ext cx="14147847" cy="156966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57B6B0"/>
              </a:buClr>
              <a:buSzPts val="3200"/>
              <a:buFont typeface="Arial"/>
              <a:buChar char="•"/>
            </a:pPr>
            <a:r>
              <a:rPr lang="en-US" sz="3200">
                <a:solidFill>
                  <a:schemeClr val="dk1"/>
                </a:solidFill>
                <a:latin typeface="Arial"/>
                <a:ea typeface="Arial"/>
                <a:cs typeface="Arial"/>
                <a:sym typeface="Arial"/>
              </a:rPr>
              <a:t>Tools for improving focus (movement breaks, brain-friendly snacks, timers)</a:t>
            </a:r>
            <a:endParaRPr/>
          </a:p>
          <a:p>
            <a:pPr indent="-457200" lvl="0" marL="457200" marR="0" rtl="0" algn="l">
              <a:lnSpc>
                <a:spcPct val="150000"/>
              </a:lnSpc>
              <a:spcBef>
                <a:spcPts val="0"/>
              </a:spcBef>
              <a:spcAft>
                <a:spcPts val="0"/>
              </a:spcAft>
              <a:buClr>
                <a:srgbClr val="57B6B0"/>
              </a:buClr>
              <a:buSzPts val="3200"/>
              <a:buFont typeface="Arial"/>
              <a:buChar char="•"/>
            </a:pPr>
            <a:r>
              <a:rPr lang="en-US" sz="3200">
                <a:solidFill>
                  <a:schemeClr val="dk1"/>
                </a:solidFill>
                <a:latin typeface="Arial"/>
                <a:ea typeface="Arial"/>
                <a:cs typeface="Arial"/>
                <a:sym typeface="Arial"/>
              </a:rPr>
              <a:t>Sample homework planners and concentration booster ideas</a:t>
            </a:r>
            <a:endParaRPr sz="32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08" name="Shape 208"/>
        <p:cNvGrpSpPr/>
        <p:nvPr/>
      </p:nvGrpSpPr>
      <p:grpSpPr>
        <a:xfrm>
          <a:off x="0" y="0"/>
          <a:ext cx="0" cy="0"/>
          <a:chOff x="0" y="0"/>
          <a:chExt cx="0" cy="0"/>
        </a:xfrm>
      </p:grpSpPr>
      <p:sp>
        <p:nvSpPr>
          <p:cNvPr id="209" name="Google Shape;209;p11"/>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10" name="Google Shape;210;p11"/>
          <p:cNvSpPr txBox="1"/>
          <p:nvPr/>
        </p:nvSpPr>
        <p:spPr>
          <a:xfrm>
            <a:off x="1524000" y="924986"/>
            <a:ext cx="17319441"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3: </a:t>
            </a:r>
            <a:r>
              <a:rPr b="1" lang="en-US" sz="5400">
                <a:solidFill>
                  <a:srgbClr val="7030A0"/>
                </a:solidFill>
                <a:latin typeface="Arial"/>
                <a:ea typeface="Arial"/>
                <a:cs typeface="Arial"/>
                <a:sym typeface="Arial"/>
              </a:rPr>
              <a:t>Sustaining Focus &amp; Motivation During Work</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211" name="Google Shape;211;p11"/>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12" name="Google Shape;212;p11"/>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13" name="Google Shape;213;p11"/>
          <p:cNvSpPr txBox="1"/>
          <p:nvPr/>
        </p:nvSpPr>
        <p:spPr>
          <a:xfrm>
            <a:off x="9601200" y="1755983"/>
            <a:ext cx="7772400" cy="10218182"/>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200">
                <a:solidFill>
                  <a:schemeClr val="dk1"/>
                </a:solidFill>
                <a:latin typeface="Arial"/>
                <a:ea typeface="Arial"/>
                <a:cs typeface="Arial"/>
                <a:sym typeface="Arial"/>
              </a:rPr>
              <a:t>Learning goals for parents:</a:t>
            </a:r>
            <a:endParaRPr/>
          </a:p>
          <a:p>
            <a:pPr indent="-457200" lvl="0" marL="457200" marR="0" rtl="0" algn="l">
              <a:lnSpc>
                <a:spcPct val="150000"/>
              </a:lnSpc>
              <a:spcBef>
                <a:spcPts val="12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Understand why and how attention works differently in children with ADHD</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Learn how to support sustained focus with simple tools and structured breaks</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Discover ways to boost your child’s motivation — without nagging or over-rewarding</a:t>
            </a:r>
            <a:endParaRPr/>
          </a:p>
          <a:p>
            <a:pPr indent="-457200" lvl="0" marL="457200" marR="0" rtl="0" algn="l">
              <a:lnSpc>
                <a:spcPct val="150000"/>
              </a:lnSpc>
              <a:spcBef>
                <a:spcPts val="600"/>
              </a:spcBef>
              <a:spcAft>
                <a:spcPts val="0"/>
              </a:spcAft>
              <a:buClr>
                <a:srgbClr val="57B6B0"/>
              </a:buClr>
              <a:buSzPts val="3200"/>
              <a:buFont typeface="Noto Sans Symbols"/>
              <a:buChar char="▪"/>
            </a:pPr>
            <a:r>
              <a:rPr lang="en-US" sz="3200">
                <a:solidFill>
                  <a:schemeClr val="dk1"/>
                </a:solidFill>
                <a:latin typeface="Arial"/>
                <a:ea typeface="Arial"/>
                <a:cs typeface="Arial"/>
                <a:sym typeface="Arial"/>
              </a:rPr>
              <a:t>Help your child build independence and self-awareness in managing their focus</a:t>
            </a:r>
            <a:endParaRPr/>
          </a:p>
          <a:p>
            <a:pPr indent="-254000" lvl="0" marL="457200" marR="0" rtl="0" algn="l">
              <a:lnSpc>
                <a:spcPct val="150000"/>
              </a:lnSpc>
              <a:spcBef>
                <a:spcPts val="600"/>
              </a:spcBef>
              <a:spcAft>
                <a:spcPts val="0"/>
              </a:spcAft>
              <a:buClr>
                <a:srgbClr val="57B6B0"/>
              </a:buClr>
              <a:buSzPts val="3200"/>
              <a:buFont typeface="Noto Sans Symbols"/>
              <a:buNone/>
            </a:pPr>
            <a:r>
              <a:t/>
            </a:r>
            <a:endParaRPr sz="3200">
              <a:solidFill>
                <a:schemeClr val="dk1"/>
              </a:solidFill>
              <a:latin typeface="Arial"/>
              <a:ea typeface="Arial"/>
              <a:cs typeface="Arial"/>
              <a:sym typeface="Arial"/>
            </a:endParaRPr>
          </a:p>
          <a:p>
            <a:pPr indent="-254000" lvl="0" marL="457200" marR="0" rtl="0" algn="l">
              <a:lnSpc>
                <a:spcPct val="150000"/>
              </a:lnSpc>
              <a:spcBef>
                <a:spcPts val="600"/>
              </a:spcBef>
              <a:spcAft>
                <a:spcPts val="0"/>
              </a:spcAft>
              <a:buClr>
                <a:srgbClr val="57B6B0"/>
              </a:buClr>
              <a:buSzPts val="3200"/>
              <a:buFont typeface="Noto Sans Symbols"/>
              <a:buNone/>
            </a:pPr>
            <a:r>
              <a:t/>
            </a:r>
            <a:endParaRPr sz="3200">
              <a:solidFill>
                <a:schemeClr val="dk1"/>
              </a:solidFill>
              <a:latin typeface="Arial"/>
              <a:ea typeface="Arial"/>
              <a:cs typeface="Arial"/>
              <a:sym typeface="Arial"/>
            </a:endParaRPr>
          </a:p>
          <a:p>
            <a:pPr indent="0" lvl="0" marL="0" marR="0" rtl="0" algn="l">
              <a:lnSpc>
                <a:spcPct val="150000"/>
              </a:lnSpc>
              <a:spcBef>
                <a:spcPts val="600"/>
              </a:spcBef>
              <a:spcAft>
                <a:spcPts val="0"/>
              </a:spcAft>
              <a:buNone/>
            </a:pPr>
            <a:r>
              <a:t/>
            </a:r>
            <a:endParaRPr sz="3200">
              <a:solidFill>
                <a:schemeClr val="dk1"/>
              </a:solidFill>
              <a:latin typeface="Arial"/>
              <a:ea typeface="Arial"/>
              <a:cs typeface="Arial"/>
              <a:sym typeface="Arial"/>
            </a:endParaRPr>
          </a:p>
        </p:txBody>
      </p:sp>
      <p:pic>
        <p:nvPicPr>
          <p:cNvPr id="214" name="Google Shape;214;p11"/>
          <p:cNvPicPr preferRelativeResize="0"/>
          <p:nvPr/>
        </p:nvPicPr>
        <p:blipFill rotWithShape="1">
          <a:blip r:embed="rId5">
            <a:alphaModFix/>
          </a:blip>
          <a:srcRect b="0" l="0" r="0" t="0"/>
          <a:stretch/>
        </p:blipFill>
        <p:spPr>
          <a:xfrm>
            <a:off x="685800" y="2854794"/>
            <a:ext cx="8591867" cy="504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18" name="Shape 218"/>
        <p:cNvGrpSpPr/>
        <p:nvPr/>
      </p:nvGrpSpPr>
      <p:grpSpPr>
        <a:xfrm>
          <a:off x="0" y="0"/>
          <a:ext cx="0" cy="0"/>
          <a:chOff x="0" y="0"/>
          <a:chExt cx="0" cy="0"/>
        </a:xfrm>
      </p:grpSpPr>
      <p:sp>
        <p:nvSpPr>
          <p:cNvPr id="219" name="Google Shape;219;p12"/>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20" name="Google Shape;220;p12"/>
          <p:cNvSpPr txBox="1"/>
          <p:nvPr/>
        </p:nvSpPr>
        <p:spPr>
          <a:xfrm>
            <a:off x="1447800" y="1174685"/>
            <a:ext cx="17188852"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3: </a:t>
            </a:r>
            <a:r>
              <a:rPr b="1" lang="en-US" sz="5400">
                <a:solidFill>
                  <a:srgbClr val="7030A0"/>
                </a:solidFill>
                <a:latin typeface="Arial"/>
                <a:ea typeface="Arial"/>
                <a:cs typeface="Arial"/>
                <a:sym typeface="Arial"/>
              </a:rPr>
              <a:t>Sustaining Focus &amp; Motivation During Work </a:t>
            </a:r>
            <a:r>
              <a:rPr lang="en-US" sz="5400">
                <a:solidFill>
                  <a:schemeClr val="dk1"/>
                </a:solidFill>
                <a:latin typeface="Arial"/>
                <a:ea typeface="Arial"/>
                <a:cs typeface="Arial"/>
                <a:sym typeface="Arial"/>
              </a:rPr>
              <a:t> </a:t>
            </a:r>
            <a:endParaRPr b="1" sz="5400">
              <a:solidFill>
                <a:srgbClr val="6A4C8C"/>
              </a:solidFill>
              <a:latin typeface="Arial"/>
              <a:ea typeface="Arial"/>
              <a:cs typeface="Arial"/>
              <a:sym typeface="Arial"/>
            </a:endParaRPr>
          </a:p>
        </p:txBody>
      </p:sp>
      <p:sp>
        <p:nvSpPr>
          <p:cNvPr id="221" name="Google Shape;221;p12"/>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22" name="Google Shape;222;p12"/>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23" name="Google Shape;223;p12"/>
          <p:cNvSpPr txBox="1"/>
          <p:nvPr/>
        </p:nvSpPr>
        <p:spPr>
          <a:xfrm>
            <a:off x="1784948" y="2602341"/>
            <a:ext cx="15893452" cy="6463308"/>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3600">
                <a:solidFill>
                  <a:schemeClr val="dk1"/>
                </a:solidFill>
                <a:latin typeface="Arial"/>
                <a:ea typeface="Arial"/>
                <a:cs typeface="Arial"/>
                <a:sym typeface="Arial"/>
              </a:rPr>
              <a:t>Subunits:  </a:t>
            </a:r>
            <a:endParaRPr b="1" sz="3600">
              <a:solidFill>
                <a:schemeClr val="dk1"/>
              </a:solidFill>
              <a:latin typeface="Arial"/>
              <a:ea typeface="Arial"/>
              <a:cs typeface="Arial"/>
              <a:sym typeface="Arial"/>
            </a:endParaRPr>
          </a:p>
          <a:p>
            <a:pPr indent="0" lvl="0" marL="0" marR="0" rtl="0" algn="l">
              <a:lnSpc>
                <a:spcPct val="150000"/>
              </a:lnSpc>
              <a:spcBef>
                <a:spcPts val="600"/>
              </a:spcBef>
              <a:spcAft>
                <a:spcPts val="0"/>
              </a:spcAft>
              <a:buNone/>
            </a:pPr>
            <a:r>
              <a:rPr b="1" lang="en-US" sz="3200">
                <a:solidFill>
                  <a:srgbClr val="57B6B0"/>
                </a:solidFill>
                <a:latin typeface="Arial"/>
                <a:ea typeface="Arial"/>
                <a:cs typeface="Arial"/>
                <a:sym typeface="Arial"/>
              </a:rPr>
              <a:t>3.1. </a:t>
            </a:r>
            <a:r>
              <a:rPr b="1" lang="en-US" sz="3200">
                <a:solidFill>
                  <a:schemeClr val="accent5"/>
                </a:solidFill>
                <a:latin typeface="Arial"/>
                <a:ea typeface="Arial"/>
                <a:cs typeface="Arial"/>
                <a:sym typeface="Arial"/>
              </a:rPr>
              <a:t>How ADHD Affects Focus</a:t>
            </a:r>
            <a:endParaRPr b="1" sz="3200">
              <a:solidFill>
                <a:schemeClr val="accent5"/>
              </a:solidFill>
              <a:latin typeface="Arial"/>
              <a:ea typeface="Arial"/>
              <a:cs typeface="Arial"/>
              <a:sym typeface="Arial"/>
            </a:endParaRPr>
          </a:p>
          <a:p>
            <a:pPr indent="0" lvl="0" marL="0" marR="0" rtl="0" algn="l">
              <a:lnSpc>
                <a:spcPct val="150000"/>
              </a:lnSpc>
              <a:spcBef>
                <a:spcPts val="600"/>
              </a:spcBef>
              <a:spcAft>
                <a:spcPts val="0"/>
              </a:spcAft>
              <a:buNone/>
            </a:pPr>
            <a:r>
              <a:rPr lang="en-US" sz="3200">
                <a:solidFill>
                  <a:schemeClr val="accent5"/>
                </a:solidFill>
                <a:latin typeface="Arial"/>
                <a:ea typeface="Arial"/>
                <a:cs typeface="Arial"/>
                <a:sym typeface="Arial"/>
              </a:rPr>
              <a:t>	</a:t>
            </a:r>
            <a:r>
              <a:rPr lang="en-US" sz="3200">
                <a:solidFill>
                  <a:schemeClr val="dk1"/>
                </a:solidFill>
                <a:latin typeface="Arial"/>
                <a:ea typeface="Arial"/>
                <a:cs typeface="Arial"/>
                <a:sym typeface="Arial"/>
              </a:rPr>
              <a:t>ADHD is not a lack of attention, but a difficulty regulating attention </a:t>
            </a:r>
            <a:endParaRPr sz="3200">
              <a:solidFill>
                <a:schemeClr val="dk1"/>
              </a:solidFill>
              <a:latin typeface="Arial"/>
              <a:ea typeface="Arial"/>
              <a:cs typeface="Arial"/>
              <a:sym typeface="Arial"/>
            </a:endParaRPr>
          </a:p>
          <a:p>
            <a:pPr indent="0" lvl="0" marL="0" marR="0" rtl="0" algn="l">
              <a:lnSpc>
                <a:spcPct val="150000"/>
              </a:lnSpc>
              <a:spcBef>
                <a:spcPts val="1200"/>
              </a:spcBef>
              <a:spcAft>
                <a:spcPts val="0"/>
              </a:spcAft>
              <a:buNone/>
            </a:pPr>
            <a:r>
              <a:rPr b="1" lang="en-US" sz="3200">
                <a:solidFill>
                  <a:srgbClr val="57B6B0"/>
                </a:solidFill>
                <a:latin typeface="Arial"/>
                <a:ea typeface="Arial"/>
                <a:cs typeface="Arial"/>
                <a:sym typeface="Arial"/>
              </a:rPr>
              <a:t>3.2. </a:t>
            </a:r>
            <a:r>
              <a:rPr b="1" lang="en-US" sz="3200">
                <a:solidFill>
                  <a:schemeClr val="accent5"/>
                </a:solidFill>
                <a:latin typeface="Arial"/>
                <a:ea typeface="Arial"/>
                <a:cs typeface="Arial"/>
                <a:sym typeface="Arial"/>
              </a:rPr>
              <a:t>In-the-Moment Focus Strategies</a:t>
            </a:r>
            <a:endParaRPr b="1" sz="3200">
              <a:solidFill>
                <a:schemeClr val="accent5"/>
              </a:solidFill>
              <a:latin typeface="Arial"/>
              <a:ea typeface="Arial"/>
              <a:cs typeface="Arial"/>
              <a:sym typeface="Arial"/>
            </a:endParaRPr>
          </a:p>
          <a:p>
            <a:pPr indent="0" lvl="0" marL="0" marR="0" rtl="0" algn="l">
              <a:lnSpc>
                <a:spcPct val="150000"/>
              </a:lnSpc>
              <a:spcBef>
                <a:spcPts val="600"/>
              </a:spcBef>
              <a:spcAft>
                <a:spcPts val="0"/>
              </a:spcAft>
              <a:buNone/>
            </a:pPr>
            <a:r>
              <a:rPr lang="en-US" sz="3200">
                <a:solidFill>
                  <a:schemeClr val="dk1"/>
                </a:solidFill>
                <a:latin typeface="Arial"/>
                <a:ea typeface="Arial"/>
                <a:cs typeface="Arial"/>
                <a:sym typeface="Arial"/>
              </a:rPr>
              <a:t>	Visual and sensory supports reduce cognitive load and help externalize time,</a:t>
            </a:r>
            <a:endParaRPr/>
          </a:p>
          <a:p>
            <a:pPr indent="0" lvl="0" marL="0" marR="0" rtl="0" algn="l">
              <a:lnSpc>
                <a:spcPct val="150000"/>
              </a:lnSpc>
              <a:spcBef>
                <a:spcPts val="0"/>
              </a:spcBef>
              <a:spcAft>
                <a:spcPts val="0"/>
              </a:spcAft>
              <a:buNone/>
            </a:pPr>
            <a:r>
              <a:rPr lang="en-US" sz="3200">
                <a:solidFill>
                  <a:schemeClr val="dk1"/>
                </a:solidFill>
                <a:latin typeface="Arial"/>
                <a:ea typeface="Arial"/>
                <a:cs typeface="Arial"/>
                <a:sym typeface="Arial"/>
              </a:rPr>
              <a:t>        progress, and transitions (timers, body doubling, movement breaks, fidget tools)</a:t>
            </a:r>
            <a:endParaRPr b="1" sz="3200">
              <a:solidFill>
                <a:schemeClr val="accent5"/>
              </a:solidFill>
              <a:latin typeface="Arial"/>
              <a:ea typeface="Arial"/>
              <a:cs typeface="Arial"/>
              <a:sym typeface="Arial"/>
            </a:endParaRPr>
          </a:p>
          <a:p>
            <a:pPr indent="0" lvl="0" marL="0" marR="0" rtl="0" algn="l">
              <a:lnSpc>
                <a:spcPct val="150000"/>
              </a:lnSpc>
              <a:spcBef>
                <a:spcPts val="0"/>
              </a:spcBef>
              <a:spcAft>
                <a:spcPts val="0"/>
              </a:spcAft>
              <a:buNone/>
            </a:pPr>
            <a:r>
              <a:rPr b="1" lang="en-US" sz="3200">
                <a:solidFill>
                  <a:srgbClr val="57B6B0"/>
                </a:solidFill>
                <a:latin typeface="Arial"/>
                <a:ea typeface="Arial"/>
                <a:cs typeface="Arial"/>
                <a:sym typeface="Arial"/>
              </a:rPr>
              <a:t>3.3. </a:t>
            </a:r>
            <a:r>
              <a:rPr b="1" lang="en-US" sz="3200">
                <a:solidFill>
                  <a:srgbClr val="06A8BE"/>
                </a:solidFill>
                <a:latin typeface="Arial"/>
                <a:ea typeface="Arial"/>
                <a:cs typeface="Arial"/>
                <a:sym typeface="Arial"/>
              </a:rPr>
              <a:t>Boosting Motivation – Without Battles</a:t>
            </a:r>
            <a:endParaRPr b="1" sz="3200">
              <a:solidFill>
                <a:srgbClr val="06A8BE"/>
              </a:solidFill>
              <a:latin typeface="Arial"/>
              <a:ea typeface="Arial"/>
              <a:cs typeface="Arial"/>
              <a:sym typeface="Arial"/>
            </a:endParaRPr>
          </a:p>
          <a:p>
            <a:pPr indent="0" lvl="0" marL="0" marR="0" rtl="0" algn="l">
              <a:lnSpc>
                <a:spcPct val="150000"/>
              </a:lnSpc>
              <a:spcBef>
                <a:spcPts val="600"/>
              </a:spcBef>
              <a:spcAft>
                <a:spcPts val="0"/>
              </a:spcAft>
              <a:buNone/>
            </a:pPr>
            <a:r>
              <a:rPr lang="en-US" sz="3200">
                <a:solidFill>
                  <a:srgbClr val="7030A0"/>
                </a:solidFill>
                <a:latin typeface="Arial"/>
                <a:ea typeface="Arial"/>
                <a:cs typeface="Arial"/>
                <a:sym typeface="Arial"/>
              </a:rPr>
              <a:t>	</a:t>
            </a:r>
            <a:r>
              <a:rPr lang="en-US" sz="3200">
                <a:solidFill>
                  <a:schemeClr val="dk1"/>
                </a:solidFill>
                <a:latin typeface="Arial"/>
                <a:ea typeface="Arial"/>
                <a:cs typeface="Arial"/>
                <a:sym typeface="Arial"/>
              </a:rPr>
              <a:t>Gamifying progress, celebrating success by adequate rewards </a:t>
            </a:r>
            <a:endParaRPr sz="32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27" name="Shape 227"/>
        <p:cNvGrpSpPr/>
        <p:nvPr/>
      </p:nvGrpSpPr>
      <p:grpSpPr>
        <a:xfrm>
          <a:off x="0" y="0"/>
          <a:ext cx="0" cy="0"/>
          <a:chOff x="0" y="0"/>
          <a:chExt cx="0" cy="0"/>
        </a:xfrm>
      </p:grpSpPr>
      <p:sp>
        <p:nvSpPr>
          <p:cNvPr id="228" name="Google Shape;228;p13"/>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29" name="Google Shape;229;p13"/>
          <p:cNvSpPr txBox="1"/>
          <p:nvPr/>
        </p:nvSpPr>
        <p:spPr>
          <a:xfrm>
            <a:off x="796107" y="298603"/>
            <a:ext cx="9394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3.1.</a:t>
            </a:r>
            <a:endParaRPr b="1" sz="5400">
              <a:solidFill>
                <a:srgbClr val="6A4C8C"/>
              </a:solidFill>
              <a:latin typeface="Arial"/>
              <a:ea typeface="Arial"/>
              <a:cs typeface="Arial"/>
              <a:sym typeface="Arial"/>
            </a:endParaRPr>
          </a:p>
        </p:txBody>
      </p:sp>
      <p:sp>
        <p:nvSpPr>
          <p:cNvPr id="230" name="Google Shape;230;p13"/>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31" name="Google Shape;231;p13"/>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32" name="Google Shape;232;p13"/>
          <p:cNvSpPr txBox="1"/>
          <p:nvPr/>
        </p:nvSpPr>
        <p:spPr>
          <a:xfrm>
            <a:off x="837670" y="2038592"/>
            <a:ext cx="3070040" cy="1538883"/>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rPr b="1" lang="en-US" sz="3600">
                <a:solidFill>
                  <a:srgbClr val="57B6B0"/>
                </a:solidFill>
                <a:latin typeface="Arial"/>
                <a:ea typeface="Arial"/>
                <a:cs typeface="Arial"/>
                <a:sym typeface="Arial"/>
              </a:rPr>
              <a:t>The Challenge / Problem</a:t>
            </a:r>
            <a:endParaRPr/>
          </a:p>
        </p:txBody>
      </p:sp>
      <p:sp>
        <p:nvSpPr>
          <p:cNvPr id="233" name="Google Shape;233;p13"/>
          <p:cNvSpPr txBox="1"/>
          <p:nvPr/>
        </p:nvSpPr>
        <p:spPr>
          <a:xfrm>
            <a:off x="6095862" y="1863134"/>
            <a:ext cx="11544300" cy="2657138"/>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lang="en-US" sz="3000">
                <a:solidFill>
                  <a:schemeClr val="dk1"/>
                </a:solidFill>
                <a:latin typeface="Arial"/>
                <a:ea typeface="Arial"/>
                <a:cs typeface="Arial"/>
                <a:sym typeface="Arial"/>
              </a:rPr>
              <a:t>“M” is a </a:t>
            </a:r>
            <a:r>
              <a:rPr b="1" lang="en-US" sz="3000">
                <a:solidFill>
                  <a:schemeClr val="dk1"/>
                </a:solidFill>
                <a:latin typeface="Arial"/>
                <a:ea typeface="Arial"/>
                <a:cs typeface="Arial"/>
                <a:sym typeface="Arial"/>
              </a:rPr>
              <a:t>12-year-old girl </a:t>
            </a:r>
            <a:r>
              <a:rPr lang="en-US" sz="3000">
                <a:solidFill>
                  <a:schemeClr val="dk1"/>
                </a:solidFill>
                <a:latin typeface="Arial"/>
                <a:ea typeface="Arial"/>
                <a:cs typeface="Arial"/>
                <a:sym typeface="Arial"/>
              </a:rPr>
              <a:t>supported by her mother, father, grandparents, and home teachers. Prior to intervention, she could only follow parental instructions for less than ten minutes, showed limited social engagement, had low academic performance, and demonstrated low self-confidence.</a:t>
            </a:r>
            <a:endParaRPr sz="3000">
              <a:solidFill>
                <a:schemeClr val="dk1"/>
              </a:solidFill>
              <a:latin typeface="Arial"/>
              <a:ea typeface="Arial"/>
              <a:cs typeface="Arial"/>
              <a:sym typeface="Arial"/>
            </a:endParaRPr>
          </a:p>
        </p:txBody>
      </p:sp>
      <p:sp>
        <p:nvSpPr>
          <p:cNvPr id="234" name="Google Shape;234;p13"/>
          <p:cNvSpPr txBox="1"/>
          <p:nvPr/>
        </p:nvSpPr>
        <p:spPr>
          <a:xfrm>
            <a:off x="685800" y="6149822"/>
            <a:ext cx="298030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57B6B0"/>
                </a:solidFill>
                <a:latin typeface="Arial"/>
                <a:ea typeface="Arial"/>
                <a:cs typeface="Arial"/>
                <a:sym typeface="Arial"/>
              </a:rPr>
              <a:t>The Solution</a:t>
            </a:r>
            <a:endParaRPr b="1" sz="3600">
              <a:solidFill>
                <a:srgbClr val="57B6B0"/>
              </a:solidFill>
              <a:latin typeface="Arial"/>
              <a:ea typeface="Arial"/>
              <a:cs typeface="Arial"/>
              <a:sym typeface="Arial"/>
            </a:endParaRPr>
          </a:p>
        </p:txBody>
      </p:sp>
      <p:sp>
        <p:nvSpPr>
          <p:cNvPr id="235" name="Google Shape;235;p13"/>
          <p:cNvSpPr txBox="1"/>
          <p:nvPr/>
        </p:nvSpPr>
        <p:spPr>
          <a:xfrm>
            <a:off x="6083830" y="5927948"/>
            <a:ext cx="11811138" cy="368306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lang="en-US" sz="3000">
                <a:solidFill>
                  <a:schemeClr val="dk1"/>
                </a:solidFill>
                <a:latin typeface="Arial"/>
                <a:ea typeface="Arial"/>
                <a:cs typeface="Arial"/>
                <a:sym typeface="Arial"/>
              </a:rPr>
              <a:t>Parental support: breaking down tasks, establishing a structured &amp; distraction-free environment, using timers &amp; visual aids; physical activity &amp; frequent breaks; + active learning methods, such as teaching the material out loud or using flashcards. Parental cooperation with the therapist is also important. </a:t>
            </a:r>
            <a:endParaRPr/>
          </a:p>
          <a:p>
            <a:pPr indent="0" lvl="0" marL="0" marR="0" rtl="0" algn="l">
              <a:lnSpc>
                <a:spcPct val="133333"/>
              </a:lnSpc>
              <a:spcBef>
                <a:spcPts val="0"/>
              </a:spcBef>
              <a:spcAft>
                <a:spcPts val="0"/>
              </a:spcAft>
              <a:buNone/>
            </a:pPr>
            <a:r>
              <a:t/>
            </a:r>
            <a:endParaRPr sz="3000">
              <a:solidFill>
                <a:schemeClr val="dk1"/>
              </a:solidFill>
              <a:latin typeface="Arial"/>
              <a:ea typeface="Arial"/>
              <a:cs typeface="Arial"/>
              <a:sym typeface="Arial"/>
            </a:endParaRPr>
          </a:p>
          <a:p>
            <a:pPr indent="0" lvl="0" marL="0" marR="0" rtl="0" algn="l">
              <a:lnSpc>
                <a:spcPct val="166666"/>
              </a:lnSpc>
              <a:spcBef>
                <a:spcPts val="0"/>
              </a:spcBef>
              <a:spcAft>
                <a:spcPts val="0"/>
              </a:spcAft>
              <a:buNone/>
            </a:pPr>
            <a:r>
              <a:rPr lang="en-US" sz="2400">
                <a:solidFill>
                  <a:schemeClr val="dk1"/>
                </a:solidFill>
                <a:latin typeface="Arial"/>
                <a:ea typeface="Arial"/>
                <a:cs typeface="Arial"/>
                <a:sym typeface="Arial"/>
              </a:rPr>
              <a:t>Details provided in the full Module Content</a:t>
            </a:r>
            <a:endParaRPr sz="24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39" name="Shape 239"/>
        <p:cNvGrpSpPr/>
        <p:nvPr/>
      </p:nvGrpSpPr>
      <p:grpSpPr>
        <a:xfrm>
          <a:off x="0" y="0"/>
          <a:ext cx="0" cy="0"/>
          <a:chOff x="0" y="0"/>
          <a:chExt cx="0" cy="0"/>
        </a:xfrm>
      </p:grpSpPr>
      <p:sp>
        <p:nvSpPr>
          <p:cNvPr id="240" name="Google Shape;240;p14"/>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41" name="Google Shape;241;p14"/>
          <p:cNvSpPr txBox="1"/>
          <p:nvPr/>
        </p:nvSpPr>
        <p:spPr>
          <a:xfrm>
            <a:off x="778165" y="164888"/>
            <a:ext cx="9394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3.1.</a:t>
            </a:r>
            <a:endParaRPr b="1" sz="5400">
              <a:solidFill>
                <a:srgbClr val="6A4C8C"/>
              </a:solidFill>
              <a:latin typeface="Arial"/>
              <a:ea typeface="Arial"/>
              <a:cs typeface="Arial"/>
              <a:sym typeface="Arial"/>
            </a:endParaRPr>
          </a:p>
        </p:txBody>
      </p:sp>
      <p:sp>
        <p:nvSpPr>
          <p:cNvPr id="242" name="Google Shape;242;p14"/>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43" name="Google Shape;243;p14"/>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44" name="Google Shape;244;p14"/>
          <p:cNvSpPr txBox="1"/>
          <p:nvPr/>
        </p:nvSpPr>
        <p:spPr>
          <a:xfrm>
            <a:off x="837670" y="2038592"/>
            <a:ext cx="3070040" cy="512961"/>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t/>
            </a:r>
            <a:endParaRPr b="1" sz="3600">
              <a:solidFill>
                <a:srgbClr val="57B6B0"/>
              </a:solidFill>
              <a:latin typeface="Arial"/>
              <a:ea typeface="Arial"/>
              <a:cs typeface="Arial"/>
              <a:sym typeface="Arial"/>
            </a:endParaRPr>
          </a:p>
        </p:txBody>
      </p:sp>
      <p:sp>
        <p:nvSpPr>
          <p:cNvPr id="245" name="Google Shape;245;p14"/>
          <p:cNvSpPr txBox="1"/>
          <p:nvPr/>
        </p:nvSpPr>
        <p:spPr>
          <a:xfrm>
            <a:off x="778165" y="1581359"/>
            <a:ext cx="4114800" cy="605294"/>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b="1" lang="en-US" sz="3000">
                <a:solidFill>
                  <a:schemeClr val="dk1"/>
                </a:solidFill>
                <a:latin typeface="Arial"/>
                <a:ea typeface="Arial"/>
                <a:cs typeface="Arial"/>
                <a:sym typeface="Arial"/>
              </a:rPr>
              <a:t>Exercise / Question</a:t>
            </a:r>
            <a:endParaRPr b="1" sz="3000">
              <a:solidFill>
                <a:schemeClr val="dk1"/>
              </a:solidFill>
              <a:latin typeface="Arial"/>
              <a:ea typeface="Arial"/>
              <a:cs typeface="Arial"/>
              <a:sym typeface="Arial"/>
            </a:endParaRPr>
          </a:p>
        </p:txBody>
      </p:sp>
      <p:sp>
        <p:nvSpPr>
          <p:cNvPr id="246" name="Google Shape;246;p14"/>
          <p:cNvSpPr txBox="1"/>
          <p:nvPr/>
        </p:nvSpPr>
        <p:spPr>
          <a:xfrm>
            <a:off x="685800" y="6149822"/>
            <a:ext cx="1847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3600">
              <a:solidFill>
                <a:srgbClr val="57B6B0"/>
              </a:solidFill>
              <a:latin typeface="Arial"/>
              <a:ea typeface="Arial"/>
              <a:cs typeface="Arial"/>
              <a:sym typeface="Arial"/>
            </a:endParaRPr>
          </a:p>
        </p:txBody>
      </p:sp>
      <p:graphicFrame>
        <p:nvGraphicFramePr>
          <p:cNvPr id="247" name="Google Shape;247;p14"/>
          <p:cNvGraphicFramePr/>
          <p:nvPr/>
        </p:nvGraphicFramePr>
        <p:xfrm>
          <a:off x="685800" y="2551553"/>
          <a:ext cx="3000000" cy="3000000"/>
        </p:xfrm>
        <a:graphic>
          <a:graphicData uri="http://schemas.openxmlformats.org/drawingml/2006/table">
            <a:tbl>
              <a:tblPr bandRow="1" firstRow="1">
                <a:noFill/>
                <a:tableStyleId>{AA394D2B-9D2C-44DE-B9B5-4B7955AF5A67}</a:tableStyleId>
              </a:tblPr>
              <a:tblGrid>
                <a:gridCol w="344900"/>
                <a:gridCol w="4989100"/>
                <a:gridCol w="6140125"/>
              </a:tblGrid>
              <a:tr h="980325">
                <a:tc>
                  <a:txBody>
                    <a:bodyPr/>
                    <a:lstStyle/>
                    <a:p>
                      <a:pPr indent="0" lvl="0" marL="0" marR="0" rtl="0" algn="ctr">
                        <a:spcBef>
                          <a:spcPts val="0"/>
                        </a:spcBef>
                        <a:spcAft>
                          <a:spcPts val="0"/>
                        </a:spcAft>
                        <a:buNone/>
                      </a:pPr>
                      <a:r>
                        <a:t/>
                      </a:r>
                      <a:endParaRPr b="1" sz="3200" u="none" cap="none" strike="noStrike"/>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u="none" cap="none" strike="noStrike">
                          <a:latin typeface="Arial"/>
                          <a:ea typeface="Arial"/>
                          <a:cs typeface="Arial"/>
                          <a:sym typeface="Arial"/>
                        </a:rPr>
                        <a:t>Individual Exercise</a:t>
                      </a:r>
                      <a:endParaRPr b="1" sz="2800" u="none" cap="none" strike="noStrike">
                        <a:latin typeface="Arial"/>
                        <a:ea typeface="Arial"/>
                        <a:cs typeface="Arial"/>
                        <a:sym typeface="Arial"/>
                      </a:endParaRPr>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u="none" cap="none" strike="noStrike">
                          <a:latin typeface="Arial"/>
                          <a:ea typeface="Arial"/>
                          <a:cs typeface="Arial"/>
                          <a:sym typeface="Arial"/>
                        </a:rPr>
                        <a:t>Group Exercise</a:t>
                      </a:r>
                      <a:endParaRPr b="1" sz="2800" u="none" cap="none" strike="noStrike">
                        <a:latin typeface="Arial"/>
                        <a:ea typeface="Arial"/>
                        <a:cs typeface="Arial"/>
                        <a:sym typeface="Arial"/>
                      </a:endParaRPr>
                    </a:p>
                  </a:txBody>
                  <a:tcPr marT="45725" marB="45725" marR="91450" marL="91450">
                    <a:solidFill>
                      <a:srgbClr val="6A4C8C"/>
                    </a:solidFill>
                  </a:tcPr>
                </a:tc>
              </a:tr>
              <a:tr h="1469950">
                <a:tc>
                  <a:txBody>
                    <a:bodyPr/>
                    <a:lstStyle/>
                    <a:p>
                      <a:pPr indent="0" lvl="0" marL="0" marR="0" rtl="0" algn="l">
                        <a:spcBef>
                          <a:spcPts val="0"/>
                        </a:spcBef>
                        <a:spcAft>
                          <a:spcPts val="0"/>
                        </a:spcAft>
                        <a:buNone/>
                      </a:pPr>
                      <a:r>
                        <a:rPr lang="en-US" sz="3200" u="none" cap="none" strike="noStrike"/>
                        <a:t>1</a:t>
                      </a:r>
                      <a:endParaRPr sz="3200"/>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were the key factors contributing to the challenge in case study 3.1?</a:t>
                      </a:r>
                      <a:endParaRPr sz="2800">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How did “M” succeed in improving?</a:t>
                      </a:r>
                      <a:endParaRPr sz="2800">
                        <a:latin typeface="Arial"/>
                        <a:ea typeface="Arial"/>
                        <a:cs typeface="Arial"/>
                        <a:sym typeface="Arial"/>
                      </a:endParaRPr>
                    </a:p>
                  </a:txBody>
                  <a:tcPr marT="45725" marB="45725" marR="91450" marL="91450">
                    <a:solidFill>
                      <a:srgbClr val="E0F0EB"/>
                    </a:solidFill>
                  </a:tcPr>
                </a:tc>
              </a:tr>
              <a:tr h="1447800">
                <a:tc>
                  <a:txBody>
                    <a:bodyPr/>
                    <a:lstStyle/>
                    <a:p>
                      <a:pPr indent="0" lvl="0" marL="0" marR="0" rtl="0" algn="l">
                        <a:spcBef>
                          <a:spcPts val="0"/>
                        </a:spcBef>
                        <a:spcAft>
                          <a:spcPts val="0"/>
                        </a:spcAft>
                        <a:buNone/>
                      </a:pPr>
                      <a:r>
                        <a:rPr lang="en-US" sz="3200"/>
                        <a:t>2</a:t>
                      </a:r>
                      <a:endParaRPr sz="3200"/>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Which activity was most suitable for “M,” and why?</a:t>
                      </a:r>
                      <a:endParaRPr sz="2800">
                        <a:latin typeface="Arial"/>
                        <a:ea typeface="Arial"/>
                        <a:cs typeface="Arial"/>
                        <a:sym typeface="Arial"/>
                      </a:endParaRPr>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were two beneficial outcomes?</a:t>
                      </a:r>
                      <a:endParaRPr sz="2800">
                        <a:latin typeface="Arial"/>
                        <a:ea typeface="Arial"/>
                        <a:cs typeface="Arial"/>
                        <a:sym typeface="Arial"/>
                      </a:endParaRPr>
                    </a:p>
                  </a:txBody>
                  <a:tcPr marT="45725" marB="45725" marR="91450" marL="91450">
                    <a:solidFill>
                      <a:srgbClr val="9CD6C1"/>
                    </a:solidFill>
                  </a:tcPr>
                </a:tc>
              </a:tr>
              <a:tr h="1259225">
                <a:tc>
                  <a:txBody>
                    <a:bodyPr/>
                    <a:lstStyle/>
                    <a:p>
                      <a:pPr indent="0" lvl="0" marL="0" marR="0" rtl="0" algn="l">
                        <a:spcBef>
                          <a:spcPts val="0"/>
                        </a:spcBef>
                        <a:spcAft>
                          <a:spcPts val="0"/>
                        </a:spcAft>
                        <a:buNone/>
                      </a:pPr>
                      <a:r>
                        <a:rPr lang="en-US" sz="3200"/>
                        <a:t>3</a:t>
                      </a:r>
                      <a:endParaRPr sz="3200"/>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four steps were included in the four-pronged method?</a:t>
                      </a:r>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role did parents and caregivers play in “M”’s intervention?</a:t>
                      </a:r>
                      <a:endParaRPr sz="2800">
                        <a:latin typeface="Arial"/>
                        <a:ea typeface="Arial"/>
                        <a:cs typeface="Arial"/>
                        <a:sym typeface="Arial"/>
                      </a:endParaRPr>
                    </a:p>
                  </a:txBody>
                  <a:tcPr marT="45725" marB="45725" marR="91450" marL="91450">
                    <a:solidFill>
                      <a:srgbClr val="E0F0EB"/>
                    </a:solidFill>
                  </a:tcPr>
                </a:tc>
              </a:tr>
            </a:tbl>
          </a:graphicData>
        </a:graphic>
      </p:graphicFrame>
      <p:pic>
        <p:nvPicPr>
          <p:cNvPr id="248" name="Google Shape;248;p14"/>
          <p:cNvPicPr preferRelativeResize="0"/>
          <p:nvPr/>
        </p:nvPicPr>
        <p:blipFill rotWithShape="1">
          <a:blip r:embed="rId5">
            <a:alphaModFix/>
          </a:blip>
          <a:srcRect b="0" l="0" r="0" t="0"/>
          <a:stretch/>
        </p:blipFill>
        <p:spPr>
          <a:xfrm>
            <a:off x="12649200" y="3162300"/>
            <a:ext cx="4919495" cy="432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52" name="Shape 252"/>
        <p:cNvGrpSpPr/>
        <p:nvPr/>
      </p:nvGrpSpPr>
      <p:grpSpPr>
        <a:xfrm>
          <a:off x="0" y="0"/>
          <a:ext cx="0" cy="0"/>
          <a:chOff x="0" y="0"/>
          <a:chExt cx="0" cy="0"/>
        </a:xfrm>
      </p:grpSpPr>
      <p:sp>
        <p:nvSpPr>
          <p:cNvPr id="253" name="Google Shape;253;p15"/>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54" name="Google Shape;254;p15"/>
          <p:cNvSpPr txBox="1"/>
          <p:nvPr/>
        </p:nvSpPr>
        <p:spPr>
          <a:xfrm>
            <a:off x="796107" y="298603"/>
            <a:ext cx="9394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3.2.</a:t>
            </a:r>
            <a:endParaRPr b="1" sz="5400">
              <a:solidFill>
                <a:srgbClr val="6A4C8C"/>
              </a:solidFill>
              <a:latin typeface="Arial"/>
              <a:ea typeface="Arial"/>
              <a:cs typeface="Arial"/>
              <a:sym typeface="Arial"/>
            </a:endParaRPr>
          </a:p>
        </p:txBody>
      </p:sp>
      <p:sp>
        <p:nvSpPr>
          <p:cNvPr id="255" name="Google Shape;255;p15"/>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56" name="Google Shape;256;p15"/>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57" name="Google Shape;257;p15"/>
          <p:cNvSpPr txBox="1"/>
          <p:nvPr/>
        </p:nvSpPr>
        <p:spPr>
          <a:xfrm>
            <a:off x="837670" y="2038592"/>
            <a:ext cx="3070040" cy="1538883"/>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rPr b="1" lang="en-US" sz="3600">
                <a:solidFill>
                  <a:srgbClr val="57B6B0"/>
                </a:solidFill>
                <a:latin typeface="Arial"/>
                <a:ea typeface="Arial"/>
                <a:cs typeface="Arial"/>
                <a:sym typeface="Arial"/>
              </a:rPr>
              <a:t>The Challenge / Problem</a:t>
            </a:r>
            <a:endParaRPr/>
          </a:p>
        </p:txBody>
      </p:sp>
      <p:sp>
        <p:nvSpPr>
          <p:cNvPr id="258" name="Google Shape;258;p15"/>
          <p:cNvSpPr txBox="1"/>
          <p:nvPr/>
        </p:nvSpPr>
        <p:spPr>
          <a:xfrm>
            <a:off x="6083830" y="2072926"/>
            <a:ext cx="11544300" cy="1631216"/>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rPr lang="en-US" sz="3200">
                <a:solidFill>
                  <a:schemeClr val="dk1"/>
                </a:solidFill>
                <a:latin typeface="Arial"/>
                <a:ea typeface="Arial"/>
                <a:cs typeface="Arial"/>
                <a:sym typeface="Arial"/>
              </a:rPr>
              <a:t>“MM” is a </a:t>
            </a:r>
            <a:r>
              <a:rPr b="1" lang="en-US" sz="3200">
                <a:solidFill>
                  <a:schemeClr val="dk1"/>
                </a:solidFill>
                <a:latin typeface="Arial"/>
                <a:ea typeface="Arial"/>
                <a:cs typeface="Arial"/>
                <a:sym typeface="Arial"/>
              </a:rPr>
              <a:t>16-year old boy</a:t>
            </a:r>
            <a:r>
              <a:rPr lang="en-US" sz="3200">
                <a:solidFill>
                  <a:schemeClr val="dk1"/>
                </a:solidFill>
                <a:latin typeface="Arial"/>
                <a:ea typeface="Arial"/>
                <a:cs typeface="Arial"/>
                <a:sym typeface="Arial"/>
              </a:rPr>
              <a:t>. He had been listening to parental advices but never followed them, gained low grades at school and played games on the pc until early in the morning.</a:t>
            </a:r>
            <a:endParaRPr sz="3200">
              <a:solidFill>
                <a:schemeClr val="dk1"/>
              </a:solidFill>
              <a:latin typeface="Arial"/>
              <a:ea typeface="Arial"/>
              <a:cs typeface="Arial"/>
              <a:sym typeface="Arial"/>
            </a:endParaRPr>
          </a:p>
        </p:txBody>
      </p:sp>
      <p:sp>
        <p:nvSpPr>
          <p:cNvPr id="259" name="Google Shape;259;p15"/>
          <p:cNvSpPr txBox="1"/>
          <p:nvPr/>
        </p:nvSpPr>
        <p:spPr>
          <a:xfrm>
            <a:off x="784075" y="5157788"/>
            <a:ext cx="298030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57B6B0"/>
                </a:solidFill>
                <a:latin typeface="Arial"/>
                <a:ea typeface="Arial"/>
                <a:cs typeface="Arial"/>
                <a:sym typeface="Arial"/>
              </a:rPr>
              <a:t>The Solution</a:t>
            </a:r>
            <a:endParaRPr b="1" sz="3600">
              <a:solidFill>
                <a:srgbClr val="57B6B0"/>
              </a:solidFill>
              <a:latin typeface="Arial"/>
              <a:ea typeface="Arial"/>
              <a:cs typeface="Arial"/>
              <a:sym typeface="Arial"/>
            </a:endParaRPr>
          </a:p>
        </p:txBody>
      </p:sp>
      <p:sp>
        <p:nvSpPr>
          <p:cNvPr id="260" name="Google Shape;260;p15"/>
          <p:cNvSpPr txBox="1"/>
          <p:nvPr/>
        </p:nvSpPr>
        <p:spPr>
          <a:xfrm>
            <a:off x="5992452" y="5187867"/>
            <a:ext cx="11727055" cy="45140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Arial"/>
                <a:ea typeface="Arial"/>
                <a:cs typeface="Arial"/>
                <a:sym typeface="Arial"/>
              </a:rPr>
              <a:t>MM needs support in recognizing that consistent study habits during adolescence help build essential skills—such as organization, knowledge acquisition, self-discipline, and social acceptability. Immediate verbal praise or a preferred snack can reinforce each effort. Additionally, engaging in sports for at least one hour daily may contribute to improved self-esteem. Parental cooperation with the therapist remains essential.</a:t>
            </a:r>
            <a:endParaRPr/>
          </a:p>
          <a:p>
            <a:pPr indent="0" lvl="0" marL="0" marR="0" rtl="0" algn="l">
              <a:spcBef>
                <a:spcPts val="0"/>
              </a:spcBef>
              <a:spcAft>
                <a:spcPts val="0"/>
              </a:spcAft>
              <a:buNone/>
            </a:pPr>
            <a:r>
              <a:t/>
            </a:r>
            <a:endParaRPr sz="3000">
              <a:solidFill>
                <a:schemeClr val="dk1"/>
              </a:solidFill>
              <a:latin typeface="Arial"/>
              <a:ea typeface="Arial"/>
              <a:cs typeface="Arial"/>
              <a:sym typeface="Arial"/>
            </a:endParaRPr>
          </a:p>
          <a:p>
            <a:pPr indent="0" lvl="0" marL="0" marR="0" rtl="0" algn="l">
              <a:lnSpc>
                <a:spcPct val="166666"/>
              </a:lnSpc>
              <a:spcBef>
                <a:spcPts val="0"/>
              </a:spcBef>
              <a:spcAft>
                <a:spcPts val="0"/>
              </a:spcAft>
              <a:buNone/>
            </a:pPr>
            <a:r>
              <a:rPr lang="en-US" sz="2400">
                <a:solidFill>
                  <a:schemeClr val="dk1"/>
                </a:solidFill>
                <a:latin typeface="Arial"/>
                <a:ea typeface="Arial"/>
                <a:cs typeface="Arial"/>
                <a:sym typeface="Arial"/>
              </a:rPr>
              <a:t>Details provided in the full Module Content</a:t>
            </a:r>
            <a:endParaRPr sz="24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64" name="Shape 264"/>
        <p:cNvGrpSpPr/>
        <p:nvPr/>
      </p:nvGrpSpPr>
      <p:grpSpPr>
        <a:xfrm>
          <a:off x="0" y="0"/>
          <a:ext cx="0" cy="0"/>
          <a:chOff x="0" y="0"/>
          <a:chExt cx="0" cy="0"/>
        </a:xfrm>
      </p:grpSpPr>
      <p:sp>
        <p:nvSpPr>
          <p:cNvPr id="265" name="Google Shape;265;p16"/>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66" name="Google Shape;266;p16"/>
          <p:cNvSpPr txBox="1"/>
          <p:nvPr/>
        </p:nvSpPr>
        <p:spPr>
          <a:xfrm>
            <a:off x="778165" y="164888"/>
            <a:ext cx="9394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3.2.</a:t>
            </a:r>
            <a:endParaRPr b="1" sz="5400">
              <a:solidFill>
                <a:srgbClr val="6A4C8C"/>
              </a:solidFill>
              <a:latin typeface="Arial"/>
              <a:ea typeface="Arial"/>
              <a:cs typeface="Arial"/>
              <a:sym typeface="Arial"/>
            </a:endParaRPr>
          </a:p>
        </p:txBody>
      </p:sp>
      <p:sp>
        <p:nvSpPr>
          <p:cNvPr id="267" name="Google Shape;267;p16"/>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68" name="Google Shape;268;p16"/>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69" name="Google Shape;269;p16"/>
          <p:cNvSpPr txBox="1"/>
          <p:nvPr/>
        </p:nvSpPr>
        <p:spPr>
          <a:xfrm>
            <a:off x="837670" y="2038592"/>
            <a:ext cx="3070040" cy="512961"/>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t/>
            </a:r>
            <a:endParaRPr b="1" sz="3600">
              <a:solidFill>
                <a:srgbClr val="57B6B0"/>
              </a:solidFill>
              <a:latin typeface="Arial"/>
              <a:ea typeface="Arial"/>
              <a:cs typeface="Arial"/>
              <a:sym typeface="Arial"/>
            </a:endParaRPr>
          </a:p>
        </p:txBody>
      </p:sp>
      <p:sp>
        <p:nvSpPr>
          <p:cNvPr id="270" name="Google Shape;270;p16"/>
          <p:cNvSpPr txBox="1"/>
          <p:nvPr/>
        </p:nvSpPr>
        <p:spPr>
          <a:xfrm>
            <a:off x="778165" y="1581359"/>
            <a:ext cx="4114800" cy="605294"/>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b="1" lang="en-US" sz="3000">
                <a:solidFill>
                  <a:schemeClr val="dk1"/>
                </a:solidFill>
                <a:latin typeface="Arial"/>
                <a:ea typeface="Arial"/>
                <a:cs typeface="Arial"/>
                <a:sym typeface="Arial"/>
              </a:rPr>
              <a:t>Exercise / Question</a:t>
            </a:r>
            <a:endParaRPr b="1" sz="3000">
              <a:solidFill>
                <a:schemeClr val="dk1"/>
              </a:solidFill>
              <a:latin typeface="Arial"/>
              <a:ea typeface="Arial"/>
              <a:cs typeface="Arial"/>
              <a:sym typeface="Arial"/>
            </a:endParaRPr>
          </a:p>
        </p:txBody>
      </p:sp>
      <p:sp>
        <p:nvSpPr>
          <p:cNvPr id="271" name="Google Shape;271;p16"/>
          <p:cNvSpPr txBox="1"/>
          <p:nvPr/>
        </p:nvSpPr>
        <p:spPr>
          <a:xfrm>
            <a:off x="685800" y="6149822"/>
            <a:ext cx="1847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3600">
              <a:solidFill>
                <a:srgbClr val="57B6B0"/>
              </a:solidFill>
              <a:latin typeface="Arial"/>
              <a:ea typeface="Arial"/>
              <a:cs typeface="Arial"/>
              <a:sym typeface="Arial"/>
            </a:endParaRPr>
          </a:p>
        </p:txBody>
      </p:sp>
      <p:graphicFrame>
        <p:nvGraphicFramePr>
          <p:cNvPr id="272" name="Google Shape;272;p16"/>
          <p:cNvGraphicFramePr/>
          <p:nvPr/>
        </p:nvGraphicFramePr>
        <p:xfrm>
          <a:off x="685800" y="2299999"/>
          <a:ext cx="3000000" cy="3000000"/>
        </p:xfrm>
        <a:graphic>
          <a:graphicData uri="http://schemas.openxmlformats.org/drawingml/2006/table">
            <a:tbl>
              <a:tblPr bandRow="1" firstRow="1">
                <a:noFill/>
                <a:tableStyleId>{AA394D2B-9D2C-44DE-B9B5-4B7955AF5A67}</a:tableStyleId>
              </a:tblPr>
              <a:tblGrid>
                <a:gridCol w="344900"/>
                <a:gridCol w="4836700"/>
                <a:gridCol w="6292525"/>
              </a:tblGrid>
              <a:tr h="980325">
                <a:tc>
                  <a:txBody>
                    <a:bodyPr/>
                    <a:lstStyle/>
                    <a:p>
                      <a:pPr indent="0" lvl="0" marL="0" marR="0" rtl="0" algn="ctr">
                        <a:spcBef>
                          <a:spcPts val="0"/>
                        </a:spcBef>
                        <a:spcAft>
                          <a:spcPts val="0"/>
                        </a:spcAft>
                        <a:buNone/>
                      </a:pPr>
                      <a:r>
                        <a:t/>
                      </a:r>
                      <a:endParaRPr b="1" sz="2800">
                        <a:latin typeface="Arial"/>
                        <a:ea typeface="Arial"/>
                        <a:cs typeface="Arial"/>
                        <a:sym typeface="Arial"/>
                      </a:endParaRPr>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a:latin typeface="Arial"/>
                          <a:ea typeface="Arial"/>
                          <a:cs typeface="Arial"/>
                          <a:sym typeface="Arial"/>
                        </a:rPr>
                        <a:t>Individual</a:t>
                      </a:r>
                      <a:r>
                        <a:rPr b="1" lang="en-US" sz="2800">
                          <a:latin typeface="Arial"/>
                          <a:ea typeface="Arial"/>
                          <a:cs typeface="Arial"/>
                          <a:sym typeface="Arial"/>
                        </a:rPr>
                        <a:t> Exercise</a:t>
                      </a:r>
                      <a:endParaRPr b="1" sz="2800">
                        <a:latin typeface="Arial"/>
                        <a:ea typeface="Arial"/>
                        <a:cs typeface="Arial"/>
                        <a:sym typeface="Arial"/>
                      </a:endParaRPr>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a:latin typeface="Arial"/>
                          <a:ea typeface="Arial"/>
                          <a:cs typeface="Arial"/>
                          <a:sym typeface="Arial"/>
                        </a:rPr>
                        <a:t>Group Exercise</a:t>
                      </a:r>
                      <a:endParaRPr b="1" sz="2800">
                        <a:latin typeface="Arial"/>
                        <a:ea typeface="Arial"/>
                        <a:cs typeface="Arial"/>
                        <a:sym typeface="Arial"/>
                      </a:endParaRPr>
                    </a:p>
                  </a:txBody>
                  <a:tcPr marT="45725" marB="45725" marR="91450" marL="91450">
                    <a:solidFill>
                      <a:srgbClr val="6A4C8C"/>
                    </a:solidFill>
                  </a:tcPr>
                </a:tc>
              </a:tr>
              <a:tr h="1863175">
                <a:tc>
                  <a:txBody>
                    <a:bodyPr/>
                    <a:lstStyle/>
                    <a:p>
                      <a:pPr indent="0" lvl="0" marL="0" marR="0" rtl="0" algn="l">
                        <a:spcBef>
                          <a:spcPts val="0"/>
                        </a:spcBef>
                        <a:spcAft>
                          <a:spcPts val="0"/>
                        </a:spcAft>
                        <a:buNone/>
                      </a:pPr>
                      <a:r>
                        <a:rPr lang="en-US" sz="2800">
                          <a:latin typeface="Arial"/>
                          <a:ea typeface="Arial"/>
                          <a:cs typeface="Arial"/>
                          <a:sym typeface="Arial"/>
                        </a:rPr>
                        <a:t>1</a:t>
                      </a:r>
                      <a:endParaRPr sz="2800">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were the key factors contributing to the challenge in case study 3.2?</a:t>
                      </a:r>
                      <a:endParaRPr sz="2800">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Write the first a comment from his mother, which made him unable to decide to try.</a:t>
                      </a:r>
                      <a:endParaRPr sz="2800">
                        <a:latin typeface="Arial"/>
                        <a:ea typeface="Arial"/>
                        <a:cs typeface="Arial"/>
                        <a:sym typeface="Arial"/>
                      </a:endParaRPr>
                    </a:p>
                  </a:txBody>
                  <a:tcPr marT="45725" marB="45725" marR="91450" marL="91450">
                    <a:solidFill>
                      <a:srgbClr val="E0F0EB"/>
                    </a:solidFill>
                  </a:tcPr>
                </a:tc>
              </a:tr>
              <a:tr h="1219200">
                <a:tc>
                  <a:txBody>
                    <a:bodyPr/>
                    <a:lstStyle/>
                    <a:p>
                      <a:pPr indent="0" lvl="0" marL="0" marR="0" rtl="0" algn="l">
                        <a:spcBef>
                          <a:spcPts val="0"/>
                        </a:spcBef>
                        <a:spcAft>
                          <a:spcPts val="0"/>
                        </a:spcAft>
                        <a:buNone/>
                      </a:pPr>
                      <a:r>
                        <a:rPr lang="en-US" sz="2800">
                          <a:latin typeface="Arial"/>
                          <a:ea typeface="Arial"/>
                          <a:cs typeface="Arial"/>
                          <a:sym typeface="Arial"/>
                        </a:rPr>
                        <a:t>2</a:t>
                      </a:r>
                      <a:endParaRPr sz="2800">
                        <a:latin typeface="Arial"/>
                        <a:ea typeface="Arial"/>
                        <a:cs typeface="Arial"/>
                        <a:sym typeface="Arial"/>
                      </a:endParaRPr>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Which is the main objective for this case study? </a:t>
                      </a:r>
                      <a:endParaRPr sz="2800">
                        <a:latin typeface="Arial"/>
                        <a:ea typeface="Arial"/>
                        <a:cs typeface="Arial"/>
                        <a:sym typeface="Arial"/>
                      </a:endParaRPr>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Which is the basic reflection so as to start the intervention?</a:t>
                      </a:r>
                      <a:endParaRPr sz="2800">
                        <a:latin typeface="Arial"/>
                        <a:ea typeface="Arial"/>
                        <a:cs typeface="Arial"/>
                        <a:sym typeface="Arial"/>
                      </a:endParaRPr>
                    </a:p>
                  </a:txBody>
                  <a:tcPr marT="45725" marB="45725" marR="91450" marL="91450">
                    <a:solidFill>
                      <a:srgbClr val="9CD6C1"/>
                    </a:solidFill>
                  </a:tcPr>
                </a:tc>
              </a:tr>
              <a:tr h="1259225">
                <a:tc>
                  <a:txBody>
                    <a:bodyPr/>
                    <a:lstStyle/>
                    <a:p>
                      <a:pPr indent="0" lvl="0" marL="0" marR="0" rtl="0" algn="l">
                        <a:spcBef>
                          <a:spcPts val="0"/>
                        </a:spcBef>
                        <a:spcAft>
                          <a:spcPts val="0"/>
                        </a:spcAft>
                        <a:buNone/>
                      </a:pPr>
                      <a:r>
                        <a:rPr lang="en-US" sz="2800">
                          <a:latin typeface="Arial"/>
                          <a:ea typeface="Arial"/>
                          <a:cs typeface="Arial"/>
                          <a:sym typeface="Arial"/>
                        </a:rPr>
                        <a:t>3</a:t>
                      </a:r>
                      <a:endParaRPr sz="2800">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Write 2 motives that help the adolescence start studying again.</a:t>
                      </a:r>
                      <a:endParaRPr sz="2800">
                        <a:solidFill>
                          <a:schemeClr val="dk1"/>
                        </a:solidFill>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50000"/>
                        </a:lnSpc>
                        <a:spcBef>
                          <a:spcPts val="0"/>
                        </a:spcBef>
                        <a:spcAft>
                          <a:spcPts val="0"/>
                        </a:spcAft>
                        <a:buNone/>
                      </a:pPr>
                      <a:r>
                        <a:rPr lang="en-US" sz="2800">
                          <a:latin typeface="Arial"/>
                          <a:ea typeface="Arial"/>
                          <a:cs typeface="Arial"/>
                          <a:sym typeface="Arial"/>
                        </a:rPr>
                        <a:t>In what way parental cooperation can help the ADHD adolescent with his homework?</a:t>
                      </a:r>
                      <a:endParaRPr sz="2800">
                        <a:latin typeface="Arial"/>
                        <a:ea typeface="Arial"/>
                        <a:cs typeface="Arial"/>
                        <a:sym typeface="Arial"/>
                      </a:endParaRPr>
                    </a:p>
                  </a:txBody>
                  <a:tcPr marT="0" marB="0" marR="68575" marL="68575">
                    <a:solidFill>
                      <a:srgbClr val="E0F0EB"/>
                    </a:solidFill>
                  </a:tcPr>
                </a:tc>
              </a:tr>
            </a:tbl>
          </a:graphicData>
        </a:graphic>
      </p:graphicFrame>
      <p:pic>
        <p:nvPicPr>
          <p:cNvPr id="273" name="Google Shape;273;p16"/>
          <p:cNvPicPr preferRelativeResize="0"/>
          <p:nvPr/>
        </p:nvPicPr>
        <p:blipFill rotWithShape="1">
          <a:blip r:embed="rId5">
            <a:alphaModFix/>
          </a:blip>
          <a:srcRect b="0" l="0" r="0" t="0"/>
          <a:stretch/>
        </p:blipFill>
        <p:spPr>
          <a:xfrm>
            <a:off x="12420600" y="2969498"/>
            <a:ext cx="5528195" cy="4320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Dekaplus</dc:creator>
</cp:coreProperties>
</file>