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4" roundtripDataSignature="AMtx7miyw0ya4kN3AYxvSRqslOWBeoCZr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951D359-6798-4D6F-9BFC-35A815B99F21}">
  <a:tblStyle styleId="{E951D359-6798-4D6F-9BFC-35A815B99F21}"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slide" Target="slides/slide16.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24" Type="http://customschemas.google.com/relationships/presentationmetadata" Target="metadata"/><Relationship Id="rId12" Type="http://schemas.openxmlformats.org/officeDocument/2006/relationships/slide" Target="slides/slide6.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 name="Google Shape;36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2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2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2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2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2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2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2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7"/>
          <p:cNvSpPr/>
          <p:nvPr>
            <p:ph idx="2" type="pic"/>
          </p:nvPr>
        </p:nvSpPr>
        <p:spPr>
          <a:xfrm>
            <a:off x="1792288" y="612775"/>
            <a:ext cx="5486400" cy="4114800"/>
          </a:xfrm>
          <a:prstGeom prst="rect">
            <a:avLst/>
          </a:prstGeom>
          <a:noFill/>
          <a:ln>
            <a:noFill/>
          </a:ln>
        </p:spPr>
      </p:sp>
      <p:sp>
        <p:nvSpPr>
          <p:cNvPr id="68" name="Google Shape;68;p2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8"/>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9"/>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9"/>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17.jpg"/><Relationship Id="rId6" Type="http://schemas.openxmlformats.org/officeDocument/2006/relationships/image" Target="../media/image3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12.png"/><Relationship Id="rId6" Type="http://schemas.openxmlformats.org/officeDocument/2006/relationships/image" Target="../media/image1.png"/><Relationship Id="rId7"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1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8.jpg"/><Relationship Id="rId9" Type="http://schemas.openxmlformats.org/officeDocument/2006/relationships/image" Target="../media/image6.png"/><Relationship Id="rId5" Type="http://schemas.openxmlformats.org/officeDocument/2006/relationships/image" Target="../media/image15.jpg"/><Relationship Id="rId6" Type="http://schemas.openxmlformats.org/officeDocument/2006/relationships/image" Target="../media/image20.jpg"/><Relationship Id="rId7" Type="http://schemas.openxmlformats.org/officeDocument/2006/relationships/image" Target="../media/image11.jpg"/><Relationship Id="rId8"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8.jpg"/><Relationship Id="rId10" Type="http://schemas.openxmlformats.org/officeDocument/2006/relationships/image" Target="../media/image33.png"/><Relationship Id="rId9" Type="http://schemas.openxmlformats.org/officeDocument/2006/relationships/image" Target="../media/image13.png"/><Relationship Id="rId5" Type="http://schemas.openxmlformats.org/officeDocument/2006/relationships/image" Target="../media/image3.jpg"/><Relationship Id="rId6" Type="http://schemas.openxmlformats.org/officeDocument/2006/relationships/image" Target="../media/image14.jpg"/><Relationship Id="rId7" Type="http://schemas.openxmlformats.org/officeDocument/2006/relationships/image" Target="../media/image27.png"/><Relationship Id="rId8"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3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28.jpg"/><Relationship Id="rId6"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23.png"/><Relationship Id="rId6"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24.png"/><Relationship Id="rId6" Type="http://schemas.openxmlformats.org/officeDocument/2006/relationships/image" Target="../media/image30.png"/><Relationship Id="rId7" Type="http://schemas.openxmlformats.org/officeDocument/2006/relationships/image" Target="../media/image29.png"/><Relationship Id="rId8"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3.jpg"/><Relationship Id="rId6" Type="http://schemas.openxmlformats.org/officeDocument/2006/relationships/image" Target="../media/image3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3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22.png"/><Relationship Id="rId6" Type="http://schemas.openxmlformats.org/officeDocument/2006/relationships/image" Target="../media/image3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E"/>
        </a:solidFill>
      </p:bgPr>
    </p:bg>
    <p:spTree>
      <p:nvGrpSpPr>
        <p:cNvPr id="87" name="Shape 87"/>
        <p:cNvGrpSpPr/>
        <p:nvPr/>
      </p:nvGrpSpPr>
      <p:grpSpPr>
        <a:xfrm>
          <a:off x="0" y="0"/>
          <a:ext cx="0" cy="0"/>
          <a:chOff x="0" y="0"/>
          <a:chExt cx="0" cy="0"/>
        </a:xfrm>
      </p:grpSpPr>
      <p:sp>
        <p:nvSpPr>
          <p:cNvPr id="88" name="Google Shape;88;p1"/>
          <p:cNvSpPr/>
          <p:nvPr/>
        </p:nvSpPr>
        <p:spPr>
          <a:xfrm>
            <a:off x="14852976" y="585817"/>
            <a:ext cx="2741757" cy="1456586"/>
          </a:xfrm>
          <a:prstGeom prst="rect">
            <a:avLst/>
          </a:prstGeom>
          <a:solidFill>
            <a:srgbClr val="3660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9" name="Google Shape;89;p1"/>
          <p:cNvSpPr/>
          <p:nvPr/>
        </p:nvSpPr>
        <p:spPr>
          <a:xfrm>
            <a:off x="2826924" y="3843130"/>
            <a:ext cx="12198237" cy="2399960"/>
          </a:xfrm>
          <a:custGeom>
            <a:rect b="b" l="l" r="r" t="t"/>
            <a:pathLst>
              <a:path extrusionOk="0" h="2399960" w="12198237">
                <a:moveTo>
                  <a:pt x="0" y="0"/>
                </a:moveTo>
                <a:lnTo>
                  <a:pt x="12198237" y="0"/>
                </a:lnTo>
                <a:lnTo>
                  <a:pt x="12198237" y="2399960"/>
                </a:lnTo>
                <a:lnTo>
                  <a:pt x="0" y="2399960"/>
                </a:lnTo>
                <a:lnTo>
                  <a:pt x="0" y="0"/>
                </a:lnTo>
                <a:close/>
              </a:path>
            </a:pathLst>
          </a:custGeom>
          <a:blipFill rotWithShape="1">
            <a:blip r:embed="rId3">
              <a:alphaModFix/>
            </a:blip>
            <a:stretch>
              <a:fillRect b="0" l="0" r="0" t="0"/>
            </a:stretch>
          </a:blipFill>
          <a:ln>
            <a:noFill/>
          </a:ln>
        </p:spPr>
      </p:sp>
      <p:sp>
        <p:nvSpPr>
          <p:cNvPr id="90" name="Google Shape;90;p1"/>
          <p:cNvSpPr/>
          <p:nvPr/>
        </p:nvSpPr>
        <p:spPr>
          <a:xfrm>
            <a:off x="14690298" y="91059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4">
              <a:alphaModFix/>
            </a:blip>
            <a:stretch>
              <a:fillRect b="2" l="0" r="0" t="0"/>
            </a:stretch>
          </a:blipFill>
          <a:ln>
            <a:noFill/>
          </a:ln>
        </p:spPr>
      </p:sp>
      <p:pic>
        <p:nvPicPr>
          <p:cNvPr id="91" name="Google Shape;91;p1"/>
          <p:cNvPicPr preferRelativeResize="0"/>
          <p:nvPr/>
        </p:nvPicPr>
        <p:blipFill rotWithShape="1">
          <a:blip r:embed="rId5">
            <a:alphaModFix/>
          </a:blip>
          <a:srcRect b="21506" l="18506" r="17007" t="17007"/>
          <a:stretch/>
        </p:blipFill>
        <p:spPr>
          <a:xfrm>
            <a:off x="6068542" y="2318517"/>
            <a:ext cx="5715000" cy="5449186"/>
          </a:xfrm>
          <a:prstGeom prst="rect">
            <a:avLst/>
          </a:prstGeom>
          <a:noFill/>
          <a:ln>
            <a:noFill/>
          </a:ln>
        </p:spPr>
      </p:pic>
      <p:sp>
        <p:nvSpPr>
          <p:cNvPr id="92" name="Google Shape;92;p1"/>
          <p:cNvSpPr/>
          <p:nvPr/>
        </p:nvSpPr>
        <p:spPr>
          <a:xfrm>
            <a:off x="-2971800" y="3624120"/>
            <a:ext cx="5943600" cy="5943600"/>
          </a:xfrm>
          <a:prstGeom prst="ellipse">
            <a:avLst/>
          </a:prstGeom>
          <a:solidFill>
            <a:srgbClr val="6A4C8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3" name="Google Shape;93;p1"/>
          <p:cNvSpPr/>
          <p:nvPr/>
        </p:nvSpPr>
        <p:spPr>
          <a:xfrm>
            <a:off x="-533400" y="7412724"/>
            <a:ext cx="4309991" cy="4309991"/>
          </a:xfrm>
          <a:prstGeom prst="ellipse">
            <a:avLst/>
          </a:prstGeom>
          <a:solidFill>
            <a:srgbClr val="57B6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4" name="Google Shape;94;p1"/>
          <p:cNvSpPr/>
          <p:nvPr/>
        </p:nvSpPr>
        <p:spPr>
          <a:xfrm>
            <a:off x="5445826" y="8009573"/>
            <a:ext cx="696043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u="none" cap="none" strike="noStrike">
                <a:solidFill>
                  <a:schemeClr val="dk1"/>
                </a:solidFill>
                <a:latin typeface="Calibri"/>
                <a:ea typeface="Calibri"/>
                <a:cs typeface="Calibri"/>
                <a:sym typeface="Calibri"/>
              </a:rPr>
              <a:t>Project Number: 2024-1-CY01-KA210-ADU-000253720</a:t>
            </a:r>
            <a:endParaRPr/>
          </a:p>
        </p:txBody>
      </p:sp>
      <p:pic>
        <p:nvPicPr>
          <p:cNvPr id="95" name="Google Shape;95;p1"/>
          <p:cNvPicPr preferRelativeResize="0"/>
          <p:nvPr/>
        </p:nvPicPr>
        <p:blipFill rotWithShape="1">
          <a:blip r:embed="rId6">
            <a:alphaModFix/>
          </a:blip>
          <a:srcRect b="0" l="0" r="0" t="0"/>
          <a:stretch/>
        </p:blipFill>
        <p:spPr>
          <a:xfrm>
            <a:off x="14956274" y="622859"/>
            <a:ext cx="2535159" cy="1382501"/>
          </a:xfrm>
          <a:prstGeom prst="rect">
            <a:avLst/>
          </a:prstGeom>
          <a:noFill/>
          <a:ln>
            <a:noFill/>
          </a:ln>
        </p:spPr>
      </p:pic>
      <p:sp>
        <p:nvSpPr>
          <p:cNvPr id="96" name="Google Shape;96;p1"/>
          <p:cNvSpPr/>
          <p:nvPr/>
        </p:nvSpPr>
        <p:spPr>
          <a:xfrm>
            <a:off x="592800" y="462125"/>
            <a:ext cx="13047000" cy="1338900"/>
          </a:xfrm>
          <a:prstGeom prst="rect">
            <a:avLst/>
          </a:prstGeom>
          <a:noFill/>
          <a:ln>
            <a:noFill/>
          </a:ln>
        </p:spPr>
        <p:txBody>
          <a:bodyPr anchorCtr="0" anchor="t" bIns="45700" lIns="91425" spcFirstLastPara="1" rIns="91425" wrap="square" tIns="45700">
            <a:noAutofit/>
          </a:bodyPr>
          <a:lstStyle/>
          <a:p>
            <a:pPr indent="0" lvl="0" marL="0" marR="0" rtl="0" algn="just">
              <a:lnSpc>
                <a:spcPct val="150000"/>
              </a:lnSpc>
              <a:spcBef>
                <a:spcPts val="0"/>
              </a:spcBef>
              <a:spcAft>
                <a:spcPts val="0"/>
              </a:spcAft>
              <a:buNone/>
            </a:pPr>
            <a:r>
              <a:rPr lang="en-US" sz="1800">
                <a:solidFill>
                  <a:srgbClr val="000000"/>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2000">
              <a:solidFill>
                <a:srgbClr val="00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100" name="Shape 100"/>
        <p:cNvGrpSpPr/>
        <p:nvPr/>
      </p:nvGrpSpPr>
      <p:grpSpPr>
        <a:xfrm>
          <a:off x="0" y="0"/>
          <a:ext cx="0" cy="0"/>
          <a:chOff x="0" y="0"/>
          <a:chExt cx="0" cy="0"/>
        </a:xfrm>
      </p:grpSpPr>
      <p:sp>
        <p:nvSpPr>
          <p:cNvPr id="101" name="Google Shape;101;p2"/>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102" name="Google Shape;102;p2"/>
          <p:cNvSpPr txBox="1"/>
          <p:nvPr/>
        </p:nvSpPr>
        <p:spPr>
          <a:xfrm>
            <a:off x="9076481" y="381000"/>
            <a:ext cx="8961150" cy="1786252"/>
          </a:xfrm>
          <a:prstGeom prst="rect">
            <a:avLst/>
          </a:prstGeom>
          <a:noFill/>
          <a:ln>
            <a:noFill/>
          </a:ln>
        </p:spPr>
        <p:txBody>
          <a:bodyPr anchorCtr="0" anchor="t" bIns="0" lIns="0" spcFirstLastPara="1" rIns="0" wrap="square" tIns="0">
            <a:spAutoFit/>
          </a:bodyPr>
          <a:lstStyle/>
          <a:p>
            <a:pPr indent="0" lvl="0" marL="0" marR="0" rtl="0" algn="l">
              <a:lnSpc>
                <a:spcPct val="225518"/>
              </a:lnSpc>
              <a:spcBef>
                <a:spcPts val="0"/>
              </a:spcBef>
              <a:spcAft>
                <a:spcPts val="0"/>
              </a:spcAft>
              <a:buNone/>
            </a:pPr>
            <a:r>
              <a:rPr b="1" lang="en-US" sz="5400">
                <a:solidFill>
                  <a:srgbClr val="191919"/>
                </a:solidFill>
                <a:latin typeface="Arial"/>
                <a:ea typeface="Arial"/>
                <a:cs typeface="Arial"/>
                <a:sym typeface="Arial"/>
              </a:rPr>
              <a:t>PROJECT RESULTS:</a:t>
            </a:r>
            <a:endParaRPr/>
          </a:p>
        </p:txBody>
      </p:sp>
      <p:sp>
        <p:nvSpPr>
          <p:cNvPr id="103" name="Google Shape;103;p2"/>
          <p:cNvSpPr/>
          <p:nvPr/>
        </p:nvSpPr>
        <p:spPr>
          <a:xfrm>
            <a:off x="9006126" y="4672827"/>
            <a:ext cx="7910274" cy="1523281"/>
          </a:xfrm>
          <a:custGeom>
            <a:rect b="b" l="l" r="r" t="t"/>
            <a:pathLst>
              <a:path extrusionOk="0" h="1329436" w="10207498">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lnTo>
                  <a:pt x="165735" y="1125728"/>
                </a:lnTo>
                <a:lnTo>
                  <a:pt x="155829" y="1133729"/>
                </a:ln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cubicBezTo>
                  <a:pt x="271653"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a:solidFill>
            <a:schemeClr val="lt1"/>
          </a:solidFill>
          <a:ln cap="flat" cmpd="sng" w="254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9006126" y="7061254"/>
            <a:ext cx="7655624" cy="997077"/>
          </a:xfrm>
          <a:custGeom>
            <a:rect b="b" l="l" r="r" t="t"/>
            <a:pathLst>
              <a:path extrusionOk="0" h="1329436" w="10207498">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lnTo>
                  <a:pt x="165735" y="1125728"/>
                </a:lnTo>
                <a:lnTo>
                  <a:pt x="175641" y="1117727"/>
                </a:lnTo>
                <a:cubicBezTo>
                  <a:pt x="271526"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a:solidFill>
            <a:schemeClr val="lt1"/>
          </a:solidFill>
          <a:ln cap="flat" cmpd="sng" w="254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a:off x="371474" y="2076636"/>
            <a:ext cx="7096125" cy="5810063"/>
          </a:xfrm>
          <a:custGeom>
            <a:rect b="b" l="l" r="r" t="t"/>
            <a:pathLst>
              <a:path extrusionOk="0" h="5305794" w="6953250">
                <a:moveTo>
                  <a:pt x="0" y="0"/>
                </a:moveTo>
                <a:lnTo>
                  <a:pt x="6953250" y="0"/>
                </a:lnTo>
                <a:lnTo>
                  <a:pt x="6953250" y="5305794"/>
                </a:lnTo>
                <a:lnTo>
                  <a:pt x="0" y="5305794"/>
                </a:lnTo>
                <a:lnTo>
                  <a:pt x="0" y="0"/>
                </a:lnTo>
                <a:close/>
              </a:path>
            </a:pathLst>
          </a:custGeom>
          <a:solidFill>
            <a:schemeClr val="lt1"/>
          </a:solidFill>
          <a:ln cap="flat" cmpd="sng" w="25400">
            <a:solidFill>
              <a:schemeClr val="accent4"/>
            </a:solidFill>
            <a:prstDash val="solid"/>
            <a:round/>
            <a:headEnd len="sm" w="sm" type="none"/>
            <a:tailEnd len="sm" w="sm" type="none"/>
          </a:ln>
        </p:spPr>
      </p:sp>
      <p:sp>
        <p:nvSpPr>
          <p:cNvPr descr="Badge 1 outline" id="106" name="Google Shape;106;p2"/>
          <p:cNvSpPr/>
          <p:nvPr/>
        </p:nvSpPr>
        <p:spPr>
          <a:xfrm>
            <a:off x="7889363" y="2683506"/>
            <a:ext cx="914400" cy="856107"/>
          </a:xfrm>
          <a:custGeom>
            <a:rect b="b" l="l" r="r" t="t"/>
            <a:pathLst>
              <a:path extrusionOk="0" h="1141476" w="1219200">
                <a:moveTo>
                  <a:pt x="0" y="0"/>
                </a:moveTo>
                <a:lnTo>
                  <a:pt x="1219200" y="0"/>
                </a:lnTo>
                <a:lnTo>
                  <a:pt x="1219200" y="1141476"/>
                </a:lnTo>
                <a:lnTo>
                  <a:pt x="0" y="1141476"/>
                </a:lnTo>
                <a:lnTo>
                  <a:pt x="0" y="0"/>
                </a:lnTo>
                <a:close/>
              </a:path>
            </a:pathLst>
          </a:custGeom>
          <a:blipFill rotWithShape="1">
            <a:blip r:embed="rId3">
              <a:alphaModFix/>
            </a:blip>
            <a:stretch>
              <a:fillRect b="-6809" l="0" r="0" t="0"/>
            </a:stretch>
          </a:blipFill>
          <a:ln>
            <a:noFill/>
          </a:ln>
        </p:spPr>
      </p:sp>
      <p:sp>
        <p:nvSpPr>
          <p:cNvPr descr="Badge outline" id="107" name="Google Shape;107;p2"/>
          <p:cNvSpPr/>
          <p:nvPr/>
        </p:nvSpPr>
        <p:spPr>
          <a:xfrm>
            <a:off x="7889363" y="4993406"/>
            <a:ext cx="914400" cy="914400"/>
          </a:xfrm>
          <a:custGeom>
            <a:rect b="b" l="l" r="r" t="t"/>
            <a:pathLst>
              <a:path extrusionOk="0" h="1219200" w="1219200">
                <a:moveTo>
                  <a:pt x="0" y="0"/>
                </a:moveTo>
                <a:lnTo>
                  <a:pt x="1219200" y="0"/>
                </a:lnTo>
                <a:lnTo>
                  <a:pt x="1219200" y="1219200"/>
                </a:lnTo>
                <a:lnTo>
                  <a:pt x="0" y="1219200"/>
                </a:lnTo>
                <a:lnTo>
                  <a:pt x="0" y="0"/>
                </a:lnTo>
                <a:close/>
              </a:path>
            </a:pathLst>
          </a:custGeom>
          <a:blipFill rotWithShape="1">
            <a:blip r:embed="rId4">
              <a:alphaModFix/>
            </a:blip>
            <a:stretch>
              <a:fillRect b="0" l="0" r="0" t="0"/>
            </a:stretch>
          </a:blipFill>
          <a:ln>
            <a:noFill/>
          </a:ln>
        </p:spPr>
      </p:sp>
      <p:sp>
        <p:nvSpPr>
          <p:cNvPr descr="Badge 3 outline" id="108" name="Google Shape;108;p2"/>
          <p:cNvSpPr/>
          <p:nvPr/>
        </p:nvSpPr>
        <p:spPr>
          <a:xfrm>
            <a:off x="7894279" y="7001267"/>
            <a:ext cx="914400" cy="914400"/>
          </a:xfrm>
          <a:custGeom>
            <a:rect b="b" l="l" r="r" t="t"/>
            <a:pathLst>
              <a:path extrusionOk="0" h="1219200" w="1219200">
                <a:moveTo>
                  <a:pt x="0" y="0"/>
                </a:moveTo>
                <a:lnTo>
                  <a:pt x="1219200" y="0"/>
                </a:lnTo>
                <a:lnTo>
                  <a:pt x="1219200" y="1219200"/>
                </a:lnTo>
                <a:lnTo>
                  <a:pt x="0" y="1219200"/>
                </a:lnTo>
                <a:lnTo>
                  <a:pt x="0" y="0"/>
                </a:lnTo>
                <a:close/>
              </a:path>
            </a:pathLst>
          </a:custGeom>
          <a:blipFill rotWithShape="1">
            <a:blip r:embed="rId5">
              <a:alphaModFix/>
            </a:blip>
            <a:stretch>
              <a:fillRect b="0" l="0" r="0" t="0"/>
            </a:stretch>
          </a:blipFill>
          <a:ln>
            <a:noFill/>
          </a:ln>
        </p:spPr>
      </p:sp>
      <p:sp>
        <p:nvSpPr>
          <p:cNvPr id="109" name="Google Shape;109;p2"/>
          <p:cNvSpPr txBox="1"/>
          <p:nvPr/>
        </p:nvSpPr>
        <p:spPr>
          <a:xfrm>
            <a:off x="816160" y="231472"/>
            <a:ext cx="3031940" cy="1786252"/>
          </a:xfrm>
          <a:prstGeom prst="rect">
            <a:avLst/>
          </a:prstGeom>
          <a:noFill/>
          <a:ln>
            <a:noFill/>
          </a:ln>
        </p:spPr>
        <p:txBody>
          <a:bodyPr anchorCtr="0" anchor="t" bIns="0" lIns="0" spcFirstLastPara="1" rIns="0" wrap="square" tIns="0">
            <a:spAutoFit/>
          </a:bodyPr>
          <a:lstStyle/>
          <a:p>
            <a:pPr indent="0" lvl="0" marL="0" marR="0" rtl="0" algn="l">
              <a:lnSpc>
                <a:spcPct val="225518"/>
              </a:lnSpc>
              <a:spcBef>
                <a:spcPts val="0"/>
              </a:spcBef>
              <a:spcAft>
                <a:spcPts val="0"/>
              </a:spcAft>
              <a:buNone/>
            </a:pPr>
            <a:r>
              <a:rPr b="1" lang="en-US" sz="5400">
                <a:solidFill>
                  <a:srgbClr val="000000"/>
                </a:solidFill>
                <a:latin typeface="Arial"/>
                <a:ea typeface="Arial"/>
                <a:cs typeface="Arial"/>
                <a:sym typeface="Arial"/>
              </a:rPr>
              <a:t>ABOUT:</a:t>
            </a:r>
            <a:endParaRPr/>
          </a:p>
        </p:txBody>
      </p:sp>
      <p:sp>
        <p:nvSpPr>
          <p:cNvPr id="110" name="Google Shape;110;p2"/>
          <p:cNvSpPr txBox="1"/>
          <p:nvPr/>
        </p:nvSpPr>
        <p:spPr>
          <a:xfrm>
            <a:off x="577793" y="2394876"/>
            <a:ext cx="6683486" cy="560666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2800">
                <a:solidFill>
                  <a:srgbClr val="191919"/>
                </a:solidFill>
                <a:latin typeface="Calibri"/>
                <a:ea typeface="Calibri"/>
                <a:cs typeface="Calibri"/>
                <a:sym typeface="Calibri"/>
              </a:rPr>
              <a:t>The TOGETHE WE CAN</a:t>
            </a:r>
            <a:r>
              <a:rPr lang="en-US" sz="2800">
                <a:solidFill>
                  <a:schemeClr val="dk1"/>
                </a:solidFill>
                <a:latin typeface="Calibri"/>
                <a:ea typeface="Calibri"/>
                <a:cs typeface="Calibri"/>
                <a:sym typeface="Calibri"/>
              </a:rPr>
              <a:t> Project is dedicated to supporting parents and guardians of children with ADHD, equipping them with the knowledge and tools to foster greater social inclusion for their children. The Project aims to develop a specialised training package that addresses the unique challenges faced by children with ADHD.  Additionally, the project provides comprehensive educational materials for adult trainers working on ADHD-related topics, empowering them to deliver impactful training sessions.</a:t>
            </a:r>
            <a:endParaRPr/>
          </a:p>
          <a:p>
            <a:pPr indent="0" lvl="0" marL="0" marR="0" rtl="0" algn="l">
              <a:lnSpc>
                <a:spcPct val="139958"/>
              </a:lnSpc>
              <a:spcBef>
                <a:spcPts val="0"/>
              </a:spcBef>
              <a:spcAft>
                <a:spcPts val="0"/>
              </a:spcAft>
              <a:buNone/>
            </a:pPr>
            <a:r>
              <a:t/>
            </a:r>
            <a:endParaRPr sz="2400">
              <a:solidFill>
                <a:srgbClr val="191919"/>
              </a:solidFill>
              <a:latin typeface="Calibri"/>
              <a:ea typeface="Calibri"/>
              <a:cs typeface="Calibri"/>
              <a:sym typeface="Calibri"/>
            </a:endParaRPr>
          </a:p>
        </p:txBody>
      </p:sp>
      <p:sp>
        <p:nvSpPr>
          <p:cNvPr id="111" name="Google Shape;111;p2"/>
          <p:cNvSpPr txBox="1"/>
          <p:nvPr/>
        </p:nvSpPr>
        <p:spPr>
          <a:xfrm>
            <a:off x="9285418" y="2611129"/>
            <a:ext cx="6979950" cy="179023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2200">
                <a:solidFill>
                  <a:schemeClr val="dk1"/>
                </a:solidFill>
                <a:latin typeface="Calibri"/>
                <a:ea typeface="Calibri"/>
                <a:cs typeface="Calibri"/>
                <a:sym typeface="Calibri"/>
              </a:rPr>
              <a:t>Training Methodology </a:t>
            </a:r>
            <a:r>
              <a:rPr lang="en-US" sz="2200">
                <a:solidFill>
                  <a:schemeClr val="dk1"/>
                </a:solidFill>
                <a:latin typeface="Calibri"/>
                <a:ea typeface="Calibri"/>
                <a:cs typeface="Calibri"/>
                <a:sym typeface="Calibri"/>
              </a:rPr>
              <a:t>defining the structure and content of the specialised training package, Training program and training Materials.</a:t>
            </a:r>
            <a:endParaRPr/>
          </a:p>
          <a:p>
            <a:pPr indent="0" lvl="0" marL="0" marR="0" rtl="0" algn="l">
              <a:spcBef>
                <a:spcPts val="0"/>
              </a:spcBef>
              <a:spcAft>
                <a:spcPts val="0"/>
              </a:spcAft>
              <a:buNone/>
            </a:pPr>
            <a:r>
              <a:rPr lang="en-US" sz="2200">
                <a:solidFill>
                  <a:schemeClr val="dk1"/>
                </a:solidFill>
                <a:latin typeface="Calibri"/>
                <a:ea typeface="Calibri"/>
                <a:cs typeface="Calibri"/>
                <a:sym typeface="Calibri"/>
              </a:rPr>
              <a:t> </a:t>
            </a:r>
            <a:endParaRPr/>
          </a:p>
          <a:p>
            <a:pPr indent="0" lvl="0" marL="0" marR="0" rtl="0" algn="l">
              <a:lnSpc>
                <a:spcPct val="152681"/>
              </a:lnSpc>
              <a:spcBef>
                <a:spcPts val="0"/>
              </a:spcBef>
              <a:spcAft>
                <a:spcPts val="0"/>
              </a:spcAft>
              <a:buNone/>
            </a:pPr>
            <a:r>
              <a:t/>
            </a:r>
            <a:endParaRPr b="1" sz="2200">
              <a:solidFill>
                <a:srgbClr val="191919"/>
              </a:solidFill>
              <a:latin typeface="Arial"/>
              <a:ea typeface="Arial"/>
              <a:cs typeface="Arial"/>
              <a:sym typeface="Arial"/>
            </a:endParaRPr>
          </a:p>
        </p:txBody>
      </p:sp>
      <p:sp>
        <p:nvSpPr>
          <p:cNvPr id="112" name="Google Shape;112;p2"/>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6">
              <a:alphaModFix/>
            </a:blip>
            <a:stretch>
              <a:fillRect b="2" l="0" r="0" t="0"/>
            </a:stretch>
          </a:blipFill>
          <a:ln>
            <a:noFill/>
          </a:ln>
        </p:spPr>
      </p:sp>
      <p:pic>
        <p:nvPicPr>
          <p:cNvPr id="113" name="Google Shape;113;p2"/>
          <p:cNvPicPr preferRelativeResize="0"/>
          <p:nvPr/>
        </p:nvPicPr>
        <p:blipFill rotWithShape="1">
          <a:blip r:embed="rId7">
            <a:alphaModFix/>
          </a:blip>
          <a:srcRect b="21506" l="18506" r="17007" t="17007"/>
          <a:stretch/>
        </p:blipFill>
        <p:spPr>
          <a:xfrm>
            <a:off x="228600" y="8187329"/>
            <a:ext cx="2144090" cy="2044365"/>
          </a:xfrm>
          <a:prstGeom prst="rect">
            <a:avLst/>
          </a:prstGeom>
          <a:noFill/>
          <a:ln>
            <a:noFill/>
          </a:ln>
        </p:spPr>
      </p:pic>
      <p:sp>
        <p:nvSpPr>
          <p:cNvPr id="114" name="Google Shape;114;p2"/>
          <p:cNvSpPr/>
          <p:nvPr/>
        </p:nvSpPr>
        <p:spPr>
          <a:xfrm>
            <a:off x="9285418" y="4725204"/>
            <a:ext cx="7148175" cy="964367"/>
          </a:xfrm>
          <a:prstGeom prst="rect">
            <a:avLst/>
          </a:prstGeom>
          <a:noFill/>
          <a:ln>
            <a:noFill/>
          </a:ln>
        </p:spPr>
        <p:txBody>
          <a:bodyPr anchorCtr="0" anchor="t" bIns="45700" lIns="91425" spcFirstLastPara="1" rIns="91425" wrap="square" tIns="45700">
            <a:spAutoFit/>
          </a:bodyPr>
          <a:lstStyle/>
          <a:p>
            <a:pPr indent="0" lvl="0" marL="0" marR="0" rtl="0" algn="l">
              <a:lnSpc>
                <a:spcPct val="152681"/>
              </a:lnSpc>
              <a:spcBef>
                <a:spcPts val="0"/>
              </a:spcBef>
              <a:spcAft>
                <a:spcPts val="0"/>
              </a:spcAft>
              <a:buNone/>
            </a:pPr>
            <a:r>
              <a:rPr b="1" lang="en-US" sz="2200">
                <a:solidFill>
                  <a:schemeClr val="dk1"/>
                </a:solidFill>
                <a:latin typeface="Calibri"/>
                <a:ea typeface="Calibri"/>
                <a:cs typeface="Calibri"/>
                <a:sym typeface="Calibri"/>
              </a:rPr>
              <a:t>Educational Program and Material for Parents/Guardians of</a:t>
            </a:r>
            <a:endParaRPr/>
          </a:p>
          <a:p>
            <a:pPr indent="0" lvl="0" marL="0" marR="0" rtl="0" algn="l">
              <a:lnSpc>
                <a:spcPct val="152681"/>
              </a:lnSpc>
              <a:spcBef>
                <a:spcPts val="0"/>
              </a:spcBef>
              <a:spcAft>
                <a:spcPts val="0"/>
              </a:spcAft>
              <a:buNone/>
            </a:pPr>
            <a:r>
              <a:rPr b="1" lang="en-US" sz="2200">
                <a:solidFill>
                  <a:schemeClr val="dk1"/>
                </a:solidFill>
                <a:latin typeface="Calibri"/>
                <a:ea typeface="Calibri"/>
                <a:cs typeface="Calibri"/>
                <a:sym typeface="Calibri"/>
              </a:rPr>
              <a:t>Children with ADHD</a:t>
            </a:r>
            <a:r>
              <a:rPr b="1" lang="en-US" sz="2200">
                <a:solidFill>
                  <a:srgbClr val="191919"/>
                </a:solidFill>
                <a:latin typeface="Calibri"/>
                <a:ea typeface="Calibri"/>
                <a:cs typeface="Calibri"/>
                <a:sym typeface="Calibri"/>
              </a:rPr>
              <a:t> </a:t>
            </a:r>
            <a:endParaRPr/>
          </a:p>
        </p:txBody>
      </p:sp>
      <p:sp>
        <p:nvSpPr>
          <p:cNvPr id="115" name="Google Shape;115;p2"/>
          <p:cNvSpPr/>
          <p:nvPr/>
        </p:nvSpPr>
        <p:spPr>
          <a:xfrm>
            <a:off x="9285418" y="5593794"/>
            <a:ext cx="4820037" cy="528350"/>
          </a:xfrm>
          <a:prstGeom prst="rect">
            <a:avLst/>
          </a:prstGeom>
          <a:noFill/>
          <a:ln>
            <a:noFill/>
          </a:ln>
        </p:spPr>
        <p:txBody>
          <a:bodyPr anchorCtr="0" anchor="t" bIns="45700" lIns="91425" spcFirstLastPara="1" rIns="91425" wrap="square" tIns="45700">
            <a:spAutoFit/>
          </a:bodyPr>
          <a:lstStyle/>
          <a:p>
            <a:pPr indent="0" lvl="0" marL="0" marR="0" rtl="0" algn="l">
              <a:lnSpc>
                <a:spcPct val="152681"/>
              </a:lnSpc>
              <a:spcBef>
                <a:spcPts val="0"/>
              </a:spcBef>
              <a:spcAft>
                <a:spcPts val="0"/>
              </a:spcAft>
              <a:buNone/>
            </a:pPr>
            <a:r>
              <a:rPr lang="en-US" sz="2200">
                <a:solidFill>
                  <a:srgbClr val="191919"/>
                </a:solidFill>
                <a:latin typeface="Calibri"/>
                <a:ea typeface="Calibri"/>
                <a:cs typeface="Calibri"/>
                <a:sym typeface="Calibri"/>
              </a:rPr>
              <a:t>Customised to unique ADHD behaviours </a:t>
            </a:r>
            <a:endParaRPr/>
          </a:p>
        </p:txBody>
      </p:sp>
      <p:sp>
        <p:nvSpPr>
          <p:cNvPr id="116" name="Google Shape;116;p2"/>
          <p:cNvSpPr/>
          <p:nvPr/>
        </p:nvSpPr>
        <p:spPr>
          <a:xfrm>
            <a:off x="8985155" y="2480248"/>
            <a:ext cx="7655624" cy="1262607"/>
          </a:xfrm>
          <a:custGeom>
            <a:rect b="b" l="l" r="r" t="t"/>
            <a:pathLst>
              <a:path extrusionOk="0" h="1329436" w="10207498">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lnTo>
                  <a:pt x="165735" y="1125728"/>
                </a:lnTo>
                <a:lnTo>
                  <a:pt x="175641" y="1117727"/>
                </a:lnTo>
                <a:cubicBezTo>
                  <a:pt x="271526"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a:solidFill>
            <a:schemeClr val="lt1"/>
          </a:solidFill>
          <a:ln cap="flat" cmpd="sng" w="254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
          <p:cNvSpPr/>
          <p:nvPr/>
        </p:nvSpPr>
        <p:spPr>
          <a:xfrm>
            <a:off x="9191475" y="7235325"/>
            <a:ext cx="6658125"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200">
                <a:solidFill>
                  <a:srgbClr val="000000"/>
                </a:solidFill>
                <a:latin typeface="Calibri"/>
                <a:ea typeface="Calibri"/>
                <a:cs typeface="Calibri"/>
                <a:sym typeface="Calibri"/>
              </a:rPr>
              <a:t>Pilot Training Activity for Parents/Guardians of Children with ADHD in Greece</a:t>
            </a:r>
            <a:endParaRPr sz="22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121" name="Shape 121"/>
        <p:cNvGrpSpPr/>
        <p:nvPr/>
      </p:nvGrpSpPr>
      <p:grpSpPr>
        <a:xfrm>
          <a:off x="0" y="0"/>
          <a:ext cx="0" cy="0"/>
          <a:chOff x="0" y="0"/>
          <a:chExt cx="0" cy="0"/>
        </a:xfrm>
      </p:grpSpPr>
      <p:sp>
        <p:nvSpPr>
          <p:cNvPr id="122" name="Google Shape;122;p3"/>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123" name="Google Shape;123;p3"/>
          <p:cNvSpPr txBox="1"/>
          <p:nvPr/>
        </p:nvSpPr>
        <p:spPr>
          <a:xfrm>
            <a:off x="818618" y="567502"/>
            <a:ext cx="15490640" cy="166199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MODULE 4: </a:t>
            </a:r>
            <a:endParaRPr/>
          </a:p>
          <a:p>
            <a:pPr indent="0" lvl="0" marL="0" marR="0" rtl="0" algn="l">
              <a:spcBef>
                <a:spcPts val="0"/>
              </a:spcBef>
              <a:spcAft>
                <a:spcPts val="0"/>
              </a:spcAft>
              <a:buNone/>
            </a:pPr>
            <a:r>
              <a:rPr lang="en-US" sz="5400">
                <a:solidFill>
                  <a:srgbClr val="6A4C8C"/>
                </a:solidFill>
                <a:latin typeface="Arial"/>
                <a:ea typeface="Arial"/>
                <a:cs typeface="Arial"/>
                <a:sym typeface="Arial"/>
              </a:rPr>
              <a:t>SCHOOL COLLABORATION &amp; ADVOCACY</a:t>
            </a:r>
            <a:endParaRPr b="1" sz="5400">
              <a:solidFill>
                <a:srgbClr val="6A4C8C"/>
              </a:solidFill>
              <a:latin typeface="Arial"/>
              <a:ea typeface="Arial"/>
              <a:cs typeface="Arial"/>
              <a:sym typeface="Arial"/>
            </a:endParaRPr>
          </a:p>
        </p:txBody>
      </p:sp>
      <p:sp>
        <p:nvSpPr>
          <p:cNvPr id="124" name="Google Shape;124;p3"/>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125" name="Google Shape;125;p3"/>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126" name="Google Shape;126;p3"/>
          <p:cNvSpPr txBox="1"/>
          <p:nvPr/>
        </p:nvSpPr>
        <p:spPr>
          <a:xfrm>
            <a:off x="685800" y="2130844"/>
            <a:ext cx="15849600" cy="2809808"/>
          </a:xfrm>
          <a:prstGeom prst="rect">
            <a:avLst/>
          </a:prstGeom>
          <a:noFill/>
          <a:ln>
            <a:noFill/>
          </a:ln>
        </p:spPr>
        <p:txBody>
          <a:bodyPr anchorCtr="0" anchor="t" bIns="0" lIns="0" spcFirstLastPara="1" rIns="0" wrap="square" tIns="0">
            <a:spAutoFit/>
          </a:bodyPr>
          <a:lstStyle/>
          <a:p>
            <a:pPr indent="0" lvl="0" marL="0" marR="0" rtl="0" algn="l">
              <a:lnSpc>
                <a:spcPct val="333333"/>
              </a:lnSpc>
              <a:spcBef>
                <a:spcPts val="0"/>
              </a:spcBef>
              <a:spcAft>
                <a:spcPts val="0"/>
              </a:spcAft>
              <a:buNone/>
            </a:pPr>
            <a:r>
              <a:rPr b="1" lang="en-US" sz="3600">
                <a:solidFill>
                  <a:srgbClr val="000000"/>
                </a:solidFill>
                <a:latin typeface="Arial"/>
                <a:ea typeface="Arial"/>
                <a:cs typeface="Arial"/>
                <a:sym typeface="Arial"/>
              </a:rPr>
              <a:t>Module Aim &amp; Learning Objectives</a:t>
            </a:r>
            <a:endParaRPr/>
          </a:p>
          <a:p>
            <a:pPr indent="0" lvl="0" marL="0" marR="0" rtl="0" algn="l">
              <a:lnSpc>
                <a:spcPct val="300000"/>
              </a:lnSpc>
              <a:spcBef>
                <a:spcPts val="0"/>
              </a:spcBef>
              <a:spcAft>
                <a:spcPts val="0"/>
              </a:spcAft>
              <a:buNone/>
            </a:pPr>
            <a:r>
              <a:t/>
            </a:r>
            <a:endParaRPr b="1" sz="4000">
              <a:solidFill>
                <a:srgbClr val="000000"/>
              </a:solidFill>
              <a:latin typeface="Arial"/>
              <a:ea typeface="Arial"/>
              <a:cs typeface="Arial"/>
              <a:sym typeface="Arial"/>
            </a:endParaRPr>
          </a:p>
        </p:txBody>
      </p:sp>
      <p:sp>
        <p:nvSpPr>
          <p:cNvPr id="127" name="Google Shape;127;p3"/>
          <p:cNvSpPr txBox="1"/>
          <p:nvPr/>
        </p:nvSpPr>
        <p:spPr>
          <a:xfrm>
            <a:off x="1947315" y="3761514"/>
            <a:ext cx="15197685" cy="974626"/>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3200">
                <a:solidFill>
                  <a:srgbClr val="002060"/>
                </a:solidFill>
                <a:latin typeface="Comic Sans MS"/>
                <a:ea typeface="Comic Sans MS"/>
                <a:cs typeface="Comic Sans MS"/>
                <a:sym typeface="Comic Sans MS"/>
              </a:rPr>
              <a:t>To equip parents to work with educators and advocate effectively for their child’s needs.</a:t>
            </a:r>
            <a:endParaRPr sz="3200">
              <a:solidFill>
                <a:srgbClr val="002060"/>
              </a:solidFill>
              <a:latin typeface="Comic Sans MS"/>
              <a:ea typeface="Comic Sans MS"/>
              <a:cs typeface="Comic Sans MS"/>
              <a:sym typeface="Comic Sans MS"/>
            </a:endParaRPr>
          </a:p>
        </p:txBody>
      </p:sp>
      <p:pic>
        <p:nvPicPr>
          <p:cNvPr descr="Objectives free icons designed by smashingstocks | Free icons, Icon design,  Application icon" id="128" name="Google Shape;128;p3"/>
          <p:cNvPicPr preferRelativeResize="0"/>
          <p:nvPr/>
        </p:nvPicPr>
        <p:blipFill rotWithShape="1">
          <a:blip r:embed="rId5">
            <a:alphaModFix/>
          </a:blip>
          <a:srcRect b="0" l="0" r="0" t="0"/>
          <a:stretch/>
        </p:blipFill>
        <p:spPr>
          <a:xfrm>
            <a:off x="919923" y="3761514"/>
            <a:ext cx="835583" cy="835583"/>
          </a:xfrm>
          <a:prstGeom prst="rect">
            <a:avLst/>
          </a:prstGeom>
          <a:noFill/>
          <a:ln>
            <a:noFill/>
          </a:ln>
        </p:spPr>
      </p:pic>
      <p:grpSp>
        <p:nvGrpSpPr>
          <p:cNvPr id="129" name="Google Shape;129;p3"/>
          <p:cNvGrpSpPr/>
          <p:nvPr/>
        </p:nvGrpSpPr>
        <p:grpSpPr>
          <a:xfrm>
            <a:off x="2027017" y="5290855"/>
            <a:ext cx="13548165" cy="4448168"/>
            <a:chOff x="3170017" y="547975"/>
            <a:chExt cx="13548165" cy="4448168"/>
          </a:xfrm>
        </p:grpSpPr>
        <p:sp>
          <p:nvSpPr>
            <p:cNvPr id="130" name="Google Shape;130;p3"/>
            <p:cNvSpPr/>
            <p:nvPr/>
          </p:nvSpPr>
          <p:spPr>
            <a:xfrm>
              <a:off x="13572904" y="1199616"/>
              <a:ext cx="3145278" cy="3145439"/>
            </a:xfrm>
            <a:prstGeom prst="ellipse">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3"/>
            <p:cNvSpPr/>
            <p:nvPr/>
          </p:nvSpPr>
          <p:spPr>
            <a:xfrm>
              <a:off x="13678106" y="1304482"/>
              <a:ext cx="2936222" cy="2935706"/>
            </a:xfrm>
            <a:prstGeom prst="ellipse">
              <a:avLst/>
            </a:prstGeom>
            <a:solidFill>
              <a:schemeClr val="lt1">
                <a:alpha val="90196"/>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3"/>
            <p:cNvSpPr txBox="1"/>
            <p:nvPr/>
          </p:nvSpPr>
          <p:spPr>
            <a:xfrm>
              <a:off x="14097567" y="1723948"/>
              <a:ext cx="2097301" cy="2096775"/>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None/>
              </a:pPr>
              <a:r>
                <a:rPr b="1" lang="en-US" sz="2400">
                  <a:solidFill>
                    <a:schemeClr val="dk1"/>
                  </a:solidFill>
                  <a:latin typeface="Arial"/>
                  <a:ea typeface="Arial"/>
                  <a:cs typeface="Arial"/>
                  <a:sym typeface="Arial"/>
                </a:rPr>
                <a:t>Advocate</a:t>
              </a:r>
              <a:r>
                <a:rPr lang="en-US" sz="2400">
                  <a:solidFill>
                    <a:schemeClr val="dk1"/>
                  </a:solidFill>
                  <a:latin typeface="Arial"/>
                  <a:ea typeface="Arial"/>
                  <a:cs typeface="Arial"/>
                  <a:sym typeface="Arial"/>
                </a:rPr>
                <a:t> constructively for their child’s rights in the school system.</a:t>
              </a:r>
              <a:endParaRPr sz="2400">
                <a:solidFill>
                  <a:schemeClr val="dk1"/>
                </a:solidFill>
                <a:latin typeface="Calibri"/>
                <a:ea typeface="Calibri"/>
                <a:cs typeface="Calibri"/>
                <a:sym typeface="Calibri"/>
              </a:endParaRPr>
            </a:p>
          </p:txBody>
        </p:sp>
        <p:sp>
          <p:nvSpPr>
            <p:cNvPr id="133" name="Google Shape;133;p3"/>
            <p:cNvSpPr/>
            <p:nvPr/>
          </p:nvSpPr>
          <p:spPr>
            <a:xfrm rot="2700000">
              <a:off x="10308910" y="1199394"/>
              <a:ext cx="3145330" cy="3145330"/>
            </a:xfrm>
            <a:prstGeom prst="teardrop">
              <a:avLst>
                <a:gd fmla="val 10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3"/>
            <p:cNvSpPr/>
            <p:nvPr/>
          </p:nvSpPr>
          <p:spPr>
            <a:xfrm>
              <a:off x="10427625" y="1304482"/>
              <a:ext cx="2936222" cy="2935706"/>
            </a:xfrm>
            <a:prstGeom prst="ellipse">
              <a:avLst/>
            </a:prstGeom>
            <a:solidFill>
              <a:schemeClr val="lt1">
                <a:alpha val="90196"/>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3"/>
            <p:cNvSpPr txBox="1"/>
            <p:nvPr/>
          </p:nvSpPr>
          <p:spPr>
            <a:xfrm>
              <a:off x="10847086" y="1723948"/>
              <a:ext cx="2097301" cy="2096775"/>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None/>
              </a:pPr>
              <a:r>
                <a:rPr b="1" lang="en-US" sz="2400">
                  <a:solidFill>
                    <a:schemeClr val="dk1"/>
                  </a:solidFill>
                  <a:latin typeface="Arial"/>
                  <a:ea typeface="Arial"/>
                  <a:cs typeface="Arial"/>
                  <a:sym typeface="Arial"/>
                </a:rPr>
                <a:t>Create and collaborate </a:t>
              </a:r>
              <a:r>
                <a:rPr lang="en-US" sz="2400">
                  <a:solidFill>
                    <a:schemeClr val="dk1"/>
                  </a:solidFill>
                  <a:latin typeface="Arial"/>
                  <a:ea typeface="Arial"/>
                  <a:cs typeface="Arial"/>
                  <a:sym typeface="Arial"/>
                </a:rPr>
                <a:t>on Individual Education Plans (IEPs)</a:t>
              </a:r>
              <a:endParaRPr sz="2400">
                <a:solidFill>
                  <a:srgbClr val="000000"/>
                </a:solidFill>
                <a:latin typeface="Arial"/>
                <a:ea typeface="Arial"/>
                <a:cs typeface="Arial"/>
                <a:sym typeface="Arial"/>
              </a:endParaRPr>
            </a:p>
          </p:txBody>
        </p:sp>
        <p:sp>
          <p:nvSpPr>
            <p:cNvPr id="136" name="Google Shape;136;p3"/>
            <p:cNvSpPr/>
            <p:nvPr/>
          </p:nvSpPr>
          <p:spPr>
            <a:xfrm rot="2700000">
              <a:off x="7071917" y="1199394"/>
              <a:ext cx="3145330" cy="3145330"/>
            </a:xfrm>
            <a:prstGeom prst="teardrop">
              <a:avLst>
                <a:gd fmla="val 10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3"/>
            <p:cNvSpPr/>
            <p:nvPr/>
          </p:nvSpPr>
          <p:spPr>
            <a:xfrm>
              <a:off x="7177145" y="1304482"/>
              <a:ext cx="2936222" cy="2935706"/>
            </a:xfrm>
            <a:prstGeom prst="ellipse">
              <a:avLst/>
            </a:prstGeom>
            <a:solidFill>
              <a:schemeClr val="lt1">
                <a:alpha val="90196"/>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3"/>
            <p:cNvSpPr txBox="1"/>
            <p:nvPr/>
          </p:nvSpPr>
          <p:spPr>
            <a:xfrm>
              <a:off x="7596605" y="1723948"/>
              <a:ext cx="2097301" cy="2096775"/>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None/>
              </a:pPr>
              <a:r>
                <a:rPr b="1" lang="en-US" sz="2400">
                  <a:solidFill>
                    <a:schemeClr val="dk1"/>
                  </a:solidFill>
                  <a:latin typeface="Arial"/>
                  <a:ea typeface="Arial"/>
                  <a:cs typeface="Arial"/>
                  <a:sym typeface="Arial"/>
                </a:rPr>
                <a:t>Communicate</a:t>
              </a:r>
              <a:r>
                <a:rPr lang="en-US" sz="2400">
                  <a:solidFill>
                    <a:schemeClr val="dk1"/>
                  </a:solidFill>
                  <a:latin typeface="Arial"/>
                  <a:ea typeface="Arial"/>
                  <a:cs typeface="Arial"/>
                  <a:sym typeface="Arial"/>
                </a:rPr>
                <a:t> ADHD-related needs to teachers using effective strategies</a:t>
              </a:r>
              <a:endParaRPr sz="2400">
                <a:solidFill>
                  <a:schemeClr val="dk1"/>
                </a:solidFill>
                <a:latin typeface="Calibri"/>
                <a:ea typeface="Calibri"/>
                <a:cs typeface="Calibri"/>
                <a:sym typeface="Calibri"/>
              </a:endParaRPr>
            </a:p>
          </p:txBody>
        </p:sp>
        <p:sp>
          <p:nvSpPr>
            <p:cNvPr id="139" name="Google Shape;139;p3"/>
            <p:cNvSpPr/>
            <p:nvPr/>
          </p:nvSpPr>
          <p:spPr>
            <a:xfrm rot="2700000">
              <a:off x="3821436" y="1199394"/>
              <a:ext cx="3145330" cy="3145330"/>
            </a:xfrm>
            <a:prstGeom prst="teardrop">
              <a:avLst>
                <a:gd fmla="val 10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3"/>
            <p:cNvSpPr/>
            <p:nvPr/>
          </p:nvSpPr>
          <p:spPr>
            <a:xfrm>
              <a:off x="3926664" y="1304482"/>
              <a:ext cx="2936222" cy="2935706"/>
            </a:xfrm>
            <a:prstGeom prst="ellipse">
              <a:avLst/>
            </a:prstGeom>
            <a:solidFill>
              <a:schemeClr val="lt1">
                <a:alpha val="90196"/>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
            <p:cNvSpPr txBox="1"/>
            <p:nvPr/>
          </p:nvSpPr>
          <p:spPr>
            <a:xfrm>
              <a:off x="4346124" y="1723948"/>
              <a:ext cx="2097301" cy="2096775"/>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None/>
              </a:pPr>
              <a:r>
                <a:rPr b="1" lang="en-US" sz="2400">
                  <a:solidFill>
                    <a:schemeClr val="dk1"/>
                  </a:solidFill>
                  <a:latin typeface="Arial"/>
                  <a:ea typeface="Arial"/>
                  <a:cs typeface="Arial"/>
                  <a:sym typeface="Arial"/>
                </a:rPr>
                <a:t>Understand</a:t>
              </a:r>
              <a:r>
                <a:rPr lang="en-US" sz="2400">
                  <a:solidFill>
                    <a:schemeClr val="dk1"/>
                  </a:solidFill>
                  <a:latin typeface="Arial"/>
                  <a:ea typeface="Arial"/>
                  <a:cs typeface="Arial"/>
                  <a:sym typeface="Arial"/>
                </a:rPr>
                <a:t> educational rights &amp; support frameworks for children with ADHD</a:t>
              </a:r>
              <a:endParaRPr sz="2400">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145" name="Shape 145"/>
        <p:cNvGrpSpPr/>
        <p:nvPr/>
      </p:nvGrpSpPr>
      <p:grpSpPr>
        <a:xfrm>
          <a:off x="0" y="0"/>
          <a:ext cx="0" cy="0"/>
          <a:chOff x="0" y="0"/>
          <a:chExt cx="0" cy="0"/>
        </a:xfrm>
      </p:grpSpPr>
      <p:sp>
        <p:nvSpPr>
          <p:cNvPr id="146" name="Google Shape;146;p4"/>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147" name="Google Shape;147;p4"/>
          <p:cNvSpPr txBox="1"/>
          <p:nvPr/>
        </p:nvSpPr>
        <p:spPr>
          <a:xfrm>
            <a:off x="816160" y="597973"/>
            <a:ext cx="16709840" cy="83099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Unit 1:</a:t>
            </a:r>
            <a:endParaRPr b="1" sz="5400">
              <a:solidFill>
                <a:srgbClr val="6A4C8C"/>
              </a:solidFill>
              <a:latin typeface="Arial"/>
              <a:ea typeface="Arial"/>
              <a:cs typeface="Arial"/>
              <a:sym typeface="Arial"/>
            </a:endParaRPr>
          </a:p>
        </p:txBody>
      </p:sp>
      <p:sp>
        <p:nvSpPr>
          <p:cNvPr id="148" name="Google Shape;148;p4"/>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149" name="Google Shape;149;p4"/>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150" name="Google Shape;150;p4"/>
          <p:cNvSpPr txBox="1"/>
          <p:nvPr/>
        </p:nvSpPr>
        <p:spPr>
          <a:xfrm>
            <a:off x="816160" y="1406121"/>
            <a:ext cx="16491072" cy="147732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4800">
                <a:solidFill>
                  <a:srgbClr val="6A4C8C"/>
                </a:solidFill>
                <a:latin typeface="Arial"/>
                <a:ea typeface="Arial"/>
                <a:cs typeface="Arial"/>
                <a:sym typeface="Arial"/>
              </a:rPr>
              <a:t>UNDERSTANDING EDUCATIONAL RIGHTS &amp; SUPPORT FRAMEWORKS</a:t>
            </a:r>
            <a:endParaRPr b="1" sz="4800">
              <a:solidFill>
                <a:srgbClr val="000000"/>
              </a:solidFill>
              <a:latin typeface="Arial"/>
              <a:ea typeface="Arial"/>
              <a:cs typeface="Arial"/>
              <a:sym typeface="Arial"/>
            </a:endParaRPr>
          </a:p>
        </p:txBody>
      </p:sp>
      <p:sp>
        <p:nvSpPr>
          <p:cNvPr id="151" name="Google Shape;151;p4"/>
          <p:cNvSpPr txBox="1"/>
          <p:nvPr/>
        </p:nvSpPr>
        <p:spPr>
          <a:xfrm>
            <a:off x="9753600" y="3252780"/>
            <a:ext cx="6665357" cy="443198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3200">
                <a:solidFill>
                  <a:schemeClr val="dk1"/>
                </a:solidFill>
                <a:latin typeface="Arial"/>
                <a:ea typeface="Arial"/>
                <a:cs typeface="Arial"/>
                <a:sym typeface="Arial"/>
              </a:rPr>
              <a:t>Core Highlights</a:t>
            </a:r>
            <a:endParaRPr sz="3200">
              <a:solidFill>
                <a:schemeClr val="dk1"/>
              </a:solidFill>
              <a:latin typeface="Arial"/>
              <a:ea typeface="Arial"/>
              <a:cs typeface="Arial"/>
              <a:sym typeface="Arial"/>
            </a:endParaRPr>
          </a:p>
          <a:p>
            <a:pPr indent="0" lvl="0" marL="0" marR="0" rtl="0" algn="l">
              <a:spcBef>
                <a:spcPts val="0"/>
              </a:spcBef>
              <a:spcAft>
                <a:spcPts val="0"/>
              </a:spcAft>
              <a:buNone/>
            </a:pPr>
            <a:r>
              <a:t/>
            </a:r>
            <a:endParaRPr sz="3200">
              <a:solidFill>
                <a:schemeClr val="dk1"/>
              </a:solidFill>
              <a:latin typeface="Arial"/>
              <a:ea typeface="Arial"/>
              <a:cs typeface="Arial"/>
              <a:sym typeface="Arial"/>
            </a:endParaRPr>
          </a:p>
          <a:p>
            <a:pPr indent="0" lvl="0" marL="0" marR="0" rtl="0" algn="l">
              <a:spcBef>
                <a:spcPts val="0"/>
              </a:spcBef>
              <a:spcAft>
                <a:spcPts val="0"/>
              </a:spcAft>
              <a:buNone/>
            </a:pPr>
            <a:r>
              <a:rPr lang="en-US" sz="3200">
                <a:solidFill>
                  <a:schemeClr val="dk1"/>
                </a:solidFill>
                <a:latin typeface="Arial"/>
                <a:ea typeface="Arial"/>
                <a:cs typeface="Arial"/>
                <a:sym typeface="Arial"/>
              </a:rPr>
              <a:t>International, EU, and national laws</a:t>
            </a:r>
            <a:endParaRPr sz="3200">
              <a:solidFill>
                <a:schemeClr val="dk1"/>
              </a:solidFill>
              <a:latin typeface="Arial"/>
              <a:ea typeface="Arial"/>
              <a:cs typeface="Arial"/>
              <a:sym typeface="Arial"/>
            </a:endParaRPr>
          </a:p>
          <a:p>
            <a:pPr indent="0" lvl="0" marL="0" marR="0" rtl="0" algn="l">
              <a:spcBef>
                <a:spcPts val="0"/>
              </a:spcBef>
              <a:spcAft>
                <a:spcPts val="0"/>
              </a:spcAft>
              <a:buNone/>
            </a:pPr>
            <a:r>
              <a:t/>
            </a:r>
            <a:endParaRPr sz="3200">
              <a:solidFill>
                <a:schemeClr val="dk1"/>
              </a:solidFill>
              <a:latin typeface="Arial"/>
              <a:ea typeface="Arial"/>
              <a:cs typeface="Arial"/>
              <a:sym typeface="Arial"/>
            </a:endParaRPr>
          </a:p>
          <a:p>
            <a:pPr indent="0" lvl="0" marL="0" marR="0" rtl="0" algn="l">
              <a:spcBef>
                <a:spcPts val="0"/>
              </a:spcBef>
              <a:spcAft>
                <a:spcPts val="0"/>
              </a:spcAft>
              <a:buNone/>
            </a:pPr>
            <a:r>
              <a:rPr lang="en-US" sz="3200">
                <a:solidFill>
                  <a:schemeClr val="dk1"/>
                </a:solidFill>
                <a:latin typeface="Arial"/>
                <a:ea typeface="Arial"/>
                <a:cs typeface="Arial"/>
                <a:sym typeface="Arial"/>
              </a:rPr>
              <a:t>Rights: access to inclusive education and reasonable accommodations</a:t>
            </a:r>
            <a:endParaRPr sz="3200">
              <a:solidFill>
                <a:schemeClr val="dk1"/>
              </a:solidFill>
              <a:latin typeface="Arial"/>
              <a:ea typeface="Arial"/>
              <a:cs typeface="Arial"/>
              <a:sym typeface="Arial"/>
            </a:endParaRPr>
          </a:p>
          <a:p>
            <a:pPr indent="-254000" lvl="0" marL="457200" marR="0" rtl="0" algn="l">
              <a:spcBef>
                <a:spcPts val="0"/>
              </a:spcBef>
              <a:spcAft>
                <a:spcPts val="0"/>
              </a:spcAft>
              <a:buClr>
                <a:schemeClr val="dk1"/>
              </a:buClr>
              <a:buSzPts val="3200"/>
              <a:buFont typeface="Noto Sans Symbols"/>
              <a:buNone/>
            </a:pPr>
            <a:r>
              <a:t/>
            </a:r>
            <a:endParaRPr sz="3200">
              <a:solidFill>
                <a:schemeClr val="dk1"/>
              </a:solidFill>
              <a:latin typeface="Arial"/>
              <a:ea typeface="Arial"/>
              <a:cs typeface="Arial"/>
              <a:sym typeface="Arial"/>
            </a:endParaRPr>
          </a:p>
          <a:p>
            <a:pPr indent="0" lvl="0" marL="0" marR="0" rtl="0" algn="l">
              <a:spcBef>
                <a:spcPts val="0"/>
              </a:spcBef>
              <a:spcAft>
                <a:spcPts val="0"/>
              </a:spcAft>
              <a:buNone/>
            </a:pPr>
            <a:r>
              <a:rPr lang="en-US" sz="3200">
                <a:solidFill>
                  <a:schemeClr val="dk1"/>
                </a:solidFill>
                <a:latin typeface="Arial"/>
                <a:ea typeface="Arial"/>
                <a:cs typeface="Arial"/>
                <a:sym typeface="Arial"/>
              </a:rPr>
              <a:t>School’s support for personalized learning approaches</a:t>
            </a:r>
            <a:endParaRPr sz="3200">
              <a:solidFill>
                <a:schemeClr val="dk1"/>
              </a:solidFill>
              <a:latin typeface="Arial"/>
              <a:ea typeface="Arial"/>
              <a:cs typeface="Arial"/>
              <a:sym typeface="Arial"/>
            </a:endParaRPr>
          </a:p>
        </p:txBody>
      </p:sp>
      <p:pic>
        <p:nvPicPr>
          <p:cNvPr descr="Law and legal icon concept in black filled color 65777658 Vector Art at  Vecteezy" id="152" name="Google Shape;152;p4"/>
          <p:cNvPicPr preferRelativeResize="0"/>
          <p:nvPr/>
        </p:nvPicPr>
        <p:blipFill rotWithShape="1">
          <a:blip r:embed="rId5">
            <a:alphaModFix/>
          </a:blip>
          <a:srcRect b="0" l="0" r="0" t="0"/>
          <a:stretch/>
        </p:blipFill>
        <p:spPr>
          <a:xfrm>
            <a:off x="8708232" y="4073552"/>
            <a:ext cx="823867" cy="823867"/>
          </a:xfrm>
          <a:prstGeom prst="rect">
            <a:avLst/>
          </a:prstGeom>
          <a:noFill/>
          <a:ln>
            <a:noFill/>
          </a:ln>
        </p:spPr>
      </p:pic>
      <p:pic>
        <p:nvPicPr>
          <p:cNvPr descr="8+ Thousand Convenient Access Icon Royalty-Free Images, Stock Photos &amp;  Pictures | Shutterstock" id="153" name="Google Shape;153;p4"/>
          <p:cNvPicPr preferRelativeResize="0"/>
          <p:nvPr/>
        </p:nvPicPr>
        <p:blipFill rotWithShape="1">
          <a:blip r:embed="rId6">
            <a:alphaModFix/>
          </a:blip>
          <a:srcRect b="0" l="0" r="0" t="0"/>
          <a:stretch/>
        </p:blipFill>
        <p:spPr>
          <a:xfrm>
            <a:off x="8770049" y="5318438"/>
            <a:ext cx="987425" cy="987425"/>
          </a:xfrm>
          <a:prstGeom prst="rect">
            <a:avLst/>
          </a:prstGeom>
          <a:noFill/>
          <a:ln>
            <a:noFill/>
          </a:ln>
        </p:spPr>
      </p:pic>
      <p:pic>
        <p:nvPicPr>
          <p:cNvPr descr="Learning icon. Education, light, book icon in flat filled and outline  stroke line art. 59875021 Vector Art at Vecteezy" id="154" name="Google Shape;154;p4"/>
          <p:cNvPicPr preferRelativeResize="0"/>
          <p:nvPr/>
        </p:nvPicPr>
        <p:blipFill rotWithShape="1">
          <a:blip r:embed="rId7">
            <a:alphaModFix/>
          </a:blip>
          <a:srcRect b="0" l="0" r="0" t="0"/>
          <a:stretch/>
        </p:blipFill>
        <p:spPr>
          <a:xfrm>
            <a:off x="8825406" y="6726882"/>
            <a:ext cx="835025" cy="946040"/>
          </a:xfrm>
          <a:prstGeom prst="rect">
            <a:avLst/>
          </a:prstGeom>
          <a:noFill/>
          <a:ln>
            <a:noFill/>
          </a:ln>
        </p:spPr>
      </p:pic>
      <p:pic>
        <p:nvPicPr>
          <p:cNvPr descr="Quote box frame transparent background | Premium Vector" id="155" name="Google Shape;155;p4"/>
          <p:cNvPicPr preferRelativeResize="0"/>
          <p:nvPr/>
        </p:nvPicPr>
        <p:blipFill rotWithShape="1">
          <a:blip r:embed="rId8">
            <a:alphaModFix/>
          </a:blip>
          <a:srcRect b="0" l="0" r="0" t="0"/>
          <a:stretch/>
        </p:blipFill>
        <p:spPr>
          <a:xfrm>
            <a:off x="3" y="2936058"/>
            <a:ext cx="5181597" cy="3625464"/>
          </a:xfrm>
          <a:prstGeom prst="rect">
            <a:avLst/>
          </a:prstGeom>
          <a:noFill/>
          <a:ln>
            <a:noFill/>
          </a:ln>
        </p:spPr>
      </p:pic>
      <p:sp>
        <p:nvSpPr>
          <p:cNvPr id="156" name="Google Shape;156;p4"/>
          <p:cNvSpPr txBox="1"/>
          <p:nvPr/>
        </p:nvSpPr>
        <p:spPr>
          <a:xfrm>
            <a:off x="533400" y="3758977"/>
            <a:ext cx="4191000" cy="184665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2400">
                <a:solidFill>
                  <a:srgbClr val="002060"/>
                </a:solidFill>
                <a:latin typeface="Comic Sans MS"/>
                <a:ea typeface="Comic Sans MS"/>
                <a:cs typeface="Comic Sans MS"/>
                <a:sym typeface="Comic Sans MS"/>
              </a:rPr>
              <a:t>Understanding educational rights empowers parents to advocate effectively for their child.</a:t>
            </a:r>
            <a:endParaRPr/>
          </a:p>
          <a:p>
            <a:pPr indent="0" lvl="0" marL="0" marR="0" rtl="0" algn="l">
              <a:spcBef>
                <a:spcPts val="0"/>
              </a:spcBef>
              <a:spcAft>
                <a:spcPts val="0"/>
              </a:spcAft>
              <a:buNone/>
            </a:pPr>
            <a:r>
              <a:t/>
            </a:r>
            <a:endParaRPr b="1" i="1" sz="1800">
              <a:solidFill>
                <a:schemeClr val="dk1"/>
              </a:solidFill>
              <a:latin typeface="Comic Sans MS"/>
              <a:ea typeface="Comic Sans MS"/>
              <a:cs typeface="Comic Sans MS"/>
              <a:sym typeface="Comic Sans MS"/>
            </a:endParaRPr>
          </a:p>
        </p:txBody>
      </p:sp>
      <p:pic>
        <p:nvPicPr>
          <p:cNvPr id="157" name="Google Shape;157;p4"/>
          <p:cNvPicPr preferRelativeResize="0"/>
          <p:nvPr/>
        </p:nvPicPr>
        <p:blipFill rotWithShape="1">
          <a:blip r:embed="rId9">
            <a:alphaModFix/>
          </a:blip>
          <a:srcRect b="0" l="0" r="0" t="0"/>
          <a:stretch/>
        </p:blipFill>
        <p:spPr>
          <a:xfrm>
            <a:off x="2819400" y="6321451"/>
            <a:ext cx="5379254" cy="3586169"/>
          </a:xfrm>
          <a:prstGeom prst="rect">
            <a:avLst/>
          </a:prstGeom>
          <a:noFill/>
          <a:ln>
            <a:noFill/>
          </a:ln>
          <a:effectLst>
            <a:outerShdw blurRad="292100" rotWithShape="0" algn="tl" dir="2700000" dist="139700">
              <a:srgbClr val="333333">
                <a:alpha val="65098"/>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161" name="Shape 161"/>
        <p:cNvGrpSpPr/>
        <p:nvPr/>
      </p:nvGrpSpPr>
      <p:grpSpPr>
        <a:xfrm>
          <a:off x="0" y="0"/>
          <a:ext cx="0" cy="0"/>
          <a:chOff x="0" y="0"/>
          <a:chExt cx="0" cy="0"/>
        </a:xfrm>
      </p:grpSpPr>
      <p:sp>
        <p:nvSpPr>
          <p:cNvPr id="162" name="Google Shape;162;p5"/>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163" name="Google Shape;163;p5"/>
          <p:cNvSpPr txBox="1"/>
          <p:nvPr/>
        </p:nvSpPr>
        <p:spPr>
          <a:xfrm>
            <a:off x="816160" y="597973"/>
            <a:ext cx="16709840" cy="83099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Unit 1:</a:t>
            </a:r>
            <a:endParaRPr b="1" sz="5400">
              <a:solidFill>
                <a:srgbClr val="6A4C8C"/>
              </a:solidFill>
              <a:latin typeface="Arial"/>
              <a:ea typeface="Arial"/>
              <a:cs typeface="Arial"/>
              <a:sym typeface="Arial"/>
            </a:endParaRPr>
          </a:p>
        </p:txBody>
      </p:sp>
      <p:sp>
        <p:nvSpPr>
          <p:cNvPr id="164" name="Google Shape;164;p5"/>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165" name="Google Shape;165;p5"/>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166" name="Google Shape;166;p5"/>
          <p:cNvSpPr txBox="1"/>
          <p:nvPr/>
        </p:nvSpPr>
        <p:spPr>
          <a:xfrm>
            <a:off x="816160" y="1406121"/>
            <a:ext cx="16491072" cy="147732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4800">
                <a:solidFill>
                  <a:srgbClr val="6A4C8C"/>
                </a:solidFill>
                <a:latin typeface="Arial"/>
                <a:ea typeface="Arial"/>
                <a:cs typeface="Arial"/>
                <a:sym typeface="Arial"/>
              </a:rPr>
              <a:t>UNDERSTANDING EDUCATIONAL RIGHTS &amp; SUPPORT FRAMEWORKS</a:t>
            </a:r>
            <a:endParaRPr b="1" sz="4800">
              <a:solidFill>
                <a:srgbClr val="000000"/>
              </a:solidFill>
              <a:latin typeface="Arial"/>
              <a:ea typeface="Arial"/>
              <a:cs typeface="Arial"/>
              <a:sym typeface="Arial"/>
            </a:endParaRPr>
          </a:p>
        </p:txBody>
      </p:sp>
      <p:sp>
        <p:nvSpPr>
          <p:cNvPr id="167" name="Google Shape;167;p5"/>
          <p:cNvSpPr txBox="1"/>
          <p:nvPr/>
        </p:nvSpPr>
        <p:spPr>
          <a:xfrm>
            <a:off x="4239376" y="3137599"/>
            <a:ext cx="9166040"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3600">
                <a:solidFill>
                  <a:schemeClr val="dk1"/>
                </a:solidFill>
                <a:latin typeface="Arial"/>
                <a:ea typeface="Arial"/>
                <a:cs typeface="Arial"/>
                <a:sym typeface="Arial"/>
              </a:rPr>
              <a:t>Educational Rights in the EU Context</a:t>
            </a:r>
            <a:endParaRPr/>
          </a:p>
        </p:txBody>
      </p:sp>
      <p:sp>
        <p:nvSpPr>
          <p:cNvPr id="168" name="Google Shape;168;p5"/>
          <p:cNvSpPr/>
          <p:nvPr/>
        </p:nvSpPr>
        <p:spPr>
          <a:xfrm>
            <a:off x="15443763" y="3837625"/>
            <a:ext cx="3092660" cy="35394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br>
              <a:rPr i="1" lang="en-US" sz="3200">
                <a:solidFill>
                  <a:schemeClr val="dk1"/>
                </a:solidFill>
                <a:latin typeface="Comic Sans MS"/>
                <a:ea typeface="Comic Sans MS"/>
                <a:cs typeface="Comic Sans MS"/>
                <a:sym typeface="Comic Sans MS"/>
              </a:rPr>
            </a:br>
            <a:r>
              <a:rPr lang="en-US" sz="3200">
                <a:solidFill>
                  <a:srgbClr val="6A4C8C"/>
                </a:solidFill>
                <a:latin typeface="Comic Sans MS"/>
                <a:ea typeface="Comic Sans MS"/>
                <a:cs typeface="Comic Sans MS"/>
                <a:sym typeface="Comic Sans MS"/>
              </a:rPr>
              <a:t>What rights exist in your country that you were previously unaware of?</a:t>
            </a:r>
            <a:endParaRPr sz="3200">
              <a:solidFill>
                <a:srgbClr val="6A4C8C"/>
              </a:solidFill>
              <a:latin typeface="Comic Sans MS"/>
              <a:ea typeface="Comic Sans MS"/>
              <a:cs typeface="Comic Sans MS"/>
              <a:sym typeface="Comic Sans MS"/>
            </a:endParaRPr>
          </a:p>
        </p:txBody>
      </p:sp>
      <p:pic>
        <p:nvPicPr>
          <p:cNvPr descr="8+ Hundred Self Reflection Question Royalty-Free Images, Stock Photos &amp;  Pictures | Shutterstock" id="169" name="Google Shape;169;p5"/>
          <p:cNvPicPr preferRelativeResize="0"/>
          <p:nvPr/>
        </p:nvPicPr>
        <p:blipFill rotWithShape="1">
          <a:blip r:embed="rId5">
            <a:alphaModFix/>
          </a:blip>
          <a:srcRect b="16337" l="0" r="0" t="0"/>
          <a:stretch/>
        </p:blipFill>
        <p:spPr>
          <a:xfrm>
            <a:off x="15761776" y="2860972"/>
            <a:ext cx="1764224" cy="1589541"/>
          </a:xfrm>
          <a:prstGeom prst="rect">
            <a:avLst/>
          </a:prstGeom>
          <a:noFill/>
          <a:ln>
            <a:noFill/>
          </a:ln>
        </p:spPr>
      </p:pic>
      <p:grpSp>
        <p:nvGrpSpPr>
          <p:cNvPr id="170" name="Google Shape;170;p5"/>
          <p:cNvGrpSpPr/>
          <p:nvPr/>
        </p:nvGrpSpPr>
        <p:grpSpPr>
          <a:xfrm>
            <a:off x="4433190" y="3876809"/>
            <a:ext cx="9740009" cy="6141357"/>
            <a:chOff x="0" y="2132"/>
            <a:chExt cx="9740009" cy="6141357"/>
          </a:xfrm>
        </p:grpSpPr>
        <p:sp>
          <p:nvSpPr>
            <p:cNvPr id="171" name="Google Shape;171;p5"/>
            <p:cNvSpPr/>
            <p:nvPr/>
          </p:nvSpPr>
          <p:spPr>
            <a:xfrm>
              <a:off x="0" y="2132"/>
              <a:ext cx="9740009" cy="763176"/>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5"/>
            <p:cNvSpPr txBox="1"/>
            <p:nvPr/>
          </p:nvSpPr>
          <p:spPr>
            <a:xfrm>
              <a:off x="37255" y="39387"/>
              <a:ext cx="9665499" cy="688666"/>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None/>
              </a:pPr>
              <a:r>
                <a:rPr b="1" lang="en-US" sz="2800">
                  <a:solidFill>
                    <a:schemeClr val="lt1"/>
                  </a:solidFill>
                  <a:latin typeface="Calibri"/>
                  <a:ea typeface="Calibri"/>
                  <a:cs typeface="Calibri"/>
                  <a:sym typeface="Calibri"/>
                </a:rPr>
                <a:t>UNCRPD Articles 7 &amp; 24 </a:t>
              </a:r>
              <a:endParaRPr b="1" sz="2800">
                <a:solidFill>
                  <a:schemeClr val="lt1"/>
                </a:solidFill>
                <a:latin typeface="Calibri"/>
                <a:ea typeface="Calibri"/>
                <a:cs typeface="Calibri"/>
                <a:sym typeface="Calibri"/>
              </a:endParaRPr>
            </a:p>
          </p:txBody>
        </p:sp>
        <p:sp>
          <p:nvSpPr>
            <p:cNvPr id="173" name="Google Shape;173;p5"/>
            <p:cNvSpPr/>
            <p:nvPr/>
          </p:nvSpPr>
          <p:spPr>
            <a:xfrm>
              <a:off x="0" y="765309"/>
              <a:ext cx="9740009" cy="45301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5"/>
            <p:cNvSpPr txBox="1"/>
            <p:nvPr/>
          </p:nvSpPr>
          <p:spPr>
            <a:xfrm>
              <a:off x="0" y="765309"/>
              <a:ext cx="9740009" cy="453014"/>
            </a:xfrm>
            <a:prstGeom prst="rect">
              <a:avLst/>
            </a:prstGeom>
            <a:noFill/>
            <a:ln>
              <a:noFill/>
            </a:ln>
          </p:spPr>
          <p:txBody>
            <a:bodyPr anchorCtr="0" anchor="t" bIns="35550" lIns="309225" spcFirstLastPara="1" rIns="199125" wrap="square" tIns="35550">
              <a:noAutofit/>
            </a:bodyPr>
            <a:lstStyle/>
            <a:p>
              <a:pPr indent="-285750" lvl="1" marL="285750" marR="0" rtl="0" algn="l">
                <a:lnSpc>
                  <a:spcPct val="90000"/>
                </a:lnSpc>
                <a:spcBef>
                  <a:spcPts val="0"/>
                </a:spcBef>
                <a:spcAft>
                  <a:spcPts val="0"/>
                </a:spcAft>
                <a:buClr>
                  <a:schemeClr val="dk1"/>
                </a:buClr>
                <a:buSzPts val="2800"/>
                <a:buFont typeface="Calibri"/>
                <a:buChar char="•"/>
              </a:pPr>
              <a:r>
                <a:rPr b="1" i="0" lang="en-US" sz="2800" u="none" cap="none" strike="noStrike">
                  <a:solidFill>
                    <a:schemeClr val="dk1"/>
                  </a:solidFill>
                  <a:latin typeface="Calibri"/>
                  <a:ea typeface="Calibri"/>
                  <a:cs typeface="Calibri"/>
                  <a:sym typeface="Calibri"/>
                </a:rPr>
                <a:t>right to inclusive education</a:t>
              </a:r>
              <a:endParaRPr b="1" i="0" sz="2800" u="none" cap="none" strike="noStrike">
                <a:solidFill>
                  <a:schemeClr val="dk1"/>
                </a:solidFill>
                <a:latin typeface="Calibri"/>
                <a:ea typeface="Calibri"/>
                <a:cs typeface="Calibri"/>
                <a:sym typeface="Calibri"/>
              </a:endParaRPr>
            </a:p>
          </p:txBody>
        </p:sp>
        <p:sp>
          <p:nvSpPr>
            <p:cNvPr id="175" name="Google Shape;175;p5"/>
            <p:cNvSpPr/>
            <p:nvPr/>
          </p:nvSpPr>
          <p:spPr>
            <a:xfrm>
              <a:off x="0" y="1218323"/>
              <a:ext cx="9740009" cy="763176"/>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5"/>
            <p:cNvSpPr txBox="1"/>
            <p:nvPr/>
          </p:nvSpPr>
          <p:spPr>
            <a:xfrm>
              <a:off x="37255" y="1255578"/>
              <a:ext cx="9665499" cy="688666"/>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None/>
              </a:pPr>
              <a:r>
                <a:rPr b="1" lang="en-US" sz="2800">
                  <a:solidFill>
                    <a:schemeClr val="lt1"/>
                  </a:solidFill>
                  <a:latin typeface="Calibri"/>
                  <a:ea typeface="Calibri"/>
                  <a:cs typeface="Calibri"/>
                  <a:sym typeface="Calibri"/>
                </a:rPr>
                <a:t>EU Disability Strategy 2021–2030</a:t>
              </a:r>
              <a:endParaRPr b="1" sz="2800">
                <a:solidFill>
                  <a:schemeClr val="lt1"/>
                </a:solidFill>
                <a:latin typeface="Calibri"/>
                <a:ea typeface="Calibri"/>
                <a:cs typeface="Calibri"/>
                <a:sym typeface="Calibri"/>
              </a:endParaRPr>
            </a:p>
          </p:txBody>
        </p:sp>
        <p:sp>
          <p:nvSpPr>
            <p:cNvPr id="177" name="Google Shape;177;p5"/>
            <p:cNvSpPr/>
            <p:nvPr/>
          </p:nvSpPr>
          <p:spPr>
            <a:xfrm>
              <a:off x="0" y="1981500"/>
              <a:ext cx="9740009" cy="45301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5"/>
            <p:cNvSpPr txBox="1"/>
            <p:nvPr/>
          </p:nvSpPr>
          <p:spPr>
            <a:xfrm>
              <a:off x="0" y="1981500"/>
              <a:ext cx="9740009" cy="453014"/>
            </a:xfrm>
            <a:prstGeom prst="rect">
              <a:avLst/>
            </a:prstGeom>
            <a:noFill/>
            <a:ln>
              <a:noFill/>
            </a:ln>
          </p:spPr>
          <p:txBody>
            <a:bodyPr anchorCtr="0" anchor="t" bIns="35550" lIns="309225" spcFirstLastPara="1" rIns="199125" wrap="square" tIns="35550">
              <a:noAutofit/>
            </a:bodyPr>
            <a:lstStyle/>
            <a:p>
              <a:pPr indent="-285750" lvl="1" marL="285750" marR="0" rtl="0" algn="l">
                <a:lnSpc>
                  <a:spcPct val="90000"/>
                </a:lnSpc>
                <a:spcBef>
                  <a:spcPts val="0"/>
                </a:spcBef>
                <a:spcAft>
                  <a:spcPts val="0"/>
                </a:spcAft>
                <a:buClr>
                  <a:schemeClr val="dk1"/>
                </a:buClr>
                <a:buSzPts val="2800"/>
                <a:buFont typeface="Calibri"/>
                <a:buChar char="•"/>
              </a:pPr>
              <a:r>
                <a:rPr b="1" i="0" lang="en-US" sz="2800" u="none" cap="none" strike="noStrike">
                  <a:solidFill>
                    <a:schemeClr val="dk1"/>
                  </a:solidFill>
                  <a:latin typeface="Calibri"/>
                  <a:ea typeface="Calibri"/>
                  <a:cs typeface="Calibri"/>
                  <a:sym typeface="Calibri"/>
                </a:rPr>
                <a:t>accessibility &amp; equal participation</a:t>
              </a:r>
              <a:endParaRPr b="1" i="0" sz="2800" u="none" cap="none" strike="noStrike">
                <a:solidFill>
                  <a:schemeClr val="dk1"/>
                </a:solidFill>
                <a:latin typeface="Calibri"/>
                <a:ea typeface="Calibri"/>
                <a:cs typeface="Calibri"/>
                <a:sym typeface="Calibri"/>
              </a:endParaRPr>
            </a:p>
          </p:txBody>
        </p:sp>
        <p:sp>
          <p:nvSpPr>
            <p:cNvPr id="179" name="Google Shape;179;p5"/>
            <p:cNvSpPr/>
            <p:nvPr/>
          </p:nvSpPr>
          <p:spPr>
            <a:xfrm>
              <a:off x="0" y="2434514"/>
              <a:ext cx="9740009" cy="763176"/>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5"/>
            <p:cNvSpPr txBox="1"/>
            <p:nvPr/>
          </p:nvSpPr>
          <p:spPr>
            <a:xfrm>
              <a:off x="37255" y="2471769"/>
              <a:ext cx="9665499" cy="688666"/>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None/>
              </a:pPr>
              <a:r>
                <a:rPr b="1" lang="en-US" sz="2800">
                  <a:solidFill>
                    <a:schemeClr val="lt1"/>
                  </a:solidFill>
                  <a:latin typeface="Calibri"/>
                  <a:ea typeface="Calibri"/>
                  <a:cs typeface="Calibri"/>
                  <a:sym typeface="Calibri"/>
                </a:rPr>
                <a:t>Law 113(I)/1999</a:t>
              </a:r>
              <a:endParaRPr b="1" sz="2800">
                <a:solidFill>
                  <a:schemeClr val="lt1"/>
                </a:solidFill>
                <a:latin typeface="Calibri"/>
                <a:ea typeface="Calibri"/>
                <a:cs typeface="Calibri"/>
                <a:sym typeface="Calibri"/>
              </a:endParaRPr>
            </a:p>
          </p:txBody>
        </p:sp>
        <p:sp>
          <p:nvSpPr>
            <p:cNvPr id="181" name="Google Shape;181;p5"/>
            <p:cNvSpPr/>
            <p:nvPr/>
          </p:nvSpPr>
          <p:spPr>
            <a:xfrm>
              <a:off x="0" y="3197691"/>
              <a:ext cx="9740009" cy="45301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5"/>
            <p:cNvSpPr txBox="1"/>
            <p:nvPr/>
          </p:nvSpPr>
          <p:spPr>
            <a:xfrm>
              <a:off x="0" y="3197691"/>
              <a:ext cx="9740009" cy="453014"/>
            </a:xfrm>
            <a:prstGeom prst="rect">
              <a:avLst/>
            </a:prstGeom>
            <a:noFill/>
            <a:ln>
              <a:noFill/>
            </a:ln>
          </p:spPr>
          <p:txBody>
            <a:bodyPr anchorCtr="0" anchor="t" bIns="35550" lIns="309225" spcFirstLastPara="1" rIns="199125" wrap="square" tIns="35550">
              <a:noAutofit/>
            </a:bodyPr>
            <a:lstStyle/>
            <a:p>
              <a:pPr indent="-285750" lvl="1" marL="285750" marR="0" rtl="0" algn="l">
                <a:lnSpc>
                  <a:spcPct val="90000"/>
                </a:lnSpc>
                <a:spcBef>
                  <a:spcPts val="0"/>
                </a:spcBef>
                <a:spcAft>
                  <a:spcPts val="0"/>
                </a:spcAft>
                <a:buClr>
                  <a:schemeClr val="dk1"/>
                </a:buClr>
                <a:buSzPts val="2800"/>
                <a:buFont typeface="Calibri"/>
                <a:buChar char="•"/>
              </a:pPr>
              <a:r>
                <a:rPr b="1" i="0" lang="en-US" sz="2800" u="none" cap="none" strike="noStrike">
                  <a:solidFill>
                    <a:schemeClr val="dk1"/>
                  </a:solidFill>
                  <a:latin typeface="Calibri"/>
                  <a:ea typeface="Calibri"/>
                  <a:cs typeface="Calibri"/>
                  <a:sym typeface="Calibri"/>
                </a:rPr>
                <a:t>assessments &amp; IEPs</a:t>
              </a:r>
              <a:endParaRPr b="1" i="0" sz="2800" u="none" cap="none" strike="noStrike">
                <a:solidFill>
                  <a:schemeClr val="dk1"/>
                </a:solidFill>
                <a:latin typeface="Calibri"/>
                <a:ea typeface="Calibri"/>
                <a:cs typeface="Calibri"/>
                <a:sym typeface="Calibri"/>
              </a:endParaRPr>
            </a:p>
          </p:txBody>
        </p:sp>
        <p:sp>
          <p:nvSpPr>
            <p:cNvPr id="183" name="Google Shape;183;p5"/>
            <p:cNvSpPr/>
            <p:nvPr/>
          </p:nvSpPr>
          <p:spPr>
            <a:xfrm>
              <a:off x="0" y="3650706"/>
              <a:ext cx="9740009" cy="763176"/>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5"/>
            <p:cNvSpPr txBox="1"/>
            <p:nvPr/>
          </p:nvSpPr>
          <p:spPr>
            <a:xfrm>
              <a:off x="37255" y="3687961"/>
              <a:ext cx="9665499" cy="688666"/>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None/>
              </a:pPr>
              <a:r>
                <a:rPr b="1" lang="en-US" sz="2800">
                  <a:solidFill>
                    <a:schemeClr val="lt1"/>
                  </a:solidFill>
                  <a:latin typeface="Calibri"/>
                  <a:ea typeface="Calibri"/>
                  <a:cs typeface="Calibri"/>
                  <a:sym typeface="Calibri"/>
                </a:rPr>
                <a:t>Law 3699/2008</a:t>
              </a:r>
              <a:endParaRPr b="1" sz="2800">
                <a:solidFill>
                  <a:schemeClr val="lt1"/>
                </a:solidFill>
                <a:latin typeface="Calibri"/>
                <a:ea typeface="Calibri"/>
                <a:cs typeface="Calibri"/>
                <a:sym typeface="Calibri"/>
              </a:endParaRPr>
            </a:p>
          </p:txBody>
        </p:sp>
        <p:sp>
          <p:nvSpPr>
            <p:cNvPr id="185" name="Google Shape;185;p5"/>
            <p:cNvSpPr/>
            <p:nvPr/>
          </p:nvSpPr>
          <p:spPr>
            <a:xfrm>
              <a:off x="0" y="4413882"/>
              <a:ext cx="9740009" cy="45301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5"/>
            <p:cNvSpPr txBox="1"/>
            <p:nvPr/>
          </p:nvSpPr>
          <p:spPr>
            <a:xfrm>
              <a:off x="0" y="4413882"/>
              <a:ext cx="9740009" cy="453014"/>
            </a:xfrm>
            <a:prstGeom prst="rect">
              <a:avLst/>
            </a:prstGeom>
            <a:noFill/>
            <a:ln>
              <a:noFill/>
            </a:ln>
          </p:spPr>
          <p:txBody>
            <a:bodyPr anchorCtr="0" anchor="t" bIns="35550" lIns="309225" spcFirstLastPara="1" rIns="199125" wrap="square" tIns="35550">
              <a:noAutofit/>
            </a:bodyPr>
            <a:lstStyle/>
            <a:p>
              <a:pPr indent="-285750" lvl="1" marL="285750" marR="0" rtl="0" algn="l">
                <a:lnSpc>
                  <a:spcPct val="90000"/>
                </a:lnSpc>
                <a:spcBef>
                  <a:spcPts val="0"/>
                </a:spcBef>
                <a:spcAft>
                  <a:spcPts val="0"/>
                </a:spcAft>
                <a:buClr>
                  <a:schemeClr val="dk1"/>
                </a:buClr>
                <a:buSzPts val="2800"/>
                <a:buFont typeface="Calibri"/>
                <a:buChar char="•"/>
              </a:pPr>
              <a:r>
                <a:rPr b="1" i="0" lang="en-US" sz="2800" u="none" cap="none" strike="noStrike">
                  <a:solidFill>
                    <a:schemeClr val="dk1"/>
                  </a:solidFill>
                  <a:latin typeface="Calibri"/>
                  <a:ea typeface="Calibri"/>
                  <a:cs typeface="Calibri"/>
                  <a:sym typeface="Calibri"/>
                </a:rPr>
                <a:t>ADHD under SEN</a:t>
              </a:r>
              <a:endParaRPr b="1" i="0" sz="2800" u="none" cap="none" strike="noStrike">
                <a:solidFill>
                  <a:schemeClr val="dk1"/>
                </a:solidFill>
                <a:latin typeface="Calibri"/>
                <a:ea typeface="Calibri"/>
                <a:cs typeface="Calibri"/>
                <a:sym typeface="Calibri"/>
              </a:endParaRPr>
            </a:p>
          </p:txBody>
        </p:sp>
        <p:sp>
          <p:nvSpPr>
            <p:cNvPr id="187" name="Google Shape;187;p5"/>
            <p:cNvSpPr/>
            <p:nvPr/>
          </p:nvSpPr>
          <p:spPr>
            <a:xfrm>
              <a:off x="0" y="4866897"/>
              <a:ext cx="9740009" cy="763176"/>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5"/>
            <p:cNvSpPr txBox="1"/>
            <p:nvPr/>
          </p:nvSpPr>
          <p:spPr>
            <a:xfrm>
              <a:off x="37255" y="4904152"/>
              <a:ext cx="9665499" cy="688666"/>
            </a:xfrm>
            <a:prstGeom prst="rect">
              <a:avLst/>
            </a:prstGeom>
            <a:noFill/>
            <a:ln>
              <a:noFill/>
            </a:ln>
          </p:spPr>
          <p:txBody>
            <a:bodyPr anchorCtr="0" anchor="ctr" bIns="121900" lIns="121900" spcFirstLastPara="1" rIns="121900" wrap="square" tIns="121900">
              <a:noAutofit/>
            </a:bodyPr>
            <a:lstStyle/>
            <a:p>
              <a:pPr indent="0" lvl="0" marL="0" marR="0" rtl="0" algn="l">
                <a:lnSpc>
                  <a:spcPct val="90000"/>
                </a:lnSpc>
                <a:spcBef>
                  <a:spcPts val="0"/>
                </a:spcBef>
                <a:spcAft>
                  <a:spcPts val="0"/>
                </a:spcAft>
                <a:buNone/>
              </a:pPr>
              <a:r>
                <a:rPr b="1" lang="en-US" sz="3200">
                  <a:solidFill>
                    <a:schemeClr val="lt1"/>
                  </a:solidFill>
                  <a:latin typeface="Calibri"/>
                  <a:ea typeface="Calibri"/>
                  <a:cs typeface="Calibri"/>
                  <a:sym typeface="Calibri"/>
                </a:rPr>
                <a:t>Pre-school &amp; School Education Act (2015)</a:t>
              </a:r>
              <a:endParaRPr b="1" sz="3200">
                <a:solidFill>
                  <a:schemeClr val="lt1"/>
                </a:solidFill>
                <a:latin typeface="Calibri"/>
                <a:ea typeface="Calibri"/>
                <a:cs typeface="Calibri"/>
                <a:sym typeface="Calibri"/>
              </a:endParaRPr>
            </a:p>
          </p:txBody>
        </p:sp>
        <p:sp>
          <p:nvSpPr>
            <p:cNvPr id="189" name="Google Shape;189;p5"/>
            <p:cNvSpPr/>
            <p:nvPr/>
          </p:nvSpPr>
          <p:spPr>
            <a:xfrm>
              <a:off x="0" y="5630073"/>
              <a:ext cx="9740009" cy="5134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5"/>
            <p:cNvSpPr txBox="1"/>
            <p:nvPr/>
          </p:nvSpPr>
          <p:spPr>
            <a:xfrm>
              <a:off x="0" y="5630073"/>
              <a:ext cx="9740009" cy="513416"/>
            </a:xfrm>
            <a:prstGeom prst="rect">
              <a:avLst/>
            </a:prstGeom>
            <a:noFill/>
            <a:ln>
              <a:noFill/>
            </a:ln>
          </p:spPr>
          <p:txBody>
            <a:bodyPr anchorCtr="0" anchor="t" bIns="40625" lIns="309225" spcFirstLastPara="1" rIns="227575" wrap="square" tIns="40625">
              <a:noAutofit/>
            </a:bodyPr>
            <a:lstStyle/>
            <a:p>
              <a:pPr indent="-285750" lvl="1" marL="285750" marR="0" rtl="0" algn="l">
                <a:lnSpc>
                  <a:spcPct val="90000"/>
                </a:lnSpc>
                <a:spcBef>
                  <a:spcPts val="0"/>
                </a:spcBef>
                <a:spcAft>
                  <a:spcPts val="0"/>
                </a:spcAft>
                <a:buClr>
                  <a:schemeClr val="dk1"/>
                </a:buClr>
                <a:buSzPts val="3200"/>
                <a:buFont typeface="Calibri"/>
                <a:buChar char="•"/>
              </a:pPr>
              <a:r>
                <a:rPr b="1" i="0" lang="en-US" sz="3200" u="none" cap="none" strike="noStrike">
                  <a:solidFill>
                    <a:schemeClr val="dk1"/>
                  </a:solidFill>
                  <a:latin typeface="Calibri"/>
                  <a:ea typeface="Calibri"/>
                  <a:cs typeface="Calibri"/>
                  <a:sym typeface="Calibri"/>
                </a:rPr>
                <a:t>individualized support</a:t>
              </a:r>
              <a:endParaRPr b="1" i="0" sz="3200" u="none" cap="none" strike="noStrike">
                <a:solidFill>
                  <a:schemeClr val="dk1"/>
                </a:solidFill>
                <a:latin typeface="Calibri"/>
                <a:ea typeface="Calibri"/>
                <a:cs typeface="Calibri"/>
                <a:sym typeface="Calibri"/>
              </a:endParaRPr>
            </a:p>
          </p:txBody>
        </p:sp>
      </p:grpSp>
      <p:pic>
        <p:nvPicPr>
          <p:cNvPr descr="Accessible Guide to UNCRPD - Home and Supports Hub" id="191" name="Google Shape;191;p5"/>
          <p:cNvPicPr preferRelativeResize="0"/>
          <p:nvPr/>
        </p:nvPicPr>
        <p:blipFill rotWithShape="1">
          <a:blip r:embed="rId6">
            <a:alphaModFix/>
          </a:blip>
          <a:srcRect b="8422" l="3792" r="58960" t="8720"/>
          <a:stretch/>
        </p:blipFill>
        <p:spPr>
          <a:xfrm>
            <a:off x="3125445" y="4089484"/>
            <a:ext cx="770481" cy="507817"/>
          </a:xfrm>
          <a:prstGeom prst="rect">
            <a:avLst/>
          </a:prstGeom>
          <a:noFill/>
          <a:ln>
            <a:noFill/>
          </a:ln>
          <a:effectLst>
            <a:outerShdw blurRad="292100" rotWithShape="0" algn="tl" dir="2700000" dist="139700">
              <a:srgbClr val="333333">
                <a:alpha val="65098"/>
              </a:srgbClr>
            </a:outerShdw>
          </a:effectLst>
        </p:spPr>
      </p:pic>
      <p:sp>
        <p:nvSpPr>
          <p:cNvPr descr="Файл:Flag of Europe.svg – Уикипедия" id="192" name="Google Shape;192;p5"/>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Large EU FLag | Giant European Union Flag | The Flag Shop" id="193" name="Google Shape;193;p5"/>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94" name="Google Shape;194;p5"/>
          <p:cNvPicPr preferRelativeResize="0"/>
          <p:nvPr/>
        </p:nvPicPr>
        <p:blipFill rotWithShape="1">
          <a:blip r:embed="rId7">
            <a:alphaModFix/>
          </a:blip>
          <a:srcRect b="19044" l="0" r="0" t="20512"/>
          <a:stretch/>
        </p:blipFill>
        <p:spPr>
          <a:xfrm>
            <a:off x="3125445" y="5306788"/>
            <a:ext cx="756399" cy="457201"/>
          </a:xfrm>
          <a:prstGeom prst="rect">
            <a:avLst/>
          </a:prstGeom>
          <a:noFill/>
          <a:ln>
            <a:noFill/>
          </a:ln>
          <a:effectLst>
            <a:outerShdw blurRad="292100" rotWithShape="0" algn="tl" dir="2700000" dist="139700">
              <a:srgbClr val="333333">
                <a:alpha val="65098"/>
              </a:srgbClr>
            </a:outerShdw>
          </a:effectLst>
        </p:spPr>
      </p:pic>
      <p:pic>
        <p:nvPicPr>
          <p:cNvPr descr="Файл:Flag of Cyprus.svg – Уикиречник" id="195" name="Google Shape;195;p5"/>
          <p:cNvPicPr preferRelativeResize="0"/>
          <p:nvPr/>
        </p:nvPicPr>
        <p:blipFill rotWithShape="1">
          <a:blip r:embed="rId8">
            <a:alphaModFix/>
          </a:blip>
          <a:srcRect b="0" l="0" r="0" t="0"/>
          <a:stretch/>
        </p:blipFill>
        <p:spPr>
          <a:xfrm>
            <a:off x="2947152" y="6286501"/>
            <a:ext cx="1143000" cy="762000"/>
          </a:xfrm>
          <a:prstGeom prst="rect">
            <a:avLst/>
          </a:prstGeom>
          <a:noFill/>
          <a:ln>
            <a:noFill/>
          </a:ln>
          <a:effectLst>
            <a:outerShdw blurRad="292100" rotWithShape="0" algn="tl" dir="2700000" dist="139700">
              <a:srgbClr val="333333">
                <a:alpha val="65098"/>
              </a:srgbClr>
            </a:outerShdw>
          </a:effectLst>
        </p:spPr>
      </p:pic>
      <p:sp>
        <p:nvSpPr>
          <p:cNvPr descr="File:Flag of Greece.svg - Wikimedia Commons" id="196" name="Google Shape;196;p5"/>
          <p:cNvSpPr/>
          <p:nvPr/>
        </p:nvSpPr>
        <p:spPr>
          <a:xfrm>
            <a:off x="460375" y="1603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File:Flag of Greece.svg - Wikimedia Commons" id="197" name="Google Shape;197;p5"/>
          <p:cNvPicPr preferRelativeResize="0"/>
          <p:nvPr/>
        </p:nvPicPr>
        <p:blipFill rotWithShape="1">
          <a:blip r:embed="rId9">
            <a:alphaModFix/>
          </a:blip>
          <a:srcRect b="0" l="0" r="0" t="0"/>
          <a:stretch/>
        </p:blipFill>
        <p:spPr>
          <a:xfrm>
            <a:off x="3125445" y="7609226"/>
            <a:ext cx="882741" cy="588494"/>
          </a:xfrm>
          <a:prstGeom prst="rect">
            <a:avLst/>
          </a:prstGeom>
          <a:noFill/>
          <a:ln>
            <a:noFill/>
          </a:ln>
          <a:effectLst>
            <a:outerShdw blurRad="292100" rotWithShape="0" algn="tl" dir="2700000" dist="139700">
              <a:srgbClr val="333333">
                <a:alpha val="65098"/>
              </a:srgbClr>
            </a:outerShdw>
          </a:effectLst>
        </p:spPr>
      </p:pic>
      <p:pic>
        <p:nvPicPr>
          <p:cNvPr descr="Flag of Bulgaria - Wikipedia" id="198" name="Google Shape;198;p5"/>
          <p:cNvPicPr preferRelativeResize="0"/>
          <p:nvPr/>
        </p:nvPicPr>
        <p:blipFill rotWithShape="1">
          <a:blip r:embed="rId10">
            <a:alphaModFix/>
          </a:blip>
          <a:srcRect b="0" l="0" r="0" t="0"/>
          <a:stretch/>
        </p:blipFill>
        <p:spPr>
          <a:xfrm>
            <a:off x="3125445" y="8847001"/>
            <a:ext cx="1066800" cy="640080"/>
          </a:xfrm>
          <a:prstGeom prst="rect">
            <a:avLst/>
          </a:prstGeom>
          <a:noFill/>
          <a:ln>
            <a:noFill/>
          </a:ln>
          <a:effectLst>
            <a:outerShdw blurRad="292100" rotWithShape="0" algn="tl" dir="2700000" dist="139700">
              <a:srgbClr val="333333">
                <a:alpha val="65098"/>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202" name="Shape 202"/>
        <p:cNvGrpSpPr/>
        <p:nvPr/>
      </p:nvGrpSpPr>
      <p:grpSpPr>
        <a:xfrm>
          <a:off x="0" y="0"/>
          <a:ext cx="0" cy="0"/>
          <a:chOff x="0" y="0"/>
          <a:chExt cx="0" cy="0"/>
        </a:xfrm>
      </p:grpSpPr>
      <p:sp>
        <p:nvSpPr>
          <p:cNvPr id="203" name="Google Shape;203;p6"/>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204" name="Google Shape;204;p6"/>
          <p:cNvSpPr txBox="1"/>
          <p:nvPr/>
        </p:nvSpPr>
        <p:spPr>
          <a:xfrm>
            <a:off x="816160" y="597973"/>
            <a:ext cx="16709840" cy="83099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Unit 1:</a:t>
            </a:r>
            <a:endParaRPr b="1" sz="5400">
              <a:solidFill>
                <a:srgbClr val="6A4C8C"/>
              </a:solidFill>
              <a:latin typeface="Arial"/>
              <a:ea typeface="Arial"/>
              <a:cs typeface="Arial"/>
              <a:sym typeface="Arial"/>
            </a:endParaRPr>
          </a:p>
        </p:txBody>
      </p:sp>
      <p:sp>
        <p:nvSpPr>
          <p:cNvPr id="205" name="Google Shape;205;p6"/>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206" name="Google Shape;206;p6"/>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207" name="Google Shape;207;p6"/>
          <p:cNvSpPr txBox="1"/>
          <p:nvPr/>
        </p:nvSpPr>
        <p:spPr>
          <a:xfrm>
            <a:off x="609600" y="1437908"/>
            <a:ext cx="16491072" cy="147732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4800">
                <a:solidFill>
                  <a:srgbClr val="6A4C8C"/>
                </a:solidFill>
                <a:latin typeface="Arial"/>
                <a:ea typeface="Arial"/>
                <a:cs typeface="Arial"/>
                <a:sym typeface="Arial"/>
              </a:rPr>
              <a:t>UNDERSTANDING EDUCATIONAL RIGHTS &amp; SUPPORT FRAMEWORKS</a:t>
            </a:r>
            <a:endParaRPr b="1" sz="4800">
              <a:solidFill>
                <a:srgbClr val="000000"/>
              </a:solidFill>
              <a:latin typeface="Arial"/>
              <a:ea typeface="Arial"/>
              <a:cs typeface="Arial"/>
              <a:sym typeface="Arial"/>
            </a:endParaRPr>
          </a:p>
        </p:txBody>
      </p:sp>
      <p:sp>
        <p:nvSpPr>
          <p:cNvPr id="208" name="Google Shape;208;p6"/>
          <p:cNvSpPr txBox="1"/>
          <p:nvPr/>
        </p:nvSpPr>
        <p:spPr>
          <a:xfrm>
            <a:off x="816161" y="3262904"/>
            <a:ext cx="6481512" cy="467820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4000">
                <a:solidFill>
                  <a:schemeClr val="dk1"/>
                </a:solidFill>
                <a:latin typeface="Arial"/>
                <a:ea typeface="Arial"/>
                <a:cs typeface="Arial"/>
                <a:sym typeface="Arial"/>
              </a:rPr>
              <a:t>Individual Education Plans (IEPs)</a:t>
            </a:r>
            <a:endParaRPr/>
          </a:p>
          <a:p>
            <a:pPr indent="0" lvl="0" marL="0" marR="0" rtl="0" algn="l">
              <a:spcBef>
                <a:spcPts val="0"/>
              </a:spcBef>
              <a:spcAft>
                <a:spcPts val="0"/>
              </a:spcAft>
              <a:buNone/>
            </a:pPr>
            <a:r>
              <a:t/>
            </a:r>
            <a:endParaRPr sz="3200">
              <a:solidFill>
                <a:schemeClr val="dk1"/>
              </a:solidFill>
              <a:latin typeface="Arial"/>
              <a:ea typeface="Arial"/>
              <a:cs typeface="Arial"/>
              <a:sym typeface="Arial"/>
            </a:endParaRPr>
          </a:p>
          <a:p>
            <a:pPr indent="-514350" lvl="0" marL="51435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Strengths &amp; learning preferences</a:t>
            </a:r>
            <a:endParaRPr/>
          </a:p>
          <a:p>
            <a:pPr indent="-514350" lvl="0" marL="51435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Support needs (academic, behavioral, emotional)</a:t>
            </a:r>
            <a:endParaRPr/>
          </a:p>
          <a:p>
            <a:pPr indent="-514350" lvl="0" marL="51435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Accommodations</a:t>
            </a:r>
            <a:endParaRPr/>
          </a:p>
          <a:p>
            <a:pPr indent="-514350" lvl="0" marL="51435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Measurable goals</a:t>
            </a:r>
            <a:endParaRPr/>
          </a:p>
          <a:p>
            <a:pPr indent="-514350" lvl="0" marL="51435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Review schedule</a:t>
            </a:r>
            <a:endParaRPr/>
          </a:p>
        </p:txBody>
      </p:sp>
      <p:sp>
        <p:nvSpPr>
          <p:cNvPr id="209" name="Google Shape;209;p6"/>
          <p:cNvSpPr txBox="1"/>
          <p:nvPr/>
        </p:nvSpPr>
        <p:spPr>
          <a:xfrm>
            <a:off x="8610600" y="6210300"/>
            <a:ext cx="9171976" cy="55399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1" lang="en-US" sz="3600">
                <a:solidFill>
                  <a:srgbClr val="6A4C8C"/>
                </a:solidFill>
                <a:latin typeface="Arial"/>
                <a:ea typeface="Arial"/>
                <a:cs typeface="Arial"/>
                <a:sym typeface="Arial"/>
              </a:rPr>
              <a:t>Practical Tips for Parents</a:t>
            </a:r>
            <a:endParaRPr/>
          </a:p>
        </p:txBody>
      </p:sp>
      <p:pic>
        <p:nvPicPr>
          <p:cNvPr id="210" name="Google Shape;210;p6"/>
          <p:cNvPicPr preferRelativeResize="0"/>
          <p:nvPr/>
        </p:nvPicPr>
        <p:blipFill rotWithShape="1">
          <a:blip r:embed="rId5">
            <a:alphaModFix/>
          </a:blip>
          <a:srcRect b="0" l="0" r="0" t="0"/>
          <a:stretch/>
        </p:blipFill>
        <p:spPr>
          <a:xfrm>
            <a:off x="10124418" y="6932064"/>
            <a:ext cx="4648200" cy="3194898"/>
          </a:xfrm>
          <a:prstGeom prst="rect">
            <a:avLst/>
          </a:prstGeom>
          <a:noFill/>
          <a:ln>
            <a:noFill/>
          </a:ln>
          <a:effectLst>
            <a:outerShdw blurRad="292100" rotWithShape="0" algn="tl" dir="2700000" dist="139700">
              <a:srgbClr val="333333">
                <a:alpha val="65098"/>
              </a:srgbClr>
            </a:outerShdw>
          </a:effectLst>
        </p:spPr>
      </p:pic>
      <p:grpSp>
        <p:nvGrpSpPr>
          <p:cNvPr id="211" name="Google Shape;211;p6"/>
          <p:cNvGrpSpPr/>
          <p:nvPr/>
        </p:nvGrpSpPr>
        <p:grpSpPr>
          <a:xfrm>
            <a:off x="7254886" y="2267010"/>
            <a:ext cx="10717291" cy="4620384"/>
            <a:chOff x="65410" y="1053711"/>
            <a:chExt cx="10717291" cy="4620384"/>
          </a:xfrm>
        </p:grpSpPr>
        <p:sp>
          <p:nvSpPr>
            <p:cNvPr id="212" name="Google Shape;212;p6"/>
            <p:cNvSpPr/>
            <p:nvPr/>
          </p:nvSpPr>
          <p:spPr>
            <a:xfrm>
              <a:off x="7507707" y="1726391"/>
              <a:ext cx="3274994" cy="3275600"/>
            </a:xfrm>
            <a:prstGeom prst="ellipse">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6"/>
            <p:cNvSpPr/>
            <p:nvPr/>
          </p:nvSpPr>
          <p:spPr>
            <a:xfrm>
              <a:off x="7616447" y="1835597"/>
              <a:ext cx="3057514" cy="3057188"/>
            </a:xfrm>
            <a:prstGeom prst="ellipse">
              <a:avLst/>
            </a:prstGeom>
            <a:solidFill>
              <a:schemeClr val="lt1">
                <a:alpha val="90196"/>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6"/>
            <p:cNvSpPr txBox="1"/>
            <p:nvPr/>
          </p:nvSpPr>
          <p:spPr>
            <a:xfrm>
              <a:off x="8053539" y="2272420"/>
              <a:ext cx="2183329" cy="2183541"/>
            </a:xfrm>
            <a:prstGeom prst="rect">
              <a:avLst/>
            </a:prstGeom>
            <a:noFill/>
            <a:ln>
              <a:noFill/>
            </a:ln>
          </p:spPr>
          <p:txBody>
            <a:bodyPr anchorCtr="0" anchor="ctr" bIns="46975" lIns="46975" spcFirstLastPara="1" rIns="46975" wrap="square" tIns="46975">
              <a:noAutofit/>
            </a:bodyPr>
            <a:lstStyle/>
            <a:p>
              <a:pPr indent="0" lvl="0" marL="0" marR="0" rtl="0" algn="ctr">
                <a:lnSpc>
                  <a:spcPct val="90000"/>
                </a:lnSpc>
                <a:spcBef>
                  <a:spcPts val="0"/>
                </a:spcBef>
                <a:spcAft>
                  <a:spcPts val="0"/>
                </a:spcAft>
                <a:buNone/>
              </a:pPr>
              <a:r>
                <a:rPr lang="en-US" sz="3700">
                  <a:solidFill>
                    <a:srgbClr val="6A4C8C"/>
                  </a:solidFill>
                  <a:latin typeface="Arial"/>
                  <a:ea typeface="Arial"/>
                  <a:cs typeface="Arial"/>
                  <a:sym typeface="Arial"/>
                </a:rPr>
                <a:t>Request regular reviews</a:t>
              </a:r>
              <a:endParaRPr sz="3700">
                <a:solidFill>
                  <a:schemeClr val="dk1"/>
                </a:solidFill>
                <a:latin typeface="Calibri"/>
                <a:ea typeface="Calibri"/>
                <a:cs typeface="Calibri"/>
                <a:sym typeface="Calibri"/>
              </a:endParaRPr>
            </a:p>
          </p:txBody>
        </p:sp>
        <p:sp>
          <p:nvSpPr>
            <p:cNvPr id="215" name="Google Shape;215;p6"/>
            <p:cNvSpPr/>
            <p:nvPr/>
          </p:nvSpPr>
          <p:spPr>
            <a:xfrm rot="2700000">
              <a:off x="4126850" y="1730351"/>
              <a:ext cx="3267105" cy="3267105"/>
            </a:xfrm>
            <a:prstGeom prst="teardrop">
              <a:avLst>
                <a:gd fmla="val 10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6"/>
            <p:cNvSpPr/>
            <p:nvPr/>
          </p:nvSpPr>
          <p:spPr>
            <a:xfrm>
              <a:off x="4231646" y="1835597"/>
              <a:ext cx="3057514" cy="3057188"/>
            </a:xfrm>
            <a:prstGeom prst="ellipse">
              <a:avLst/>
            </a:prstGeom>
            <a:solidFill>
              <a:schemeClr val="lt1">
                <a:alpha val="90196"/>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6"/>
            <p:cNvSpPr txBox="1"/>
            <p:nvPr/>
          </p:nvSpPr>
          <p:spPr>
            <a:xfrm>
              <a:off x="4668739" y="2272420"/>
              <a:ext cx="2183329" cy="2183541"/>
            </a:xfrm>
            <a:prstGeom prst="rect">
              <a:avLst/>
            </a:prstGeom>
            <a:noFill/>
            <a:ln>
              <a:noFill/>
            </a:ln>
          </p:spPr>
          <p:txBody>
            <a:bodyPr anchorCtr="0" anchor="ctr" bIns="46975" lIns="46975" spcFirstLastPara="1" rIns="46975" wrap="square" tIns="46975">
              <a:noAutofit/>
            </a:bodyPr>
            <a:lstStyle/>
            <a:p>
              <a:pPr indent="0" lvl="0" marL="0" marR="0" rtl="0" algn="ctr">
                <a:lnSpc>
                  <a:spcPct val="90000"/>
                </a:lnSpc>
                <a:spcBef>
                  <a:spcPts val="0"/>
                </a:spcBef>
                <a:spcAft>
                  <a:spcPts val="0"/>
                </a:spcAft>
                <a:buNone/>
              </a:pPr>
              <a:r>
                <a:rPr lang="en-US" sz="3700">
                  <a:solidFill>
                    <a:srgbClr val="6A4C8C"/>
                  </a:solidFill>
                  <a:latin typeface="Arial"/>
                  <a:ea typeface="Arial"/>
                  <a:cs typeface="Arial"/>
                  <a:sym typeface="Arial"/>
                </a:rPr>
                <a:t>Suggest strategies that work at home</a:t>
              </a:r>
              <a:endParaRPr sz="3700">
                <a:solidFill>
                  <a:schemeClr val="dk1"/>
                </a:solidFill>
                <a:latin typeface="Calibri"/>
                <a:ea typeface="Calibri"/>
                <a:cs typeface="Calibri"/>
                <a:sym typeface="Calibri"/>
              </a:endParaRPr>
            </a:p>
          </p:txBody>
        </p:sp>
        <p:sp>
          <p:nvSpPr>
            <p:cNvPr id="218" name="Google Shape;218;p6"/>
            <p:cNvSpPr/>
            <p:nvPr/>
          </p:nvSpPr>
          <p:spPr>
            <a:xfrm rot="2700000">
              <a:off x="742050" y="1730351"/>
              <a:ext cx="3267105" cy="3267105"/>
            </a:xfrm>
            <a:prstGeom prst="teardrop">
              <a:avLst>
                <a:gd fmla="val 10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6"/>
            <p:cNvSpPr/>
            <p:nvPr/>
          </p:nvSpPr>
          <p:spPr>
            <a:xfrm>
              <a:off x="846846" y="1835597"/>
              <a:ext cx="3057514" cy="3057188"/>
            </a:xfrm>
            <a:prstGeom prst="ellipse">
              <a:avLst/>
            </a:prstGeom>
            <a:solidFill>
              <a:schemeClr val="lt1">
                <a:alpha val="90196"/>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6"/>
            <p:cNvSpPr txBox="1"/>
            <p:nvPr/>
          </p:nvSpPr>
          <p:spPr>
            <a:xfrm>
              <a:off x="1283938" y="2272420"/>
              <a:ext cx="2183329" cy="2183541"/>
            </a:xfrm>
            <a:prstGeom prst="rect">
              <a:avLst/>
            </a:prstGeom>
            <a:noFill/>
            <a:ln>
              <a:noFill/>
            </a:ln>
          </p:spPr>
          <p:txBody>
            <a:bodyPr anchorCtr="0" anchor="ctr" bIns="46975" lIns="46975" spcFirstLastPara="1" rIns="46975" wrap="square" tIns="46975">
              <a:noAutofit/>
            </a:bodyPr>
            <a:lstStyle/>
            <a:p>
              <a:pPr indent="0" lvl="0" marL="0" marR="0" rtl="0" algn="ctr">
                <a:lnSpc>
                  <a:spcPct val="90000"/>
                </a:lnSpc>
                <a:spcBef>
                  <a:spcPts val="0"/>
                </a:spcBef>
                <a:spcAft>
                  <a:spcPts val="0"/>
                </a:spcAft>
                <a:buNone/>
              </a:pPr>
              <a:r>
                <a:rPr lang="en-US" sz="3700">
                  <a:solidFill>
                    <a:srgbClr val="6A4C8C"/>
                  </a:solidFill>
                  <a:latin typeface="Arial"/>
                  <a:ea typeface="Arial"/>
                  <a:cs typeface="Arial"/>
                  <a:sym typeface="Arial"/>
                </a:rPr>
                <a:t>Focus on strengths during meetings</a:t>
              </a:r>
              <a:endParaRPr sz="3700">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224" name="Shape 224"/>
        <p:cNvGrpSpPr/>
        <p:nvPr/>
      </p:nvGrpSpPr>
      <p:grpSpPr>
        <a:xfrm>
          <a:off x="0" y="0"/>
          <a:ext cx="0" cy="0"/>
          <a:chOff x="0" y="0"/>
          <a:chExt cx="0" cy="0"/>
        </a:xfrm>
      </p:grpSpPr>
      <p:sp>
        <p:nvSpPr>
          <p:cNvPr id="225" name="Google Shape;225;p7"/>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226" name="Google Shape;226;p7"/>
          <p:cNvSpPr txBox="1"/>
          <p:nvPr/>
        </p:nvSpPr>
        <p:spPr>
          <a:xfrm>
            <a:off x="816160" y="597973"/>
            <a:ext cx="16709840" cy="83099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Unit 2:</a:t>
            </a:r>
            <a:endParaRPr b="1" sz="5400">
              <a:solidFill>
                <a:srgbClr val="6A4C8C"/>
              </a:solidFill>
              <a:latin typeface="Arial"/>
              <a:ea typeface="Arial"/>
              <a:cs typeface="Arial"/>
              <a:sym typeface="Arial"/>
            </a:endParaRPr>
          </a:p>
        </p:txBody>
      </p:sp>
      <p:sp>
        <p:nvSpPr>
          <p:cNvPr id="227" name="Google Shape;227;p7"/>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228" name="Google Shape;228;p7"/>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229" name="Google Shape;229;p7"/>
          <p:cNvSpPr txBox="1"/>
          <p:nvPr/>
        </p:nvSpPr>
        <p:spPr>
          <a:xfrm>
            <a:off x="816160" y="1406121"/>
            <a:ext cx="16491072" cy="147732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4800">
                <a:solidFill>
                  <a:srgbClr val="6A4C8C"/>
                </a:solidFill>
                <a:latin typeface="Arial"/>
                <a:ea typeface="Arial"/>
                <a:cs typeface="Arial"/>
                <a:sym typeface="Arial"/>
              </a:rPr>
              <a:t>ADHD TRAITS &amp; RAISING AWARENESS AMONG TEACHERS</a:t>
            </a:r>
            <a:endParaRPr b="1" sz="4800">
              <a:solidFill>
                <a:srgbClr val="6A4C8C"/>
              </a:solidFill>
              <a:latin typeface="Arial"/>
              <a:ea typeface="Arial"/>
              <a:cs typeface="Arial"/>
              <a:sym typeface="Arial"/>
            </a:endParaRPr>
          </a:p>
        </p:txBody>
      </p:sp>
      <p:sp>
        <p:nvSpPr>
          <p:cNvPr id="230" name="Google Shape;230;p7"/>
          <p:cNvSpPr txBox="1"/>
          <p:nvPr/>
        </p:nvSpPr>
        <p:spPr>
          <a:xfrm>
            <a:off x="3657600" y="7604747"/>
            <a:ext cx="7620000" cy="172354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i="1" lang="en-US" sz="4800">
                <a:solidFill>
                  <a:srgbClr val="6A4C8C"/>
                </a:solidFill>
                <a:latin typeface="Comic Sans MS"/>
                <a:ea typeface="Comic Sans MS"/>
                <a:cs typeface="Comic Sans MS"/>
                <a:sym typeface="Comic Sans MS"/>
              </a:rPr>
              <a:t>BUT…</a:t>
            </a:r>
            <a:r>
              <a:rPr lang="en-US" sz="4800">
                <a:solidFill>
                  <a:schemeClr val="dk1"/>
                </a:solidFill>
                <a:latin typeface="Comic Sans MS"/>
                <a:ea typeface="Comic Sans MS"/>
                <a:cs typeface="Comic Sans MS"/>
                <a:sym typeface="Comic Sans MS"/>
              </a:rPr>
              <a:t> </a:t>
            </a:r>
            <a:r>
              <a:rPr b="1" lang="en-US" sz="3200">
                <a:solidFill>
                  <a:srgbClr val="6A4C8C"/>
                </a:solidFill>
                <a:latin typeface="Comic Sans MS"/>
                <a:ea typeface="Comic Sans MS"/>
                <a:cs typeface="Comic Sans MS"/>
                <a:sym typeface="Comic Sans MS"/>
              </a:rPr>
              <a:t>also </a:t>
            </a:r>
            <a:endParaRPr b="1" sz="3200">
              <a:solidFill>
                <a:srgbClr val="6A4C8C"/>
              </a:solidFill>
              <a:latin typeface="Comic Sans MS"/>
              <a:ea typeface="Comic Sans MS"/>
              <a:cs typeface="Comic Sans MS"/>
              <a:sym typeface="Comic Sans MS"/>
            </a:endParaRPr>
          </a:p>
          <a:p>
            <a:pPr indent="0" lvl="0" marL="0" marR="0" rtl="0" algn="l">
              <a:spcBef>
                <a:spcPts val="0"/>
              </a:spcBef>
              <a:spcAft>
                <a:spcPts val="0"/>
              </a:spcAft>
              <a:buNone/>
            </a:pPr>
            <a:r>
              <a:rPr b="1" lang="en-US" sz="3200">
                <a:solidFill>
                  <a:srgbClr val="6A4C8C"/>
                </a:solidFill>
                <a:latin typeface="Comic Sans MS"/>
                <a:ea typeface="Comic Sans MS"/>
                <a:cs typeface="Comic Sans MS"/>
                <a:sym typeface="Comic Sans MS"/>
              </a:rPr>
              <a:t>strengths creativity, problem-solving, curiosity, energy.</a:t>
            </a:r>
            <a:endParaRPr b="1" sz="3200">
              <a:solidFill>
                <a:srgbClr val="6A4C8C"/>
              </a:solidFill>
              <a:latin typeface="Comic Sans MS"/>
              <a:ea typeface="Comic Sans MS"/>
              <a:cs typeface="Comic Sans MS"/>
              <a:sym typeface="Comic Sans MS"/>
            </a:endParaRPr>
          </a:p>
        </p:txBody>
      </p:sp>
      <p:sp>
        <p:nvSpPr>
          <p:cNvPr id="231" name="Google Shape;231;p7"/>
          <p:cNvSpPr txBox="1"/>
          <p:nvPr/>
        </p:nvSpPr>
        <p:spPr>
          <a:xfrm>
            <a:off x="609600" y="3162642"/>
            <a:ext cx="12276640" cy="35702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4000">
                <a:solidFill>
                  <a:schemeClr val="dk1"/>
                </a:solidFill>
                <a:latin typeface="Arial"/>
                <a:ea typeface="Arial"/>
                <a:cs typeface="Arial"/>
                <a:sym typeface="Arial"/>
              </a:rPr>
              <a:t>ADHD in the Classroom</a:t>
            </a:r>
            <a:endParaRPr/>
          </a:p>
          <a:p>
            <a:pPr indent="0" lvl="0" marL="0" marR="0" rtl="0" algn="l">
              <a:spcBef>
                <a:spcPts val="0"/>
              </a:spcBef>
              <a:spcAft>
                <a:spcPts val="0"/>
              </a:spcAft>
              <a:buNone/>
            </a:pPr>
            <a:r>
              <a:t/>
            </a:r>
            <a:endParaRPr sz="32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Difficulty sustaining attention</a:t>
            </a:r>
            <a:endParaRPr/>
          </a:p>
          <a:p>
            <a:pPr indent="-457200" lvl="0" marL="45720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Forgetting homework/materials</a:t>
            </a:r>
            <a:endParaRPr/>
          </a:p>
          <a:p>
            <a:pPr indent="-457200" lvl="0" marL="45720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Trouble following multi-step instructions</a:t>
            </a:r>
            <a:endParaRPr/>
          </a:p>
          <a:p>
            <a:pPr indent="-457200" lvl="0" marL="45720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Emotional impulsivity</a:t>
            </a:r>
            <a:endParaRPr/>
          </a:p>
          <a:p>
            <a:pPr indent="-457200" lvl="0" marL="45720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Restlessness</a:t>
            </a:r>
            <a:endParaRPr sz="3200">
              <a:solidFill>
                <a:schemeClr val="dk1"/>
              </a:solidFill>
              <a:latin typeface="Arial"/>
              <a:ea typeface="Arial"/>
              <a:cs typeface="Arial"/>
              <a:sym typeface="Arial"/>
            </a:endParaRPr>
          </a:p>
        </p:txBody>
      </p:sp>
      <p:pic>
        <p:nvPicPr>
          <p:cNvPr id="232" name="Google Shape;232;p7"/>
          <p:cNvPicPr preferRelativeResize="0"/>
          <p:nvPr/>
        </p:nvPicPr>
        <p:blipFill rotWithShape="1">
          <a:blip r:embed="rId5">
            <a:alphaModFix/>
          </a:blip>
          <a:srcRect b="0" l="0" r="0" t="0"/>
          <a:stretch/>
        </p:blipFill>
        <p:spPr>
          <a:xfrm>
            <a:off x="9753600" y="3162642"/>
            <a:ext cx="7093180" cy="4724058"/>
          </a:xfrm>
          <a:prstGeom prst="rect">
            <a:avLst/>
          </a:prstGeom>
          <a:noFill/>
          <a:ln>
            <a:noFill/>
          </a:ln>
          <a:effectLst>
            <a:outerShdw blurRad="292100" rotWithShape="0" algn="tl" dir="2700000" dist="139700">
              <a:srgbClr val="333333">
                <a:alpha val="65098"/>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236" name="Shape 236"/>
        <p:cNvGrpSpPr/>
        <p:nvPr/>
      </p:nvGrpSpPr>
      <p:grpSpPr>
        <a:xfrm>
          <a:off x="0" y="0"/>
          <a:ext cx="0" cy="0"/>
          <a:chOff x="0" y="0"/>
          <a:chExt cx="0" cy="0"/>
        </a:xfrm>
      </p:grpSpPr>
      <p:sp>
        <p:nvSpPr>
          <p:cNvPr id="237" name="Google Shape;237;p8"/>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238" name="Google Shape;238;p8"/>
          <p:cNvSpPr txBox="1"/>
          <p:nvPr/>
        </p:nvSpPr>
        <p:spPr>
          <a:xfrm>
            <a:off x="816160" y="597973"/>
            <a:ext cx="16709840" cy="83099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Unit 2:</a:t>
            </a:r>
            <a:endParaRPr b="1" sz="5400">
              <a:solidFill>
                <a:srgbClr val="6A4C8C"/>
              </a:solidFill>
              <a:latin typeface="Arial"/>
              <a:ea typeface="Arial"/>
              <a:cs typeface="Arial"/>
              <a:sym typeface="Arial"/>
            </a:endParaRPr>
          </a:p>
        </p:txBody>
      </p:sp>
      <p:sp>
        <p:nvSpPr>
          <p:cNvPr id="239" name="Google Shape;239;p8"/>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240" name="Google Shape;240;p8"/>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241" name="Google Shape;241;p8"/>
          <p:cNvSpPr txBox="1"/>
          <p:nvPr/>
        </p:nvSpPr>
        <p:spPr>
          <a:xfrm>
            <a:off x="816160" y="1406121"/>
            <a:ext cx="16491072" cy="147732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4800">
                <a:solidFill>
                  <a:srgbClr val="6A4C8C"/>
                </a:solidFill>
                <a:latin typeface="Arial"/>
                <a:ea typeface="Arial"/>
                <a:cs typeface="Arial"/>
                <a:sym typeface="Arial"/>
              </a:rPr>
              <a:t>ADHD TRAITS &amp; RAISING AWARENESS AMONG TEACHERS</a:t>
            </a:r>
            <a:endParaRPr b="1" sz="4800">
              <a:solidFill>
                <a:srgbClr val="6A4C8C"/>
              </a:solidFill>
              <a:latin typeface="Arial"/>
              <a:ea typeface="Arial"/>
              <a:cs typeface="Arial"/>
              <a:sym typeface="Arial"/>
            </a:endParaRPr>
          </a:p>
        </p:txBody>
      </p:sp>
      <p:sp>
        <p:nvSpPr>
          <p:cNvPr id="242" name="Google Shape;242;p8"/>
          <p:cNvSpPr txBox="1"/>
          <p:nvPr/>
        </p:nvSpPr>
        <p:spPr>
          <a:xfrm>
            <a:off x="609600" y="3071980"/>
            <a:ext cx="9862543" cy="178510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3600">
                <a:solidFill>
                  <a:schemeClr val="dk1"/>
                </a:solidFill>
                <a:latin typeface="Arial"/>
                <a:ea typeface="Arial"/>
                <a:cs typeface="Arial"/>
                <a:sym typeface="Arial"/>
              </a:rPr>
              <a:t>Raising Awareness &amp; Building Empathy</a:t>
            </a:r>
            <a:endParaRPr/>
          </a:p>
          <a:p>
            <a:pPr indent="-482600" lvl="0" marL="685800" marR="0" rtl="0" algn="l">
              <a:spcBef>
                <a:spcPts val="0"/>
              </a:spcBef>
              <a:spcAft>
                <a:spcPts val="0"/>
              </a:spcAft>
              <a:buClr>
                <a:schemeClr val="dk1"/>
              </a:buClr>
              <a:buSzPts val="3200"/>
              <a:buFont typeface="Noto Sans Symbols"/>
              <a:buNone/>
            </a:pPr>
            <a:r>
              <a:t/>
            </a:r>
            <a:endParaRPr sz="3200">
              <a:solidFill>
                <a:schemeClr val="dk1"/>
              </a:solidFill>
              <a:latin typeface="Arial"/>
              <a:ea typeface="Arial"/>
              <a:cs typeface="Arial"/>
              <a:sym typeface="Arial"/>
            </a:endParaRPr>
          </a:p>
          <a:p>
            <a:pPr indent="0" lvl="0" marL="0" marR="0" rtl="0" algn="l">
              <a:spcBef>
                <a:spcPts val="0"/>
              </a:spcBef>
              <a:spcAft>
                <a:spcPts val="0"/>
              </a:spcAft>
              <a:buNone/>
            </a:pPr>
            <a:r>
              <a:t/>
            </a:r>
            <a:endParaRPr sz="4800">
              <a:solidFill>
                <a:schemeClr val="dk1"/>
              </a:solidFill>
              <a:latin typeface="Calibri"/>
              <a:ea typeface="Calibri"/>
              <a:cs typeface="Calibri"/>
              <a:sym typeface="Calibri"/>
            </a:endParaRPr>
          </a:p>
        </p:txBody>
      </p:sp>
      <p:sp>
        <p:nvSpPr>
          <p:cNvPr id="243" name="Google Shape;243;p8"/>
          <p:cNvSpPr txBox="1"/>
          <p:nvPr/>
        </p:nvSpPr>
        <p:spPr>
          <a:xfrm>
            <a:off x="975460" y="5755793"/>
            <a:ext cx="2082281" cy="215443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1" lang="en-US" sz="2800">
                <a:solidFill>
                  <a:srgbClr val="6A4C8C"/>
                </a:solidFill>
                <a:latin typeface="Comic Sans MS"/>
                <a:ea typeface="Comic Sans MS"/>
                <a:cs typeface="Comic Sans MS"/>
                <a:sym typeface="Comic Sans MS"/>
              </a:rPr>
              <a:t>Checklist for parents</a:t>
            </a:r>
            <a:endParaRPr i="1" sz="2800">
              <a:solidFill>
                <a:srgbClr val="6A4C8C"/>
              </a:solidFill>
              <a:latin typeface="Comic Sans MS"/>
              <a:ea typeface="Comic Sans MS"/>
              <a:cs typeface="Comic Sans MS"/>
              <a:sym typeface="Comic Sans MS"/>
            </a:endParaRPr>
          </a:p>
          <a:p>
            <a:pPr indent="0" lvl="0" marL="0" marR="0" rtl="0" algn="l">
              <a:spcBef>
                <a:spcPts val="0"/>
              </a:spcBef>
              <a:spcAft>
                <a:spcPts val="0"/>
              </a:spcAft>
              <a:buNone/>
            </a:pPr>
            <a:r>
              <a:t/>
            </a:r>
            <a:endParaRPr sz="2800">
              <a:solidFill>
                <a:srgbClr val="6A4C8C"/>
              </a:solidFill>
              <a:latin typeface="Comic Sans MS"/>
              <a:ea typeface="Comic Sans MS"/>
              <a:cs typeface="Comic Sans MS"/>
              <a:sym typeface="Comic Sans MS"/>
            </a:endParaRPr>
          </a:p>
          <a:p>
            <a:pPr indent="0" lvl="0" marL="0" marR="0" rtl="0" algn="l">
              <a:spcBef>
                <a:spcPts val="0"/>
              </a:spcBef>
              <a:spcAft>
                <a:spcPts val="0"/>
              </a:spcAft>
              <a:buNone/>
            </a:pPr>
            <a:r>
              <a:t/>
            </a:r>
            <a:endParaRPr sz="2800">
              <a:solidFill>
                <a:srgbClr val="6A4C8C"/>
              </a:solidFill>
              <a:latin typeface="Comic Sans MS"/>
              <a:ea typeface="Comic Sans MS"/>
              <a:cs typeface="Comic Sans MS"/>
              <a:sym typeface="Comic Sans MS"/>
            </a:endParaRPr>
          </a:p>
          <a:p>
            <a:pPr indent="0" lvl="0" marL="0" marR="0" rtl="0" algn="l">
              <a:spcBef>
                <a:spcPts val="0"/>
              </a:spcBef>
              <a:spcAft>
                <a:spcPts val="0"/>
              </a:spcAft>
              <a:buNone/>
            </a:pPr>
            <a:r>
              <a:t/>
            </a:r>
            <a:endParaRPr sz="2800">
              <a:solidFill>
                <a:srgbClr val="6A4C8C"/>
              </a:solidFill>
              <a:latin typeface="Comic Sans MS"/>
              <a:ea typeface="Comic Sans MS"/>
              <a:cs typeface="Comic Sans MS"/>
              <a:sym typeface="Comic Sans MS"/>
            </a:endParaRPr>
          </a:p>
        </p:txBody>
      </p:sp>
      <p:pic>
        <p:nvPicPr>
          <p:cNvPr descr="Checklist Template | PosterMyWall" id="244" name="Google Shape;244;p8"/>
          <p:cNvPicPr preferRelativeResize="0"/>
          <p:nvPr/>
        </p:nvPicPr>
        <p:blipFill rotWithShape="1">
          <a:blip r:embed="rId5">
            <a:alphaModFix/>
          </a:blip>
          <a:srcRect b="0" l="0" r="12008" t="26482"/>
          <a:stretch/>
        </p:blipFill>
        <p:spPr>
          <a:xfrm>
            <a:off x="3330433" y="4472356"/>
            <a:ext cx="6651767" cy="5891121"/>
          </a:xfrm>
          <a:prstGeom prst="rect">
            <a:avLst/>
          </a:prstGeom>
          <a:noFill/>
          <a:ln>
            <a:noFill/>
          </a:ln>
        </p:spPr>
      </p:pic>
      <p:sp>
        <p:nvSpPr>
          <p:cNvPr id="245" name="Google Shape;245;p8"/>
          <p:cNvSpPr txBox="1"/>
          <p:nvPr/>
        </p:nvSpPr>
        <p:spPr>
          <a:xfrm>
            <a:off x="6250807" y="5281043"/>
            <a:ext cx="4040742" cy="13388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700">
                <a:solidFill>
                  <a:srgbClr val="6A4C8C"/>
                </a:solidFill>
                <a:latin typeface="Comic Sans MS"/>
                <a:ea typeface="Comic Sans MS"/>
                <a:cs typeface="Comic Sans MS"/>
                <a:sym typeface="Comic Sans MS"/>
              </a:rPr>
              <a:t>Identify a supportive staff member</a:t>
            </a:r>
            <a:endParaRPr/>
          </a:p>
          <a:p>
            <a:pPr indent="0" lvl="0" marL="0" marR="0" rtl="0" algn="l">
              <a:spcBef>
                <a:spcPts val="0"/>
              </a:spcBef>
              <a:spcAft>
                <a:spcPts val="0"/>
              </a:spcAft>
              <a:buNone/>
            </a:pPr>
            <a:r>
              <a:t/>
            </a:r>
            <a:endParaRPr sz="2700">
              <a:solidFill>
                <a:schemeClr val="dk1"/>
              </a:solidFill>
              <a:latin typeface="Calibri"/>
              <a:ea typeface="Calibri"/>
              <a:cs typeface="Calibri"/>
              <a:sym typeface="Calibri"/>
            </a:endParaRPr>
          </a:p>
        </p:txBody>
      </p:sp>
      <p:sp>
        <p:nvSpPr>
          <p:cNvPr id="246" name="Google Shape;246;p8"/>
          <p:cNvSpPr txBox="1"/>
          <p:nvPr/>
        </p:nvSpPr>
        <p:spPr>
          <a:xfrm>
            <a:off x="6257624" y="6320820"/>
            <a:ext cx="3495976"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700">
                <a:solidFill>
                  <a:srgbClr val="00B050"/>
                </a:solidFill>
                <a:latin typeface="Comic Sans MS"/>
                <a:ea typeface="Comic Sans MS"/>
                <a:cs typeface="Comic Sans MS"/>
                <a:sym typeface="Comic Sans MS"/>
              </a:rPr>
              <a:t>Share practical tips rather than theory</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7" name="Google Shape;247;p8"/>
          <p:cNvSpPr txBox="1"/>
          <p:nvPr/>
        </p:nvSpPr>
        <p:spPr>
          <a:xfrm>
            <a:off x="6416673" y="7233121"/>
            <a:ext cx="3565527"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700">
                <a:solidFill>
                  <a:srgbClr val="6A4C8C"/>
                </a:solidFill>
                <a:latin typeface="Comic Sans MS"/>
                <a:ea typeface="Comic Sans MS"/>
                <a:cs typeface="Comic Sans MS"/>
                <a:sym typeface="Comic Sans MS"/>
              </a:rPr>
              <a:t>Provide real examples from home</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 name="Google Shape;248;p8"/>
          <p:cNvSpPr txBox="1"/>
          <p:nvPr/>
        </p:nvSpPr>
        <p:spPr>
          <a:xfrm>
            <a:off x="6443512" y="8198134"/>
            <a:ext cx="312420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700">
                <a:solidFill>
                  <a:srgbClr val="00B050"/>
                </a:solidFill>
                <a:latin typeface="Comic Sans MS"/>
                <a:ea typeface="Comic Sans MS"/>
                <a:cs typeface="Comic Sans MS"/>
                <a:sym typeface="Comic Sans MS"/>
              </a:rPr>
              <a:t>Follow up with appreciation</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9" name="Google Shape;249;p8"/>
          <p:cNvSpPr txBox="1"/>
          <p:nvPr/>
        </p:nvSpPr>
        <p:spPr>
          <a:xfrm>
            <a:off x="5867400" y="5372100"/>
            <a:ext cx="383407" cy="4026363"/>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0" name="Google Shape;250;p8"/>
          <p:cNvSpPr/>
          <p:nvPr/>
        </p:nvSpPr>
        <p:spPr>
          <a:xfrm>
            <a:off x="9796822" y="5561362"/>
            <a:ext cx="2536967"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2400">
                <a:solidFill>
                  <a:srgbClr val="6A4C8C"/>
                </a:solidFill>
                <a:latin typeface="Comic Sans MS"/>
                <a:ea typeface="Comic Sans MS"/>
                <a:cs typeface="Comic Sans MS"/>
                <a:sym typeface="Comic Sans MS"/>
              </a:rPr>
              <a:t>Scripts </a:t>
            </a:r>
            <a:endParaRPr b="1" i="1" sz="2400">
              <a:solidFill>
                <a:srgbClr val="6A4C8C"/>
              </a:solidFill>
              <a:latin typeface="Comic Sans MS"/>
              <a:ea typeface="Comic Sans MS"/>
              <a:cs typeface="Comic Sans MS"/>
              <a:sym typeface="Comic Sans MS"/>
            </a:endParaRPr>
          </a:p>
          <a:p>
            <a:pPr indent="0" lvl="0" marL="0" marR="0" rtl="0" algn="ctr">
              <a:spcBef>
                <a:spcPts val="0"/>
              </a:spcBef>
              <a:spcAft>
                <a:spcPts val="0"/>
              </a:spcAft>
              <a:buNone/>
            </a:pPr>
            <a:r>
              <a:rPr b="1" i="1" lang="en-US" sz="2400">
                <a:solidFill>
                  <a:srgbClr val="6A4C8C"/>
                </a:solidFill>
                <a:latin typeface="Comic Sans MS"/>
                <a:ea typeface="Comic Sans MS"/>
                <a:cs typeface="Comic Sans MS"/>
                <a:sym typeface="Comic Sans MS"/>
              </a:rPr>
              <a:t>for </a:t>
            </a:r>
            <a:endParaRPr/>
          </a:p>
          <a:p>
            <a:pPr indent="0" lvl="0" marL="0" marR="0" rtl="0" algn="ctr">
              <a:spcBef>
                <a:spcPts val="0"/>
              </a:spcBef>
              <a:spcAft>
                <a:spcPts val="0"/>
              </a:spcAft>
              <a:buNone/>
            </a:pPr>
            <a:r>
              <a:rPr b="1" i="1" lang="en-US" sz="2400">
                <a:solidFill>
                  <a:srgbClr val="6A4C8C"/>
                </a:solidFill>
                <a:latin typeface="Comic Sans MS"/>
                <a:ea typeface="Comic Sans MS"/>
                <a:cs typeface="Comic Sans MS"/>
                <a:sym typeface="Comic Sans MS"/>
              </a:rPr>
              <a:t>Effective Communication </a:t>
            </a:r>
            <a:endParaRPr b="1" i="1" sz="2400">
              <a:solidFill>
                <a:srgbClr val="6A4C8C"/>
              </a:solidFill>
              <a:latin typeface="Comic Sans MS"/>
              <a:ea typeface="Comic Sans MS"/>
              <a:cs typeface="Comic Sans MS"/>
              <a:sym typeface="Comic Sans MS"/>
            </a:endParaRPr>
          </a:p>
        </p:txBody>
      </p:sp>
      <p:pic>
        <p:nvPicPr>
          <p:cNvPr descr="Blank notebook template background – Royalty-Free Vector | VectorStock" id="251" name="Google Shape;251;p8"/>
          <p:cNvPicPr preferRelativeResize="0"/>
          <p:nvPr/>
        </p:nvPicPr>
        <p:blipFill rotWithShape="1">
          <a:blip r:embed="rId6">
            <a:alphaModFix/>
          </a:blip>
          <a:srcRect b="7551" l="5281" r="0" t="0"/>
          <a:stretch/>
        </p:blipFill>
        <p:spPr>
          <a:xfrm>
            <a:off x="12268200" y="2367342"/>
            <a:ext cx="5996775" cy="6377538"/>
          </a:xfrm>
          <a:prstGeom prst="rect">
            <a:avLst/>
          </a:prstGeom>
          <a:noFill/>
          <a:ln>
            <a:noFill/>
          </a:ln>
        </p:spPr>
      </p:pic>
      <p:sp>
        <p:nvSpPr>
          <p:cNvPr id="252" name="Google Shape;252;p8"/>
          <p:cNvSpPr/>
          <p:nvPr/>
        </p:nvSpPr>
        <p:spPr>
          <a:xfrm>
            <a:off x="12714710" y="2881635"/>
            <a:ext cx="5322878" cy="63709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00"/>
                </a:solidFill>
                <a:latin typeface="Arial"/>
                <a:ea typeface="Arial"/>
                <a:cs typeface="Arial"/>
                <a:sym typeface="Arial"/>
              </a:rPr>
              <a:t>Opening a Dialogue:</a:t>
            </a:r>
            <a:br>
              <a:rPr lang="en-US" sz="2400">
                <a:solidFill>
                  <a:srgbClr val="000000"/>
                </a:solidFill>
                <a:latin typeface="Arial"/>
                <a:ea typeface="Arial"/>
                <a:cs typeface="Arial"/>
                <a:sym typeface="Arial"/>
              </a:rPr>
            </a:br>
            <a:r>
              <a:rPr lang="en-US" sz="2400">
                <a:solidFill>
                  <a:srgbClr val="000000"/>
                </a:solidFill>
                <a:latin typeface="Arial"/>
                <a:ea typeface="Arial"/>
                <a:cs typeface="Arial"/>
                <a:sym typeface="Arial"/>
              </a:rPr>
              <a:t>“I’d love to collaborate on strategies that work both at home and in class.”</a:t>
            </a:r>
            <a:endParaRPr/>
          </a:p>
          <a:p>
            <a:pPr indent="0" lvl="0" marL="0" marR="0" rtl="0" algn="l">
              <a:spcBef>
                <a:spcPts val="0"/>
              </a:spcBef>
              <a:spcAft>
                <a:spcPts val="0"/>
              </a:spcAft>
              <a:buNone/>
            </a:pPr>
            <a:r>
              <a:t/>
            </a:r>
            <a:endParaRPr sz="2400">
              <a:solidFill>
                <a:srgbClr val="000000"/>
              </a:solidFill>
              <a:latin typeface="Arial"/>
              <a:ea typeface="Arial"/>
              <a:cs typeface="Arial"/>
              <a:sym typeface="Arial"/>
            </a:endParaRPr>
          </a:p>
          <a:p>
            <a:pPr indent="0" lvl="0" marL="0" marR="0" rtl="0" algn="l">
              <a:spcBef>
                <a:spcPts val="0"/>
              </a:spcBef>
              <a:spcAft>
                <a:spcPts val="0"/>
              </a:spcAft>
              <a:buNone/>
            </a:pPr>
            <a:r>
              <a:rPr b="1" lang="en-US" sz="2400">
                <a:solidFill>
                  <a:srgbClr val="000000"/>
                </a:solidFill>
                <a:latin typeface="Arial"/>
                <a:ea typeface="Arial"/>
                <a:cs typeface="Arial"/>
                <a:sym typeface="Arial"/>
              </a:rPr>
              <a:t>Requesting Adjustments:</a:t>
            </a:r>
            <a:endParaRPr/>
          </a:p>
          <a:p>
            <a:pPr indent="0" lvl="0" marL="0" marR="0" rtl="0" algn="l">
              <a:spcBef>
                <a:spcPts val="0"/>
              </a:spcBef>
              <a:spcAft>
                <a:spcPts val="0"/>
              </a:spcAft>
              <a:buNone/>
            </a:pPr>
            <a:r>
              <a:rPr lang="en-US" sz="2400">
                <a:solidFill>
                  <a:srgbClr val="000000"/>
                </a:solidFill>
                <a:latin typeface="Arial"/>
                <a:ea typeface="Arial"/>
                <a:cs typeface="Arial"/>
                <a:sym typeface="Arial"/>
              </a:rPr>
              <a:t>“Could we try giving shorter instructions or written reminders?”</a:t>
            </a:r>
            <a:endParaRPr/>
          </a:p>
          <a:p>
            <a:pPr indent="0" lvl="0" marL="0" marR="0" rtl="0" algn="l">
              <a:spcBef>
                <a:spcPts val="0"/>
              </a:spcBef>
              <a:spcAft>
                <a:spcPts val="0"/>
              </a:spcAft>
              <a:buNone/>
            </a:pPr>
            <a:r>
              <a:t/>
            </a:r>
            <a:endParaRPr sz="2400">
              <a:solidFill>
                <a:srgbClr val="000000"/>
              </a:solidFill>
              <a:latin typeface="Arial"/>
              <a:ea typeface="Arial"/>
              <a:cs typeface="Arial"/>
              <a:sym typeface="Arial"/>
            </a:endParaRPr>
          </a:p>
          <a:p>
            <a:pPr indent="0" lvl="0" marL="0" marR="0" rtl="0" algn="l">
              <a:spcBef>
                <a:spcPts val="0"/>
              </a:spcBef>
              <a:spcAft>
                <a:spcPts val="0"/>
              </a:spcAft>
              <a:buNone/>
            </a:pPr>
            <a:r>
              <a:rPr b="1" lang="en-US" sz="2400">
                <a:solidFill>
                  <a:srgbClr val="000000"/>
                </a:solidFill>
                <a:latin typeface="Arial"/>
                <a:ea typeface="Arial"/>
                <a:cs typeface="Arial"/>
                <a:sym typeface="Arial"/>
              </a:rPr>
              <a:t>Addressing Behavior:</a:t>
            </a:r>
            <a:br>
              <a:rPr lang="en-US" sz="2400">
                <a:solidFill>
                  <a:srgbClr val="000000"/>
                </a:solidFill>
                <a:latin typeface="Arial"/>
                <a:ea typeface="Arial"/>
                <a:cs typeface="Arial"/>
                <a:sym typeface="Arial"/>
              </a:rPr>
            </a:br>
            <a:r>
              <a:rPr lang="en-US" sz="2400">
                <a:solidFill>
                  <a:srgbClr val="000000"/>
                </a:solidFill>
                <a:latin typeface="Arial"/>
                <a:ea typeface="Arial"/>
                <a:cs typeface="Arial"/>
                <a:sym typeface="Arial"/>
              </a:rPr>
              <a:t>“Can we explore triggers together and agree on preventive support?”</a:t>
            </a:r>
            <a:endParaRPr/>
          </a:p>
          <a:p>
            <a:pPr indent="0" lvl="0" marL="0" marR="0" rtl="0" algn="l">
              <a:spcBef>
                <a:spcPts val="0"/>
              </a:spcBef>
              <a:spcAft>
                <a:spcPts val="0"/>
              </a:spcAft>
              <a:buNone/>
            </a:pPr>
            <a:r>
              <a:t/>
            </a:r>
            <a:endParaRPr sz="2400">
              <a:solidFill>
                <a:srgbClr val="000000"/>
              </a:solidFill>
              <a:latin typeface="Arial"/>
              <a:ea typeface="Arial"/>
              <a:cs typeface="Arial"/>
              <a:sym typeface="Arial"/>
            </a:endParaRPr>
          </a:p>
          <a:p>
            <a:pPr indent="0" lvl="0" marL="0" marR="0" rtl="0" algn="l">
              <a:spcBef>
                <a:spcPts val="0"/>
              </a:spcBef>
              <a:spcAft>
                <a:spcPts val="0"/>
              </a:spcAft>
              <a:buNone/>
            </a:pPr>
            <a:r>
              <a:rPr b="1" lang="en-US" sz="2400">
                <a:solidFill>
                  <a:srgbClr val="000000"/>
                </a:solidFill>
                <a:latin typeface="Arial"/>
                <a:ea typeface="Arial"/>
                <a:cs typeface="Arial"/>
                <a:sym typeface="Arial"/>
              </a:rPr>
              <a:t>IEP Review:</a:t>
            </a:r>
            <a:br>
              <a:rPr lang="en-US" sz="2400">
                <a:solidFill>
                  <a:srgbClr val="000000"/>
                </a:solidFill>
                <a:latin typeface="Arial"/>
                <a:ea typeface="Arial"/>
                <a:cs typeface="Arial"/>
                <a:sym typeface="Arial"/>
              </a:rPr>
            </a:br>
            <a:r>
              <a:rPr lang="en-US" sz="2400">
                <a:solidFill>
                  <a:srgbClr val="000000"/>
                </a:solidFill>
                <a:latin typeface="Arial"/>
                <a:ea typeface="Arial"/>
                <a:cs typeface="Arial"/>
                <a:sym typeface="Arial"/>
              </a:rPr>
              <a:t>“Can we schedule a follow-up to discuss progress and next steps?”</a:t>
            </a:r>
            <a:endParaRPr/>
          </a:p>
          <a:p>
            <a:pPr indent="0" lvl="0" marL="0" marR="0" rtl="0" algn="l">
              <a:spcBef>
                <a:spcPts val="0"/>
              </a:spcBef>
              <a:spcAft>
                <a:spcPts val="0"/>
              </a:spcAft>
              <a:buNone/>
            </a:pPr>
            <a:r>
              <a:t/>
            </a:r>
            <a:endParaRPr sz="2400">
              <a:solidFill>
                <a:srgbClr val="000000"/>
              </a:solidFill>
              <a:latin typeface="Arial"/>
              <a:ea typeface="Arial"/>
              <a:cs typeface="Arial"/>
              <a:sym typeface="Arial"/>
            </a:endParaRPr>
          </a:p>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256" name="Shape 256"/>
        <p:cNvGrpSpPr/>
        <p:nvPr/>
      </p:nvGrpSpPr>
      <p:grpSpPr>
        <a:xfrm>
          <a:off x="0" y="0"/>
          <a:ext cx="0" cy="0"/>
          <a:chOff x="0" y="0"/>
          <a:chExt cx="0" cy="0"/>
        </a:xfrm>
      </p:grpSpPr>
      <p:sp>
        <p:nvSpPr>
          <p:cNvPr id="257" name="Google Shape;257;p9"/>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258" name="Google Shape;258;p9"/>
          <p:cNvSpPr txBox="1"/>
          <p:nvPr/>
        </p:nvSpPr>
        <p:spPr>
          <a:xfrm>
            <a:off x="816160" y="597973"/>
            <a:ext cx="16709840" cy="83099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Unit 3:</a:t>
            </a:r>
            <a:endParaRPr b="1" sz="5400">
              <a:solidFill>
                <a:srgbClr val="6A4C8C"/>
              </a:solidFill>
              <a:latin typeface="Arial"/>
              <a:ea typeface="Arial"/>
              <a:cs typeface="Arial"/>
              <a:sym typeface="Arial"/>
            </a:endParaRPr>
          </a:p>
        </p:txBody>
      </p:sp>
      <p:sp>
        <p:nvSpPr>
          <p:cNvPr id="259" name="Google Shape;259;p9"/>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260" name="Google Shape;260;p9"/>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261" name="Google Shape;261;p9"/>
          <p:cNvSpPr txBox="1"/>
          <p:nvPr/>
        </p:nvSpPr>
        <p:spPr>
          <a:xfrm>
            <a:off x="816160" y="1406121"/>
            <a:ext cx="16491072"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4800">
                <a:solidFill>
                  <a:srgbClr val="6A4C8C"/>
                </a:solidFill>
                <a:latin typeface="Arial"/>
                <a:ea typeface="Arial"/>
                <a:cs typeface="Arial"/>
                <a:sym typeface="Arial"/>
              </a:rPr>
              <a:t>PRODUCTIVE PARTNERSHIPS &amp; ADVOCACY IN ACTION</a:t>
            </a:r>
            <a:endParaRPr b="1" sz="4800">
              <a:solidFill>
                <a:srgbClr val="6A4C8C"/>
              </a:solidFill>
              <a:latin typeface="Arial"/>
              <a:ea typeface="Arial"/>
              <a:cs typeface="Arial"/>
              <a:sym typeface="Arial"/>
            </a:endParaRPr>
          </a:p>
        </p:txBody>
      </p:sp>
      <p:sp>
        <p:nvSpPr>
          <p:cNvPr id="262" name="Google Shape;262;p9"/>
          <p:cNvSpPr txBox="1"/>
          <p:nvPr/>
        </p:nvSpPr>
        <p:spPr>
          <a:xfrm>
            <a:off x="10112098" y="2856537"/>
            <a:ext cx="7477432" cy="344709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1" lang="en-US" sz="4800">
                <a:solidFill>
                  <a:srgbClr val="6A4C8C"/>
                </a:solidFill>
                <a:latin typeface="Arial"/>
                <a:ea typeface="Arial"/>
                <a:cs typeface="Arial"/>
                <a:sym typeface="Arial"/>
              </a:rPr>
              <a:t>Tip:</a:t>
            </a:r>
            <a:r>
              <a:rPr i="1" lang="en-US" sz="4800">
                <a:solidFill>
                  <a:srgbClr val="6A4C8C"/>
                </a:solidFill>
                <a:latin typeface="Arial"/>
                <a:ea typeface="Arial"/>
                <a:cs typeface="Arial"/>
                <a:sym typeface="Arial"/>
              </a:rPr>
              <a:t> </a:t>
            </a:r>
            <a:endParaRPr i="1" sz="4800">
              <a:solidFill>
                <a:srgbClr val="6A4C8C"/>
              </a:solidFill>
              <a:latin typeface="Arial"/>
              <a:ea typeface="Arial"/>
              <a:cs typeface="Arial"/>
              <a:sym typeface="Arial"/>
            </a:endParaRPr>
          </a:p>
          <a:p>
            <a:pPr indent="0" lvl="0" marL="0" marR="0" rtl="0" algn="l">
              <a:spcBef>
                <a:spcPts val="0"/>
              </a:spcBef>
              <a:spcAft>
                <a:spcPts val="0"/>
              </a:spcAft>
              <a:buNone/>
            </a:pPr>
            <a:r>
              <a:t/>
            </a:r>
            <a:endParaRPr sz="4800">
              <a:solidFill>
                <a:schemeClr val="dk1"/>
              </a:solidFill>
              <a:latin typeface="Calibri"/>
              <a:ea typeface="Calibri"/>
              <a:cs typeface="Calibri"/>
              <a:sym typeface="Calibri"/>
            </a:endParaRPr>
          </a:p>
          <a:p>
            <a:pPr indent="0" lvl="0" marL="0" marR="0" rtl="0" algn="l">
              <a:spcBef>
                <a:spcPts val="0"/>
              </a:spcBef>
              <a:spcAft>
                <a:spcPts val="0"/>
              </a:spcAft>
              <a:buNone/>
            </a:pPr>
            <a:r>
              <a:rPr lang="en-US" sz="3200">
                <a:solidFill>
                  <a:srgbClr val="6A4C8C"/>
                </a:solidFill>
                <a:latin typeface="Arial"/>
                <a:ea typeface="Arial"/>
                <a:cs typeface="Arial"/>
                <a:sym typeface="Arial"/>
              </a:rPr>
              <a:t>Start conversations with appreciation:</a:t>
            </a:r>
            <a:endParaRPr/>
          </a:p>
          <a:p>
            <a:pPr indent="0" lvl="0" marL="0" marR="0" rtl="0" algn="l">
              <a:spcBef>
                <a:spcPts val="0"/>
              </a:spcBef>
              <a:spcAft>
                <a:spcPts val="0"/>
              </a:spcAft>
              <a:buNone/>
            </a:pPr>
            <a:r>
              <a:rPr lang="en-US" sz="32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3200">
                <a:solidFill>
                  <a:schemeClr val="dk1"/>
                </a:solidFill>
                <a:latin typeface="Arial"/>
                <a:ea typeface="Arial"/>
                <a:cs typeface="Arial"/>
                <a:sym typeface="Arial"/>
              </a:rPr>
              <a:t> </a:t>
            </a:r>
            <a:endParaRPr/>
          </a:p>
          <a:p>
            <a:pPr indent="0" lvl="0" marL="0" marR="0" rtl="0" algn="l">
              <a:spcBef>
                <a:spcPts val="0"/>
              </a:spcBef>
              <a:spcAft>
                <a:spcPts val="0"/>
              </a:spcAft>
              <a:buNone/>
            </a:pPr>
            <a:r>
              <a:t/>
            </a:r>
            <a:endParaRPr sz="3200">
              <a:solidFill>
                <a:srgbClr val="6A4C8C"/>
              </a:solidFill>
              <a:latin typeface="Arial"/>
              <a:ea typeface="Arial"/>
              <a:cs typeface="Arial"/>
              <a:sym typeface="Arial"/>
            </a:endParaRPr>
          </a:p>
        </p:txBody>
      </p:sp>
      <p:sp>
        <p:nvSpPr>
          <p:cNvPr id="263" name="Google Shape;263;p9"/>
          <p:cNvSpPr txBox="1"/>
          <p:nvPr/>
        </p:nvSpPr>
        <p:spPr>
          <a:xfrm>
            <a:off x="524808" y="2532472"/>
            <a:ext cx="7239000" cy="467820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4000">
                <a:solidFill>
                  <a:schemeClr val="dk1"/>
                </a:solidFill>
                <a:latin typeface="Arial"/>
                <a:ea typeface="Arial"/>
                <a:cs typeface="Arial"/>
                <a:sym typeface="Arial"/>
              </a:rPr>
              <a:t>Building</a:t>
            </a:r>
            <a:r>
              <a:rPr b="1" lang="en-US" sz="4800">
                <a:solidFill>
                  <a:schemeClr val="dk1"/>
                </a:solidFill>
                <a:latin typeface="Arial"/>
                <a:ea typeface="Arial"/>
                <a:cs typeface="Arial"/>
                <a:sym typeface="Arial"/>
              </a:rPr>
              <a:t> </a:t>
            </a:r>
            <a:r>
              <a:rPr b="1" lang="en-US" sz="4000">
                <a:solidFill>
                  <a:schemeClr val="dk1"/>
                </a:solidFill>
                <a:latin typeface="Arial"/>
                <a:ea typeface="Arial"/>
                <a:cs typeface="Arial"/>
                <a:sym typeface="Arial"/>
              </a:rPr>
              <a:t>Trust</a:t>
            </a:r>
            <a:endParaRPr/>
          </a:p>
          <a:p>
            <a:pPr indent="0" lvl="0" marL="0" marR="0" rtl="0" algn="l">
              <a:spcBef>
                <a:spcPts val="0"/>
              </a:spcBef>
              <a:spcAft>
                <a:spcPts val="0"/>
              </a:spcAft>
              <a:buNone/>
            </a:pPr>
            <a:r>
              <a:t/>
            </a:r>
            <a:endParaRPr sz="32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Transparency</a:t>
            </a:r>
            <a:endParaRPr/>
          </a:p>
          <a:p>
            <a:pPr indent="0" lvl="0" marL="0" marR="0" rtl="0" algn="l">
              <a:spcBef>
                <a:spcPts val="0"/>
              </a:spcBef>
              <a:spcAft>
                <a:spcPts val="0"/>
              </a:spcAft>
              <a:buNone/>
            </a:pPr>
            <a:r>
              <a:t/>
            </a:r>
            <a:endParaRPr sz="32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Respect &amp; empathy</a:t>
            </a:r>
            <a:endParaRPr/>
          </a:p>
          <a:p>
            <a:pPr indent="0" lvl="0" marL="0" marR="0" rtl="0" algn="l">
              <a:spcBef>
                <a:spcPts val="0"/>
              </a:spcBef>
              <a:spcAft>
                <a:spcPts val="0"/>
              </a:spcAft>
              <a:buNone/>
            </a:pPr>
            <a:r>
              <a:t/>
            </a:r>
            <a:endParaRPr sz="32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Consistent communication</a:t>
            </a:r>
            <a:endParaRPr/>
          </a:p>
          <a:p>
            <a:pPr indent="0" lvl="0" marL="0" marR="0" rtl="0" algn="l">
              <a:spcBef>
                <a:spcPts val="0"/>
              </a:spcBef>
              <a:spcAft>
                <a:spcPts val="0"/>
              </a:spcAft>
              <a:buNone/>
            </a:pPr>
            <a:r>
              <a:t/>
            </a:r>
            <a:endParaRPr sz="32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Shared goals</a:t>
            </a:r>
            <a:endParaRPr sz="3200">
              <a:solidFill>
                <a:schemeClr val="dk1"/>
              </a:solidFill>
              <a:latin typeface="Arial"/>
              <a:ea typeface="Arial"/>
              <a:cs typeface="Arial"/>
              <a:sym typeface="Arial"/>
            </a:endParaRPr>
          </a:p>
        </p:txBody>
      </p:sp>
      <p:pic>
        <p:nvPicPr>
          <p:cNvPr id="264" name="Google Shape;264;p9"/>
          <p:cNvPicPr preferRelativeResize="0"/>
          <p:nvPr/>
        </p:nvPicPr>
        <p:blipFill rotWithShape="1">
          <a:blip r:embed="rId5">
            <a:alphaModFix/>
          </a:blip>
          <a:srcRect b="0" l="0" r="0" t="0"/>
          <a:stretch/>
        </p:blipFill>
        <p:spPr>
          <a:xfrm>
            <a:off x="6075844" y="2624247"/>
            <a:ext cx="3524250" cy="5286375"/>
          </a:xfrm>
          <a:prstGeom prst="rect">
            <a:avLst/>
          </a:prstGeom>
          <a:noFill/>
          <a:ln>
            <a:noFill/>
          </a:ln>
        </p:spPr>
      </p:pic>
      <p:pic>
        <p:nvPicPr>
          <p:cNvPr descr="Quote box frame transparent background | Premium Vector" id="265" name="Google Shape;265;p9"/>
          <p:cNvPicPr preferRelativeResize="0"/>
          <p:nvPr/>
        </p:nvPicPr>
        <p:blipFill rotWithShape="1">
          <a:blip r:embed="rId6">
            <a:alphaModFix/>
          </a:blip>
          <a:srcRect b="0" l="0" r="0" t="0"/>
          <a:stretch/>
        </p:blipFill>
        <p:spPr>
          <a:xfrm>
            <a:off x="11658600" y="5082391"/>
            <a:ext cx="5181597" cy="3625464"/>
          </a:xfrm>
          <a:prstGeom prst="rect">
            <a:avLst/>
          </a:prstGeom>
          <a:noFill/>
          <a:ln>
            <a:noFill/>
          </a:ln>
        </p:spPr>
      </p:pic>
      <p:sp>
        <p:nvSpPr>
          <p:cNvPr id="266" name="Google Shape;266;p9"/>
          <p:cNvSpPr txBox="1"/>
          <p:nvPr/>
        </p:nvSpPr>
        <p:spPr>
          <a:xfrm flipH="1">
            <a:off x="12367257" y="5818226"/>
            <a:ext cx="3764281"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rgbClr val="6A4C8C"/>
                </a:solidFill>
                <a:latin typeface="Comic Sans MS"/>
                <a:ea typeface="Comic Sans MS"/>
                <a:cs typeface="Comic Sans MS"/>
                <a:sym typeface="Comic Sans MS"/>
              </a:rPr>
              <a:t>Thank you for your efforts with my child</a:t>
            </a:r>
            <a:endParaRPr sz="3200">
              <a:solidFill>
                <a:schemeClr val="dk1"/>
              </a:solidFill>
              <a:latin typeface="Comic Sans MS"/>
              <a:ea typeface="Comic Sans MS"/>
              <a:cs typeface="Comic Sans MS"/>
              <a:sym typeface="Comic Sans M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270" name="Shape 270"/>
        <p:cNvGrpSpPr/>
        <p:nvPr/>
      </p:nvGrpSpPr>
      <p:grpSpPr>
        <a:xfrm>
          <a:off x="0" y="0"/>
          <a:ext cx="0" cy="0"/>
          <a:chOff x="0" y="0"/>
          <a:chExt cx="0" cy="0"/>
        </a:xfrm>
      </p:grpSpPr>
      <p:sp>
        <p:nvSpPr>
          <p:cNvPr id="271" name="Google Shape;271;p10"/>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272" name="Google Shape;272;p10"/>
          <p:cNvSpPr txBox="1"/>
          <p:nvPr/>
        </p:nvSpPr>
        <p:spPr>
          <a:xfrm>
            <a:off x="816160" y="597973"/>
            <a:ext cx="16709840" cy="83099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Unit 3:</a:t>
            </a:r>
            <a:endParaRPr b="1" sz="5400">
              <a:solidFill>
                <a:srgbClr val="6A4C8C"/>
              </a:solidFill>
              <a:latin typeface="Arial"/>
              <a:ea typeface="Arial"/>
              <a:cs typeface="Arial"/>
              <a:sym typeface="Arial"/>
            </a:endParaRPr>
          </a:p>
        </p:txBody>
      </p:sp>
      <p:sp>
        <p:nvSpPr>
          <p:cNvPr id="273" name="Google Shape;273;p10"/>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274" name="Google Shape;274;p10"/>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275" name="Google Shape;275;p10"/>
          <p:cNvSpPr txBox="1"/>
          <p:nvPr/>
        </p:nvSpPr>
        <p:spPr>
          <a:xfrm>
            <a:off x="816160" y="1406121"/>
            <a:ext cx="16491072"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4800">
                <a:solidFill>
                  <a:srgbClr val="6A4C8C"/>
                </a:solidFill>
                <a:latin typeface="Arial"/>
                <a:ea typeface="Arial"/>
                <a:cs typeface="Arial"/>
                <a:sym typeface="Arial"/>
              </a:rPr>
              <a:t>PRODUCTIVE PARTNERSHIPS &amp; ADVOCACY IN ACTION</a:t>
            </a:r>
            <a:endParaRPr b="1" sz="4800">
              <a:solidFill>
                <a:srgbClr val="6A4C8C"/>
              </a:solidFill>
              <a:latin typeface="Arial"/>
              <a:ea typeface="Arial"/>
              <a:cs typeface="Arial"/>
              <a:sym typeface="Arial"/>
            </a:endParaRPr>
          </a:p>
        </p:txBody>
      </p:sp>
      <p:sp>
        <p:nvSpPr>
          <p:cNvPr id="276" name="Google Shape;276;p10"/>
          <p:cNvSpPr txBox="1"/>
          <p:nvPr/>
        </p:nvSpPr>
        <p:spPr>
          <a:xfrm>
            <a:off x="685800" y="2588165"/>
            <a:ext cx="8229600" cy="406265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4000">
                <a:solidFill>
                  <a:schemeClr val="dk1"/>
                </a:solidFill>
                <a:latin typeface="Arial"/>
                <a:ea typeface="Arial"/>
                <a:cs typeface="Arial"/>
                <a:sym typeface="Arial"/>
              </a:rPr>
              <a:t>Advocacy Skills for Parents</a:t>
            </a:r>
            <a:br>
              <a:rPr lang="en-US" sz="4800">
                <a:solidFill>
                  <a:schemeClr val="dk1"/>
                </a:solidFill>
                <a:latin typeface="Calibri"/>
                <a:ea typeface="Calibri"/>
                <a:cs typeface="Calibri"/>
                <a:sym typeface="Calibri"/>
              </a:rPr>
            </a:br>
            <a:endParaRPr sz="32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Preparing notes and relevant documents</a:t>
            </a:r>
            <a:endParaRPr/>
          </a:p>
          <a:p>
            <a:pPr indent="-457200" lvl="0" marL="45720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Being clear about requests</a:t>
            </a:r>
            <a:endParaRPr/>
          </a:p>
          <a:p>
            <a:pPr indent="-457200" lvl="0" marL="45720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Staying calm and professional</a:t>
            </a:r>
            <a:endParaRPr/>
          </a:p>
          <a:p>
            <a:pPr indent="-457200" lvl="0" marL="45720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Following up politely and consistently</a:t>
            </a:r>
            <a:endParaRPr/>
          </a:p>
          <a:p>
            <a:pPr indent="-457200" lvl="0" marL="457200" marR="0" rtl="0" algn="l">
              <a:spcBef>
                <a:spcPts val="0"/>
              </a:spcBef>
              <a:spcAft>
                <a:spcPts val="0"/>
              </a:spcAft>
              <a:buClr>
                <a:schemeClr val="dk1"/>
              </a:buClr>
              <a:buSzPts val="3200"/>
              <a:buFont typeface="Noto Sans Symbols"/>
              <a:buChar char="⮚"/>
            </a:pPr>
            <a:r>
              <a:rPr lang="en-US" sz="3200">
                <a:solidFill>
                  <a:schemeClr val="dk1"/>
                </a:solidFill>
                <a:latin typeface="Arial"/>
                <a:ea typeface="Arial"/>
                <a:cs typeface="Arial"/>
                <a:sym typeface="Arial"/>
              </a:rPr>
              <a:t>Using evidence (observations, reports, IEP notes)</a:t>
            </a:r>
            <a:endParaRPr/>
          </a:p>
        </p:txBody>
      </p:sp>
      <p:sp>
        <p:nvSpPr>
          <p:cNvPr id="277" name="Google Shape;277;p10"/>
          <p:cNvSpPr txBox="1"/>
          <p:nvPr/>
        </p:nvSpPr>
        <p:spPr>
          <a:xfrm>
            <a:off x="6553200" y="9007917"/>
            <a:ext cx="7531593" cy="615553"/>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1" lang="en-US" sz="4000">
                <a:solidFill>
                  <a:srgbClr val="6A4C8C"/>
                </a:solidFill>
                <a:latin typeface="Arial"/>
                <a:ea typeface="Arial"/>
                <a:cs typeface="Arial"/>
                <a:sym typeface="Arial"/>
              </a:rPr>
              <a:t>Advocacy Action Template</a:t>
            </a:r>
            <a:endParaRPr/>
          </a:p>
        </p:txBody>
      </p:sp>
      <p:grpSp>
        <p:nvGrpSpPr>
          <p:cNvPr id="278" name="Google Shape;278;p10"/>
          <p:cNvGrpSpPr/>
          <p:nvPr/>
        </p:nvGrpSpPr>
        <p:grpSpPr>
          <a:xfrm>
            <a:off x="10896605" y="2705182"/>
            <a:ext cx="6832922" cy="6126727"/>
            <a:chOff x="1219205" y="82"/>
            <a:chExt cx="6832922" cy="6126727"/>
          </a:xfrm>
        </p:grpSpPr>
        <p:sp>
          <p:nvSpPr>
            <p:cNvPr id="279" name="Google Shape;279;p10"/>
            <p:cNvSpPr/>
            <p:nvPr/>
          </p:nvSpPr>
          <p:spPr>
            <a:xfrm rot="10800000">
              <a:off x="1863097" y="51681"/>
              <a:ext cx="6182106" cy="1251496"/>
            </a:xfrm>
            <a:prstGeom prst="homePlate">
              <a:avLst>
                <a:gd fmla="val 5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0"/>
            <p:cNvSpPr txBox="1"/>
            <p:nvPr/>
          </p:nvSpPr>
          <p:spPr>
            <a:xfrm>
              <a:off x="2175971" y="51681"/>
              <a:ext cx="5869232" cy="1251496"/>
            </a:xfrm>
            <a:prstGeom prst="rect">
              <a:avLst/>
            </a:prstGeom>
            <a:noFill/>
            <a:ln>
              <a:noFill/>
            </a:ln>
          </p:spPr>
          <p:txBody>
            <a:bodyPr anchorCtr="0" anchor="ctr" bIns="118100" lIns="551875" spcFirstLastPara="1" rIns="220450" wrap="square" tIns="118100">
              <a:noAutofit/>
            </a:bodyPr>
            <a:lstStyle/>
            <a:p>
              <a:pPr indent="0" lvl="0" marL="0" marR="0" rtl="0" algn="ctr">
                <a:lnSpc>
                  <a:spcPct val="90000"/>
                </a:lnSpc>
                <a:spcBef>
                  <a:spcPts val="0"/>
                </a:spcBef>
                <a:spcAft>
                  <a:spcPts val="0"/>
                </a:spcAft>
                <a:buNone/>
              </a:pPr>
              <a:r>
                <a:rPr b="1" lang="en-US" sz="3100">
                  <a:solidFill>
                    <a:schemeClr val="lt1"/>
                  </a:solidFill>
                  <a:latin typeface="Arial"/>
                  <a:ea typeface="Arial"/>
                  <a:cs typeface="Arial"/>
                  <a:sym typeface="Arial"/>
                </a:rPr>
                <a:t>Situation</a:t>
              </a:r>
              <a:r>
                <a:rPr lang="en-US" sz="3100">
                  <a:solidFill>
                    <a:schemeClr val="lt1"/>
                  </a:solidFill>
                  <a:latin typeface="Arial"/>
                  <a:ea typeface="Arial"/>
                  <a:cs typeface="Arial"/>
                  <a:sym typeface="Arial"/>
                </a:rPr>
                <a:t> </a:t>
              </a:r>
              <a:r>
                <a:rPr b="1" lang="en-US" sz="3100">
                  <a:solidFill>
                    <a:schemeClr val="lt1"/>
                  </a:solidFill>
                  <a:latin typeface="Arial"/>
                  <a:ea typeface="Arial"/>
                  <a:cs typeface="Arial"/>
                  <a:sym typeface="Arial"/>
                </a:rPr>
                <a:t>→</a:t>
              </a:r>
              <a:r>
                <a:rPr lang="en-US" sz="3100">
                  <a:solidFill>
                    <a:schemeClr val="lt1"/>
                  </a:solidFill>
                  <a:latin typeface="Arial"/>
                  <a:ea typeface="Arial"/>
                  <a:cs typeface="Arial"/>
                  <a:sym typeface="Arial"/>
                </a:rPr>
                <a:t> </a:t>
              </a:r>
              <a:endParaRPr/>
            </a:p>
            <a:p>
              <a:pPr indent="0" lvl="0" marL="0" marR="0" rtl="0" algn="ctr">
                <a:lnSpc>
                  <a:spcPct val="90000"/>
                </a:lnSpc>
                <a:spcBef>
                  <a:spcPts val="1085"/>
                </a:spcBef>
                <a:spcAft>
                  <a:spcPts val="0"/>
                </a:spcAft>
                <a:buNone/>
              </a:pPr>
              <a:r>
                <a:rPr lang="en-US" sz="3100">
                  <a:solidFill>
                    <a:schemeClr val="lt1"/>
                  </a:solidFill>
                  <a:latin typeface="Arial"/>
                  <a:ea typeface="Arial"/>
                  <a:cs typeface="Arial"/>
                  <a:sym typeface="Arial"/>
                </a:rPr>
                <a:t>What is happening?</a:t>
              </a:r>
              <a:endParaRPr sz="3100">
                <a:solidFill>
                  <a:schemeClr val="lt1"/>
                </a:solidFill>
                <a:latin typeface="Calibri"/>
                <a:ea typeface="Calibri"/>
                <a:cs typeface="Calibri"/>
                <a:sym typeface="Calibri"/>
              </a:endParaRPr>
            </a:p>
          </p:txBody>
        </p:sp>
        <p:sp>
          <p:nvSpPr>
            <p:cNvPr id="281" name="Google Shape;281;p10"/>
            <p:cNvSpPr/>
            <p:nvPr/>
          </p:nvSpPr>
          <p:spPr>
            <a:xfrm>
              <a:off x="1244272" y="82"/>
              <a:ext cx="1251496" cy="1251496"/>
            </a:xfrm>
            <a:prstGeom prst="ellipse">
              <a:avLst/>
            </a:prstGeom>
            <a:blipFill rotWithShape="1">
              <a:blip r:embed="rId5">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0"/>
            <p:cNvSpPr/>
            <p:nvPr/>
          </p:nvSpPr>
          <p:spPr>
            <a:xfrm rot="10800000">
              <a:off x="1870021" y="1625159"/>
              <a:ext cx="6182106" cy="1251496"/>
            </a:xfrm>
            <a:prstGeom prst="homePlate">
              <a:avLst>
                <a:gd fmla="val 5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0"/>
            <p:cNvSpPr txBox="1"/>
            <p:nvPr/>
          </p:nvSpPr>
          <p:spPr>
            <a:xfrm>
              <a:off x="2182895" y="1625159"/>
              <a:ext cx="5869232" cy="1251496"/>
            </a:xfrm>
            <a:prstGeom prst="rect">
              <a:avLst/>
            </a:prstGeom>
            <a:noFill/>
            <a:ln>
              <a:noFill/>
            </a:ln>
          </p:spPr>
          <p:txBody>
            <a:bodyPr anchorCtr="0" anchor="ctr" bIns="118100" lIns="551875" spcFirstLastPara="1" rIns="220450" wrap="square" tIns="118100">
              <a:noAutofit/>
            </a:bodyPr>
            <a:lstStyle/>
            <a:p>
              <a:pPr indent="0" lvl="0" marL="0" marR="0" rtl="0" algn="ctr">
                <a:lnSpc>
                  <a:spcPct val="90000"/>
                </a:lnSpc>
                <a:spcBef>
                  <a:spcPts val="0"/>
                </a:spcBef>
                <a:spcAft>
                  <a:spcPts val="0"/>
                </a:spcAft>
                <a:buNone/>
              </a:pPr>
              <a:r>
                <a:rPr b="1" lang="en-US" sz="3100">
                  <a:solidFill>
                    <a:schemeClr val="lt1"/>
                  </a:solidFill>
                  <a:latin typeface="Arial"/>
                  <a:ea typeface="Arial"/>
                  <a:cs typeface="Arial"/>
                  <a:sym typeface="Arial"/>
                </a:rPr>
                <a:t>Request</a:t>
              </a:r>
              <a:r>
                <a:rPr lang="en-US" sz="3100">
                  <a:solidFill>
                    <a:schemeClr val="lt1"/>
                  </a:solidFill>
                  <a:latin typeface="Arial"/>
                  <a:ea typeface="Arial"/>
                  <a:cs typeface="Arial"/>
                  <a:sym typeface="Arial"/>
                </a:rPr>
                <a:t> </a:t>
              </a:r>
              <a:r>
                <a:rPr b="1" lang="en-US" sz="3100">
                  <a:solidFill>
                    <a:schemeClr val="lt1"/>
                  </a:solidFill>
                  <a:latin typeface="Arial"/>
                  <a:ea typeface="Arial"/>
                  <a:cs typeface="Arial"/>
                  <a:sym typeface="Arial"/>
                </a:rPr>
                <a:t>→</a:t>
              </a:r>
              <a:r>
                <a:rPr lang="en-US" sz="3100">
                  <a:solidFill>
                    <a:schemeClr val="lt1"/>
                  </a:solidFill>
                  <a:latin typeface="Arial"/>
                  <a:ea typeface="Arial"/>
                  <a:cs typeface="Arial"/>
                  <a:sym typeface="Arial"/>
                </a:rPr>
                <a:t> </a:t>
              </a:r>
              <a:endParaRPr/>
            </a:p>
            <a:p>
              <a:pPr indent="0" lvl="0" marL="0" marR="0" rtl="0" algn="ctr">
                <a:lnSpc>
                  <a:spcPct val="90000"/>
                </a:lnSpc>
                <a:spcBef>
                  <a:spcPts val="1085"/>
                </a:spcBef>
                <a:spcAft>
                  <a:spcPts val="0"/>
                </a:spcAft>
                <a:buNone/>
              </a:pPr>
              <a:r>
                <a:rPr lang="en-US" sz="3100">
                  <a:solidFill>
                    <a:schemeClr val="lt1"/>
                  </a:solidFill>
                  <a:latin typeface="Arial"/>
                  <a:ea typeface="Arial"/>
                  <a:cs typeface="Arial"/>
                  <a:sym typeface="Arial"/>
                </a:rPr>
                <a:t>What support is needed?</a:t>
              </a:r>
              <a:endParaRPr sz="3100">
                <a:solidFill>
                  <a:schemeClr val="lt1"/>
                </a:solidFill>
                <a:latin typeface="Calibri"/>
                <a:ea typeface="Calibri"/>
                <a:cs typeface="Calibri"/>
                <a:sym typeface="Calibri"/>
              </a:endParaRPr>
            </a:p>
          </p:txBody>
        </p:sp>
        <p:sp>
          <p:nvSpPr>
            <p:cNvPr id="284" name="Google Shape;284;p10"/>
            <p:cNvSpPr/>
            <p:nvPr/>
          </p:nvSpPr>
          <p:spPr>
            <a:xfrm>
              <a:off x="1244272" y="1625159"/>
              <a:ext cx="1251496" cy="1251496"/>
            </a:xfrm>
            <a:prstGeom prst="ellipse">
              <a:avLst/>
            </a:prstGeom>
            <a:blipFill rotWithShape="1">
              <a:blip r:embed="rId6">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0"/>
            <p:cNvSpPr/>
            <p:nvPr/>
          </p:nvSpPr>
          <p:spPr>
            <a:xfrm rot="10800000">
              <a:off x="1870021" y="3250236"/>
              <a:ext cx="6182106" cy="1251496"/>
            </a:xfrm>
            <a:prstGeom prst="homePlate">
              <a:avLst>
                <a:gd fmla="val 5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0"/>
            <p:cNvSpPr txBox="1"/>
            <p:nvPr/>
          </p:nvSpPr>
          <p:spPr>
            <a:xfrm>
              <a:off x="2182895" y="3250236"/>
              <a:ext cx="5869232" cy="1251496"/>
            </a:xfrm>
            <a:prstGeom prst="rect">
              <a:avLst/>
            </a:prstGeom>
            <a:noFill/>
            <a:ln>
              <a:noFill/>
            </a:ln>
          </p:spPr>
          <p:txBody>
            <a:bodyPr anchorCtr="0" anchor="ctr" bIns="118100" lIns="551875" spcFirstLastPara="1" rIns="220450" wrap="square" tIns="118100">
              <a:noAutofit/>
            </a:bodyPr>
            <a:lstStyle/>
            <a:p>
              <a:pPr indent="0" lvl="0" marL="0" marR="0" rtl="0" algn="ctr">
                <a:lnSpc>
                  <a:spcPct val="90000"/>
                </a:lnSpc>
                <a:spcBef>
                  <a:spcPts val="0"/>
                </a:spcBef>
                <a:spcAft>
                  <a:spcPts val="0"/>
                </a:spcAft>
                <a:buNone/>
              </a:pPr>
              <a:r>
                <a:rPr b="1" lang="en-US" sz="3100">
                  <a:solidFill>
                    <a:schemeClr val="lt1"/>
                  </a:solidFill>
                  <a:latin typeface="Arial"/>
                  <a:ea typeface="Arial"/>
                  <a:cs typeface="Arial"/>
                  <a:sym typeface="Arial"/>
                </a:rPr>
                <a:t>Evidence</a:t>
              </a:r>
              <a:r>
                <a:rPr lang="en-US" sz="3100">
                  <a:solidFill>
                    <a:schemeClr val="lt1"/>
                  </a:solidFill>
                  <a:latin typeface="Arial"/>
                  <a:ea typeface="Arial"/>
                  <a:cs typeface="Arial"/>
                  <a:sym typeface="Arial"/>
                </a:rPr>
                <a:t> </a:t>
              </a:r>
              <a:r>
                <a:rPr b="1" lang="en-US" sz="3100">
                  <a:solidFill>
                    <a:schemeClr val="lt1"/>
                  </a:solidFill>
                  <a:latin typeface="Arial"/>
                  <a:ea typeface="Arial"/>
                  <a:cs typeface="Arial"/>
                  <a:sym typeface="Arial"/>
                </a:rPr>
                <a:t>→</a:t>
              </a:r>
              <a:r>
                <a:rPr lang="en-US" sz="3100">
                  <a:solidFill>
                    <a:schemeClr val="lt1"/>
                  </a:solidFill>
                  <a:latin typeface="Arial"/>
                  <a:ea typeface="Arial"/>
                  <a:cs typeface="Arial"/>
                  <a:sym typeface="Arial"/>
                </a:rPr>
                <a:t> </a:t>
              </a:r>
              <a:endParaRPr/>
            </a:p>
            <a:p>
              <a:pPr indent="0" lvl="0" marL="0" marR="0" rtl="0" algn="ctr">
                <a:lnSpc>
                  <a:spcPct val="90000"/>
                </a:lnSpc>
                <a:spcBef>
                  <a:spcPts val="1085"/>
                </a:spcBef>
                <a:spcAft>
                  <a:spcPts val="0"/>
                </a:spcAft>
                <a:buNone/>
              </a:pPr>
              <a:r>
                <a:rPr lang="en-US" sz="3100">
                  <a:solidFill>
                    <a:schemeClr val="lt1"/>
                  </a:solidFill>
                  <a:latin typeface="Arial"/>
                  <a:ea typeface="Arial"/>
                  <a:cs typeface="Arial"/>
                  <a:sym typeface="Arial"/>
                </a:rPr>
                <a:t>What supports your request?</a:t>
              </a:r>
              <a:endParaRPr sz="3100">
                <a:solidFill>
                  <a:schemeClr val="lt1"/>
                </a:solidFill>
                <a:latin typeface="Calibri"/>
                <a:ea typeface="Calibri"/>
                <a:cs typeface="Calibri"/>
                <a:sym typeface="Calibri"/>
              </a:endParaRPr>
            </a:p>
          </p:txBody>
        </p:sp>
        <p:sp>
          <p:nvSpPr>
            <p:cNvPr id="287" name="Google Shape;287;p10"/>
            <p:cNvSpPr/>
            <p:nvPr/>
          </p:nvSpPr>
          <p:spPr>
            <a:xfrm>
              <a:off x="1244272" y="3250236"/>
              <a:ext cx="1251496" cy="1251496"/>
            </a:xfrm>
            <a:prstGeom prst="ellipse">
              <a:avLst/>
            </a:prstGeom>
            <a:blipFill rotWithShape="1">
              <a:blip r:embed="rId7">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0"/>
            <p:cNvSpPr/>
            <p:nvPr/>
          </p:nvSpPr>
          <p:spPr>
            <a:xfrm rot="10800000">
              <a:off x="1870021" y="4875313"/>
              <a:ext cx="6182106" cy="1251496"/>
            </a:xfrm>
            <a:prstGeom prst="homePlate">
              <a:avLst>
                <a:gd fmla="val 5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0"/>
            <p:cNvSpPr txBox="1"/>
            <p:nvPr/>
          </p:nvSpPr>
          <p:spPr>
            <a:xfrm>
              <a:off x="2182895" y="4875313"/>
              <a:ext cx="5869232" cy="1251496"/>
            </a:xfrm>
            <a:prstGeom prst="rect">
              <a:avLst/>
            </a:prstGeom>
            <a:noFill/>
            <a:ln>
              <a:noFill/>
            </a:ln>
          </p:spPr>
          <p:txBody>
            <a:bodyPr anchorCtr="0" anchor="ctr" bIns="118100" lIns="551875" spcFirstLastPara="1" rIns="220450" wrap="square" tIns="118100">
              <a:noAutofit/>
            </a:bodyPr>
            <a:lstStyle/>
            <a:p>
              <a:pPr indent="0" lvl="0" marL="0" marR="0" rtl="0" algn="ctr">
                <a:lnSpc>
                  <a:spcPct val="90000"/>
                </a:lnSpc>
                <a:spcBef>
                  <a:spcPts val="0"/>
                </a:spcBef>
                <a:spcAft>
                  <a:spcPts val="0"/>
                </a:spcAft>
                <a:buNone/>
              </a:pPr>
              <a:r>
                <a:rPr b="1" lang="en-US" sz="3100">
                  <a:solidFill>
                    <a:schemeClr val="lt1"/>
                  </a:solidFill>
                  <a:latin typeface="Arial"/>
                  <a:ea typeface="Arial"/>
                  <a:cs typeface="Arial"/>
                  <a:sym typeface="Arial"/>
                </a:rPr>
                <a:t>Follow-up</a:t>
              </a:r>
              <a:r>
                <a:rPr lang="en-US" sz="3100">
                  <a:solidFill>
                    <a:schemeClr val="lt1"/>
                  </a:solidFill>
                  <a:latin typeface="Arial"/>
                  <a:ea typeface="Arial"/>
                  <a:cs typeface="Arial"/>
                  <a:sym typeface="Arial"/>
                </a:rPr>
                <a:t> </a:t>
              </a:r>
              <a:r>
                <a:rPr b="1" lang="en-US" sz="3100">
                  <a:solidFill>
                    <a:schemeClr val="lt1"/>
                  </a:solidFill>
                  <a:latin typeface="Arial"/>
                  <a:ea typeface="Arial"/>
                  <a:cs typeface="Arial"/>
                  <a:sym typeface="Arial"/>
                </a:rPr>
                <a:t>→</a:t>
              </a:r>
              <a:r>
                <a:rPr lang="en-US" sz="3100">
                  <a:solidFill>
                    <a:schemeClr val="lt1"/>
                  </a:solidFill>
                  <a:latin typeface="Arial"/>
                  <a:ea typeface="Arial"/>
                  <a:cs typeface="Arial"/>
                  <a:sym typeface="Arial"/>
                </a:rPr>
                <a:t> </a:t>
              </a:r>
              <a:endParaRPr/>
            </a:p>
            <a:p>
              <a:pPr indent="0" lvl="0" marL="0" marR="0" rtl="0" algn="ctr">
                <a:lnSpc>
                  <a:spcPct val="90000"/>
                </a:lnSpc>
                <a:spcBef>
                  <a:spcPts val="1085"/>
                </a:spcBef>
                <a:spcAft>
                  <a:spcPts val="0"/>
                </a:spcAft>
                <a:buNone/>
              </a:pPr>
              <a:r>
                <a:rPr lang="en-US" sz="3100">
                  <a:solidFill>
                    <a:schemeClr val="lt1"/>
                  </a:solidFill>
                  <a:latin typeface="Arial"/>
                  <a:ea typeface="Arial"/>
                  <a:cs typeface="Arial"/>
                  <a:sym typeface="Arial"/>
                </a:rPr>
                <a:t>Who and when?</a:t>
              </a:r>
              <a:endParaRPr sz="3100">
                <a:solidFill>
                  <a:schemeClr val="lt1"/>
                </a:solidFill>
                <a:latin typeface="Calibri"/>
                <a:ea typeface="Calibri"/>
                <a:cs typeface="Calibri"/>
                <a:sym typeface="Calibri"/>
              </a:endParaRPr>
            </a:p>
          </p:txBody>
        </p:sp>
        <p:sp>
          <p:nvSpPr>
            <p:cNvPr id="290" name="Google Shape;290;p10"/>
            <p:cNvSpPr/>
            <p:nvPr/>
          </p:nvSpPr>
          <p:spPr>
            <a:xfrm>
              <a:off x="1219205" y="4856478"/>
              <a:ext cx="1251496" cy="1251496"/>
            </a:xfrm>
            <a:prstGeom prst="ellipse">
              <a:avLst/>
            </a:prstGeom>
            <a:blipFill rotWithShape="1">
              <a:blip r:embed="rId8">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294" name="Shape 294"/>
        <p:cNvGrpSpPr/>
        <p:nvPr/>
      </p:nvGrpSpPr>
      <p:grpSpPr>
        <a:xfrm>
          <a:off x="0" y="0"/>
          <a:ext cx="0" cy="0"/>
          <a:chOff x="0" y="0"/>
          <a:chExt cx="0" cy="0"/>
        </a:xfrm>
      </p:grpSpPr>
      <p:sp>
        <p:nvSpPr>
          <p:cNvPr id="295" name="Google Shape;295;p11"/>
          <p:cNvSpPr/>
          <p:nvPr/>
        </p:nvSpPr>
        <p:spPr>
          <a:xfrm rot="5400000">
            <a:off x="8929929" y="-8929926"/>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296" name="Google Shape;296;p11"/>
          <p:cNvSpPr txBox="1"/>
          <p:nvPr/>
        </p:nvSpPr>
        <p:spPr>
          <a:xfrm>
            <a:off x="816160" y="597973"/>
            <a:ext cx="16709840" cy="83099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Unit 3:</a:t>
            </a:r>
            <a:endParaRPr b="1" sz="5400">
              <a:solidFill>
                <a:srgbClr val="6A4C8C"/>
              </a:solidFill>
              <a:latin typeface="Arial"/>
              <a:ea typeface="Arial"/>
              <a:cs typeface="Arial"/>
              <a:sym typeface="Arial"/>
            </a:endParaRPr>
          </a:p>
        </p:txBody>
      </p:sp>
      <p:sp>
        <p:nvSpPr>
          <p:cNvPr id="297" name="Google Shape;297;p11"/>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298" name="Google Shape;298;p11"/>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299" name="Google Shape;299;p11"/>
          <p:cNvSpPr txBox="1"/>
          <p:nvPr/>
        </p:nvSpPr>
        <p:spPr>
          <a:xfrm>
            <a:off x="816160" y="1406121"/>
            <a:ext cx="16491072"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4800">
                <a:solidFill>
                  <a:srgbClr val="6A4C8C"/>
                </a:solidFill>
                <a:latin typeface="Arial"/>
                <a:ea typeface="Arial"/>
                <a:cs typeface="Arial"/>
                <a:sym typeface="Arial"/>
              </a:rPr>
              <a:t>PRODUCTIVE PARTNERSHIPS &amp; ADVOCACY IN ACTION</a:t>
            </a:r>
            <a:endParaRPr b="1" sz="4800">
              <a:solidFill>
                <a:srgbClr val="6A4C8C"/>
              </a:solidFill>
              <a:latin typeface="Arial"/>
              <a:ea typeface="Arial"/>
              <a:cs typeface="Arial"/>
              <a:sym typeface="Arial"/>
            </a:endParaRPr>
          </a:p>
        </p:txBody>
      </p:sp>
      <p:sp>
        <p:nvSpPr>
          <p:cNvPr id="300" name="Google Shape;300;p11"/>
          <p:cNvSpPr txBox="1"/>
          <p:nvPr/>
        </p:nvSpPr>
        <p:spPr>
          <a:xfrm>
            <a:off x="10134600" y="7048500"/>
            <a:ext cx="6028468" cy="1723549"/>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br>
              <a:rPr lang="en-US" sz="4800">
                <a:solidFill>
                  <a:schemeClr val="dk1"/>
                </a:solidFill>
                <a:latin typeface="Comic Sans MS"/>
                <a:ea typeface="Comic Sans MS"/>
                <a:cs typeface="Comic Sans MS"/>
                <a:sym typeface="Comic Sans MS"/>
              </a:rPr>
            </a:br>
            <a:r>
              <a:rPr lang="en-US" sz="3200">
                <a:solidFill>
                  <a:srgbClr val="6A4C8C"/>
                </a:solidFill>
                <a:latin typeface="Comic Sans MS"/>
                <a:ea typeface="Comic Sans MS"/>
                <a:cs typeface="Comic Sans MS"/>
                <a:sym typeface="Comic Sans MS"/>
              </a:rPr>
              <a:t>What is one small advocacy action you can take this month?</a:t>
            </a:r>
            <a:endParaRPr/>
          </a:p>
        </p:txBody>
      </p:sp>
      <p:sp>
        <p:nvSpPr>
          <p:cNvPr id="301" name="Google Shape;301;p11"/>
          <p:cNvSpPr txBox="1"/>
          <p:nvPr/>
        </p:nvSpPr>
        <p:spPr>
          <a:xfrm>
            <a:off x="533400" y="2503762"/>
            <a:ext cx="10058400" cy="480131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4000">
                <a:solidFill>
                  <a:schemeClr val="dk1"/>
                </a:solidFill>
                <a:latin typeface="Arial"/>
                <a:ea typeface="Arial"/>
                <a:cs typeface="Arial"/>
                <a:sym typeface="Arial"/>
              </a:rPr>
              <a:t>Collaborating at School and System Level</a:t>
            </a:r>
            <a:br>
              <a:rPr lang="en-US" sz="4800">
                <a:solidFill>
                  <a:schemeClr val="dk1"/>
                </a:solidFill>
                <a:latin typeface="Calibri"/>
                <a:ea typeface="Calibri"/>
                <a:cs typeface="Calibri"/>
                <a:sym typeface="Calibri"/>
              </a:rPr>
            </a:br>
            <a:r>
              <a:rPr lang="en-US" sz="3200">
                <a:solidFill>
                  <a:schemeClr val="dk1"/>
                </a:solidFill>
                <a:latin typeface="Arial"/>
                <a:ea typeface="Arial"/>
                <a:cs typeface="Arial"/>
                <a:sym typeface="Arial"/>
              </a:rPr>
              <a:t>Parents can:</a:t>
            </a:r>
            <a:endParaRPr/>
          </a:p>
          <a:p>
            <a:pPr indent="0" lvl="0" marL="0" marR="0" rtl="0" algn="l">
              <a:spcBef>
                <a:spcPts val="0"/>
              </a:spcBef>
              <a:spcAft>
                <a:spcPts val="0"/>
              </a:spcAft>
              <a:buNone/>
            </a:pPr>
            <a:r>
              <a:t/>
            </a:r>
            <a:endParaRPr sz="32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Join or form parent support groups</a:t>
            </a:r>
            <a:endParaRPr/>
          </a:p>
          <a:p>
            <a:pPr indent="-457200" lvl="0" marL="457200" marR="0" rtl="0" algn="l">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Promote ADHD-sensitive practices (movement breaks, flexible seating)</a:t>
            </a:r>
            <a:endParaRPr/>
          </a:p>
          <a:p>
            <a:pPr indent="-457200" lvl="0" marL="457200" marR="0" rtl="0" algn="l">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Suggest teacher workshops</a:t>
            </a:r>
            <a:endParaRPr/>
          </a:p>
          <a:p>
            <a:pPr indent="-457200" lvl="0" marL="457200" marR="0" rtl="0" algn="l">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Collaborate with school boards</a:t>
            </a:r>
            <a:endParaRPr/>
          </a:p>
          <a:p>
            <a:pPr indent="-457200" lvl="0" marL="457200" marR="0" rtl="0" algn="l">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Connect with national ADHD associations</a:t>
            </a:r>
            <a:endParaRPr/>
          </a:p>
        </p:txBody>
      </p:sp>
      <p:pic>
        <p:nvPicPr>
          <p:cNvPr descr="8+ Hundred Self Reflection Question Royalty-Free Images, Stock Photos &amp;  Pictures | Shutterstock" id="302" name="Google Shape;302;p11"/>
          <p:cNvPicPr preferRelativeResize="0"/>
          <p:nvPr/>
        </p:nvPicPr>
        <p:blipFill rotWithShape="1">
          <a:blip r:embed="rId5">
            <a:alphaModFix/>
          </a:blip>
          <a:srcRect b="16337" l="0" r="0" t="0"/>
          <a:stretch/>
        </p:blipFill>
        <p:spPr>
          <a:xfrm>
            <a:off x="12509177" y="6320733"/>
            <a:ext cx="1764224" cy="1589541"/>
          </a:xfrm>
          <a:prstGeom prst="rect">
            <a:avLst/>
          </a:prstGeom>
          <a:noFill/>
          <a:ln>
            <a:noFill/>
          </a:ln>
        </p:spPr>
      </p:pic>
      <p:pic>
        <p:nvPicPr>
          <p:cNvPr id="303" name="Google Shape;303;p11"/>
          <p:cNvPicPr preferRelativeResize="0"/>
          <p:nvPr/>
        </p:nvPicPr>
        <p:blipFill rotWithShape="1">
          <a:blip r:embed="rId6">
            <a:alphaModFix/>
          </a:blip>
          <a:srcRect b="0" l="0" r="0" t="0"/>
          <a:stretch/>
        </p:blipFill>
        <p:spPr>
          <a:xfrm>
            <a:off x="10363200" y="2402436"/>
            <a:ext cx="6270472" cy="418031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12"/>
          <p:cNvSpPr/>
          <p:nvPr/>
        </p:nvSpPr>
        <p:spPr>
          <a:xfrm rot="5400000">
            <a:off x="8929929" y="-8810140"/>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309" name="Google Shape;309;p12"/>
          <p:cNvSpPr txBox="1"/>
          <p:nvPr/>
        </p:nvSpPr>
        <p:spPr>
          <a:xfrm>
            <a:off x="796107" y="298603"/>
            <a:ext cx="9394640" cy="1564531"/>
          </a:xfrm>
          <a:prstGeom prst="rect">
            <a:avLst/>
          </a:prstGeom>
          <a:noFill/>
          <a:ln>
            <a:noFill/>
          </a:ln>
        </p:spPr>
        <p:txBody>
          <a:bodyPr anchorCtr="0" anchor="t" bIns="0" lIns="0" spcFirstLastPara="1" rIns="0" wrap="square" tIns="0">
            <a:spAutoFit/>
          </a:bodyPr>
          <a:lstStyle/>
          <a:p>
            <a:pPr indent="0" lvl="0" marL="0" marR="0" rtl="0" algn="l">
              <a:lnSpc>
                <a:spcPct val="225518"/>
              </a:lnSpc>
              <a:spcBef>
                <a:spcPts val="0"/>
              </a:spcBef>
              <a:spcAft>
                <a:spcPts val="0"/>
              </a:spcAft>
              <a:buNone/>
            </a:pPr>
            <a:r>
              <a:rPr b="1" lang="en-US" sz="5400">
                <a:solidFill>
                  <a:srgbClr val="6A4C8C"/>
                </a:solidFill>
                <a:latin typeface="Arial"/>
                <a:ea typeface="Arial"/>
                <a:cs typeface="Arial"/>
                <a:sym typeface="Arial"/>
              </a:rPr>
              <a:t>CASE STUDY 4.1.</a:t>
            </a:r>
            <a:endParaRPr b="1" sz="5400">
              <a:solidFill>
                <a:srgbClr val="6A4C8C"/>
              </a:solidFill>
              <a:latin typeface="Arial"/>
              <a:ea typeface="Arial"/>
              <a:cs typeface="Arial"/>
              <a:sym typeface="Arial"/>
            </a:endParaRPr>
          </a:p>
        </p:txBody>
      </p:sp>
      <p:sp>
        <p:nvSpPr>
          <p:cNvPr id="310" name="Google Shape;310;p12"/>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311" name="Google Shape;311;p12"/>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312" name="Google Shape;312;p12"/>
          <p:cNvSpPr txBox="1"/>
          <p:nvPr/>
        </p:nvSpPr>
        <p:spPr>
          <a:xfrm>
            <a:off x="837670" y="2038592"/>
            <a:ext cx="3070040" cy="1538883"/>
          </a:xfrm>
          <a:prstGeom prst="rect">
            <a:avLst/>
          </a:prstGeom>
          <a:noFill/>
          <a:ln>
            <a:noFill/>
          </a:ln>
        </p:spPr>
        <p:txBody>
          <a:bodyPr anchorCtr="0" anchor="t" bIns="0" lIns="0" spcFirstLastPara="1" rIns="0" wrap="square" tIns="0">
            <a:spAutoFit/>
          </a:bodyPr>
          <a:lstStyle/>
          <a:p>
            <a:pPr indent="0" lvl="0" marL="0" marR="0" rtl="0" algn="l">
              <a:lnSpc>
                <a:spcPct val="111111"/>
              </a:lnSpc>
              <a:spcBef>
                <a:spcPts val="0"/>
              </a:spcBef>
              <a:spcAft>
                <a:spcPts val="0"/>
              </a:spcAft>
              <a:buNone/>
            </a:pPr>
            <a:r>
              <a:rPr b="1" lang="en-US" sz="3600">
                <a:solidFill>
                  <a:srgbClr val="57B6B0"/>
                </a:solidFill>
                <a:latin typeface="Arial"/>
                <a:ea typeface="Arial"/>
                <a:cs typeface="Arial"/>
                <a:sym typeface="Arial"/>
              </a:rPr>
              <a:t>The Challenge / Problem</a:t>
            </a:r>
            <a:endParaRPr/>
          </a:p>
        </p:txBody>
      </p:sp>
      <p:sp>
        <p:nvSpPr>
          <p:cNvPr id="313" name="Google Shape;313;p12"/>
          <p:cNvSpPr txBox="1"/>
          <p:nvPr/>
        </p:nvSpPr>
        <p:spPr>
          <a:xfrm>
            <a:off x="5486400" y="1863134"/>
            <a:ext cx="12153762" cy="3170099"/>
          </a:xfrm>
          <a:prstGeom prst="rect">
            <a:avLst/>
          </a:prstGeom>
          <a:noFill/>
          <a:ln>
            <a:noFill/>
          </a:ln>
        </p:spPr>
        <p:txBody>
          <a:bodyPr anchorCtr="0" anchor="t" bIns="45700" lIns="91425" spcFirstLastPara="1" rIns="91425" wrap="square" tIns="45700">
            <a:spAutoFit/>
          </a:bodyPr>
          <a:lstStyle/>
          <a:p>
            <a:pPr indent="0" lvl="0" marL="0" marR="0" rtl="0" algn="l">
              <a:lnSpc>
                <a:spcPct val="133333"/>
              </a:lnSpc>
              <a:spcBef>
                <a:spcPts val="0"/>
              </a:spcBef>
              <a:spcAft>
                <a:spcPts val="0"/>
              </a:spcAft>
              <a:buNone/>
            </a:pPr>
            <a:r>
              <a:rPr lang="en-US" sz="3000">
                <a:solidFill>
                  <a:schemeClr val="dk1"/>
                </a:solidFill>
                <a:latin typeface="Arial"/>
                <a:ea typeface="Arial"/>
                <a:cs typeface="Arial"/>
                <a:sym typeface="Arial"/>
              </a:rPr>
              <a:t>BB, a 6-year-old student in Greece, showed the following pattern from the first weeks of school: her teacher noticed that BB could not remain seated, spoke out of turn, and avoided interacting with classmates unless she felt frustrated, in which case she pushed or shouted. At home, her parents described chaotic routines, resistance to sleep, and long hours spent on digital games.</a:t>
            </a:r>
            <a:endParaRPr sz="3000">
              <a:solidFill>
                <a:schemeClr val="dk1"/>
              </a:solidFill>
              <a:latin typeface="Arial"/>
              <a:ea typeface="Arial"/>
              <a:cs typeface="Arial"/>
              <a:sym typeface="Arial"/>
            </a:endParaRPr>
          </a:p>
        </p:txBody>
      </p:sp>
      <p:sp>
        <p:nvSpPr>
          <p:cNvPr id="314" name="Google Shape;314;p12"/>
          <p:cNvSpPr txBox="1"/>
          <p:nvPr/>
        </p:nvSpPr>
        <p:spPr>
          <a:xfrm>
            <a:off x="701089" y="5465391"/>
            <a:ext cx="298030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57B6B0"/>
                </a:solidFill>
                <a:latin typeface="Arial"/>
                <a:ea typeface="Arial"/>
                <a:cs typeface="Arial"/>
                <a:sym typeface="Arial"/>
              </a:rPr>
              <a:t>The Solution</a:t>
            </a:r>
            <a:endParaRPr b="1" sz="3600">
              <a:solidFill>
                <a:srgbClr val="57B6B0"/>
              </a:solidFill>
              <a:latin typeface="Arial"/>
              <a:ea typeface="Arial"/>
              <a:cs typeface="Arial"/>
              <a:sym typeface="Arial"/>
            </a:endParaRPr>
          </a:p>
        </p:txBody>
      </p:sp>
      <p:sp>
        <p:nvSpPr>
          <p:cNvPr id="315" name="Google Shape;315;p12"/>
          <p:cNvSpPr txBox="1"/>
          <p:nvPr/>
        </p:nvSpPr>
        <p:spPr>
          <a:xfrm>
            <a:off x="5486400" y="5172386"/>
            <a:ext cx="11811138" cy="5221942"/>
          </a:xfrm>
          <a:prstGeom prst="rect">
            <a:avLst/>
          </a:prstGeom>
          <a:noFill/>
          <a:ln>
            <a:noFill/>
          </a:ln>
        </p:spPr>
        <p:txBody>
          <a:bodyPr anchorCtr="0" anchor="t" bIns="45700" lIns="91425" spcFirstLastPara="1" rIns="91425" wrap="square" tIns="45700">
            <a:spAutoFit/>
          </a:bodyPr>
          <a:lstStyle/>
          <a:p>
            <a:pPr indent="0" lvl="0" marL="0" marR="0" rtl="0" algn="l">
              <a:lnSpc>
                <a:spcPct val="133333"/>
              </a:lnSpc>
              <a:spcBef>
                <a:spcPts val="0"/>
              </a:spcBef>
              <a:spcAft>
                <a:spcPts val="0"/>
              </a:spcAft>
              <a:buNone/>
            </a:pPr>
            <a:r>
              <a:rPr lang="en-US" sz="3000">
                <a:solidFill>
                  <a:schemeClr val="dk1"/>
                </a:solidFill>
                <a:latin typeface="Arial"/>
                <a:ea typeface="Arial"/>
                <a:cs typeface="Arial"/>
                <a:sym typeface="Arial"/>
              </a:rPr>
              <a:t>Collaboration between parents, teachers, the school psychologist and ADHD professionals. After the diagnosis “At-risk for ADHD,” a European model was used to design a plan for action: movement breaks, a visual schedule, clear 2-step instructions, and guidance during social play by teachers. At home, parents followed a simplified routine, reduced screen time, and practiced short communication games. Specialists monitoring her progress, sharing updates through online meetings and resources. Improvements within weeks.</a:t>
            </a:r>
            <a:endParaRPr sz="3000">
              <a:solidFill>
                <a:schemeClr val="dk1"/>
              </a:solidFill>
              <a:latin typeface="Arial"/>
              <a:ea typeface="Arial"/>
              <a:cs typeface="Arial"/>
              <a:sym typeface="Arial"/>
            </a:endParaRPr>
          </a:p>
          <a:p>
            <a:pPr indent="0" lvl="0" marL="0" marR="0" rtl="0" algn="l">
              <a:lnSpc>
                <a:spcPct val="133333"/>
              </a:lnSpc>
              <a:spcBef>
                <a:spcPts val="0"/>
              </a:spcBef>
              <a:spcAft>
                <a:spcPts val="0"/>
              </a:spcAft>
              <a:buNone/>
            </a:pPr>
            <a:r>
              <a:t/>
            </a:r>
            <a:endParaRPr sz="3000">
              <a:solidFill>
                <a:schemeClr val="dk1"/>
              </a:solidFill>
              <a:latin typeface="Arial"/>
              <a:ea typeface="Arial"/>
              <a:cs typeface="Arial"/>
              <a:sym typeface="Arial"/>
            </a:endParaRPr>
          </a:p>
          <a:p>
            <a:pPr indent="0" lvl="0" marL="0" marR="0" rtl="0" algn="l">
              <a:lnSpc>
                <a:spcPct val="166666"/>
              </a:lnSpc>
              <a:spcBef>
                <a:spcPts val="0"/>
              </a:spcBef>
              <a:spcAft>
                <a:spcPts val="0"/>
              </a:spcAft>
              <a:buNone/>
            </a:pPr>
            <a:r>
              <a:rPr lang="en-US" sz="2400">
                <a:solidFill>
                  <a:schemeClr val="dk1"/>
                </a:solidFill>
                <a:latin typeface="Arial"/>
                <a:ea typeface="Arial"/>
                <a:cs typeface="Arial"/>
                <a:sym typeface="Arial"/>
              </a:rPr>
              <a:t>Details provided in the full Module Content</a:t>
            </a:r>
            <a:endParaRPr sz="24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13"/>
          <p:cNvSpPr/>
          <p:nvPr/>
        </p:nvSpPr>
        <p:spPr>
          <a:xfrm rot="5400000">
            <a:off x="8929929" y="-8810140"/>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321" name="Google Shape;321;p13"/>
          <p:cNvSpPr txBox="1"/>
          <p:nvPr/>
        </p:nvSpPr>
        <p:spPr>
          <a:xfrm>
            <a:off x="578215" y="547913"/>
            <a:ext cx="9394500" cy="831300"/>
          </a:xfrm>
          <a:prstGeom prst="rect">
            <a:avLst/>
          </a:prstGeom>
          <a:noFill/>
          <a:ln>
            <a:noFill/>
          </a:ln>
        </p:spPr>
        <p:txBody>
          <a:bodyPr anchorCtr="0" anchor="t" bIns="0" lIns="0" spcFirstLastPara="1" rIns="0" wrap="square" tIns="0">
            <a:spAutoFit/>
          </a:bodyPr>
          <a:lstStyle/>
          <a:p>
            <a:pPr indent="0" lvl="0" marL="0" marR="0" rtl="0" algn="l">
              <a:lnSpc>
                <a:spcPct val="225518"/>
              </a:lnSpc>
              <a:spcBef>
                <a:spcPts val="0"/>
              </a:spcBef>
              <a:spcAft>
                <a:spcPts val="0"/>
              </a:spcAft>
              <a:buNone/>
            </a:pPr>
            <a:r>
              <a:rPr b="1" lang="en-US" sz="5400">
                <a:solidFill>
                  <a:srgbClr val="6A4C8C"/>
                </a:solidFill>
                <a:latin typeface="Arial"/>
                <a:ea typeface="Arial"/>
                <a:cs typeface="Arial"/>
                <a:sym typeface="Arial"/>
              </a:rPr>
              <a:t>CASE STUDY  4.1.</a:t>
            </a:r>
            <a:endParaRPr b="1" sz="5400">
              <a:solidFill>
                <a:srgbClr val="6A4C8C"/>
              </a:solidFill>
              <a:latin typeface="Arial"/>
              <a:ea typeface="Arial"/>
              <a:cs typeface="Arial"/>
              <a:sym typeface="Arial"/>
            </a:endParaRPr>
          </a:p>
        </p:txBody>
      </p:sp>
      <p:sp>
        <p:nvSpPr>
          <p:cNvPr id="322" name="Google Shape;322;p13"/>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323" name="Google Shape;323;p13"/>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324" name="Google Shape;324;p13"/>
          <p:cNvSpPr txBox="1"/>
          <p:nvPr/>
        </p:nvSpPr>
        <p:spPr>
          <a:xfrm>
            <a:off x="837670" y="2038592"/>
            <a:ext cx="3070040" cy="512961"/>
          </a:xfrm>
          <a:prstGeom prst="rect">
            <a:avLst/>
          </a:prstGeom>
          <a:noFill/>
          <a:ln>
            <a:noFill/>
          </a:ln>
        </p:spPr>
        <p:txBody>
          <a:bodyPr anchorCtr="0" anchor="t" bIns="0" lIns="0" spcFirstLastPara="1" rIns="0" wrap="square" tIns="0">
            <a:spAutoFit/>
          </a:bodyPr>
          <a:lstStyle/>
          <a:p>
            <a:pPr indent="0" lvl="0" marL="0" marR="0" rtl="0" algn="l">
              <a:lnSpc>
                <a:spcPct val="111111"/>
              </a:lnSpc>
              <a:spcBef>
                <a:spcPts val="0"/>
              </a:spcBef>
              <a:spcAft>
                <a:spcPts val="0"/>
              </a:spcAft>
              <a:buNone/>
            </a:pPr>
            <a:r>
              <a:t/>
            </a:r>
            <a:endParaRPr b="1" sz="3600">
              <a:solidFill>
                <a:srgbClr val="57B6B0"/>
              </a:solidFill>
              <a:latin typeface="Arial"/>
              <a:ea typeface="Arial"/>
              <a:cs typeface="Arial"/>
              <a:sym typeface="Arial"/>
            </a:endParaRPr>
          </a:p>
        </p:txBody>
      </p:sp>
      <p:sp>
        <p:nvSpPr>
          <p:cNvPr id="325" name="Google Shape;325;p13"/>
          <p:cNvSpPr txBox="1"/>
          <p:nvPr/>
        </p:nvSpPr>
        <p:spPr>
          <a:xfrm>
            <a:off x="578215" y="1410634"/>
            <a:ext cx="4114800" cy="554100"/>
          </a:xfrm>
          <a:prstGeom prst="rect">
            <a:avLst/>
          </a:prstGeom>
          <a:noFill/>
          <a:ln>
            <a:noFill/>
          </a:ln>
        </p:spPr>
        <p:txBody>
          <a:bodyPr anchorCtr="0" anchor="t" bIns="45700" lIns="91425" spcFirstLastPara="1" rIns="91425" wrap="square" tIns="45700">
            <a:spAutoFit/>
          </a:bodyPr>
          <a:lstStyle/>
          <a:p>
            <a:pPr indent="0" lvl="0" marL="0" marR="0" rtl="0" algn="l">
              <a:lnSpc>
                <a:spcPct val="133333"/>
              </a:lnSpc>
              <a:spcBef>
                <a:spcPts val="0"/>
              </a:spcBef>
              <a:spcAft>
                <a:spcPts val="0"/>
              </a:spcAft>
              <a:buNone/>
            </a:pPr>
            <a:r>
              <a:rPr b="1" lang="en-US" sz="3000">
                <a:solidFill>
                  <a:schemeClr val="dk1"/>
                </a:solidFill>
                <a:latin typeface="Arial"/>
                <a:ea typeface="Arial"/>
                <a:cs typeface="Arial"/>
                <a:sym typeface="Arial"/>
              </a:rPr>
              <a:t>Exercise / Question</a:t>
            </a:r>
            <a:endParaRPr b="1" sz="3000">
              <a:solidFill>
                <a:schemeClr val="dk1"/>
              </a:solidFill>
              <a:latin typeface="Arial"/>
              <a:ea typeface="Arial"/>
              <a:cs typeface="Arial"/>
              <a:sym typeface="Arial"/>
            </a:endParaRPr>
          </a:p>
        </p:txBody>
      </p:sp>
      <p:sp>
        <p:nvSpPr>
          <p:cNvPr id="326" name="Google Shape;326;p13"/>
          <p:cNvSpPr txBox="1"/>
          <p:nvPr/>
        </p:nvSpPr>
        <p:spPr>
          <a:xfrm>
            <a:off x="685800" y="6149822"/>
            <a:ext cx="1847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3600">
              <a:solidFill>
                <a:srgbClr val="57B6B0"/>
              </a:solidFill>
              <a:latin typeface="Arial"/>
              <a:ea typeface="Arial"/>
              <a:cs typeface="Arial"/>
              <a:sym typeface="Arial"/>
            </a:endParaRPr>
          </a:p>
        </p:txBody>
      </p:sp>
      <p:graphicFrame>
        <p:nvGraphicFramePr>
          <p:cNvPr id="327" name="Google Shape;327;p13"/>
          <p:cNvGraphicFramePr/>
          <p:nvPr/>
        </p:nvGraphicFramePr>
        <p:xfrm>
          <a:off x="489350" y="1964716"/>
          <a:ext cx="3000000" cy="3000000"/>
        </p:xfrm>
        <a:graphic>
          <a:graphicData uri="http://schemas.openxmlformats.org/drawingml/2006/table">
            <a:tbl>
              <a:tblPr bandRow="1" firstRow="1">
                <a:noFill/>
                <a:tableStyleId>{E951D359-6798-4D6F-9BFC-35A815B99F21}</a:tableStyleId>
              </a:tblPr>
              <a:tblGrid>
                <a:gridCol w="344900"/>
                <a:gridCol w="4989100"/>
                <a:gridCol w="6140125"/>
              </a:tblGrid>
              <a:tr h="980325">
                <a:tc>
                  <a:txBody>
                    <a:bodyPr/>
                    <a:lstStyle/>
                    <a:p>
                      <a:pPr indent="0" lvl="0" marL="0" marR="0" rtl="0" algn="ctr">
                        <a:spcBef>
                          <a:spcPts val="0"/>
                        </a:spcBef>
                        <a:spcAft>
                          <a:spcPts val="0"/>
                        </a:spcAft>
                        <a:buNone/>
                      </a:pPr>
                      <a:r>
                        <a:t/>
                      </a:r>
                      <a:endParaRPr b="1" sz="3200" u="none" cap="none" strike="noStrike"/>
                    </a:p>
                  </a:txBody>
                  <a:tcPr marT="45725" marB="45725" marR="91450" marL="91450">
                    <a:solidFill>
                      <a:srgbClr val="6A4C8C"/>
                    </a:solidFill>
                  </a:tcPr>
                </a:tc>
                <a:tc>
                  <a:txBody>
                    <a:bodyPr/>
                    <a:lstStyle/>
                    <a:p>
                      <a:pPr indent="0" lvl="0" marL="0" marR="0" rtl="0" algn="ctr">
                        <a:spcBef>
                          <a:spcPts val="0"/>
                        </a:spcBef>
                        <a:spcAft>
                          <a:spcPts val="0"/>
                        </a:spcAft>
                        <a:buNone/>
                      </a:pPr>
                      <a:r>
                        <a:rPr b="1" lang="en-US" sz="2800" u="none" cap="none" strike="noStrike">
                          <a:latin typeface="Arial"/>
                          <a:ea typeface="Arial"/>
                          <a:cs typeface="Arial"/>
                          <a:sym typeface="Arial"/>
                        </a:rPr>
                        <a:t>Individual Exercise</a:t>
                      </a:r>
                      <a:endParaRPr b="1" sz="2800" u="none" cap="none" strike="noStrike">
                        <a:latin typeface="Arial"/>
                        <a:ea typeface="Arial"/>
                        <a:cs typeface="Arial"/>
                        <a:sym typeface="Arial"/>
                      </a:endParaRPr>
                    </a:p>
                  </a:txBody>
                  <a:tcPr marT="45725" marB="45725" marR="91450" marL="91450">
                    <a:solidFill>
                      <a:srgbClr val="6A4C8C"/>
                    </a:solidFill>
                  </a:tcPr>
                </a:tc>
                <a:tc>
                  <a:txBody>
                    <a:bodyPr/>
                    <a:lstStyle/>
                    <a:p>
                      <a:pPr indent="0" lvl="0" marL="0" marR="0" rtl="0" algn="ctr">
                        <a:spcBef>
                          <a:spcPts val="0"/>
                        </a:spcBef>
                        <a:spcAft>
                          <a:spcPts val="0"/>
                        </a:spcAft>
                        <a:buNone/>
                      </a:pPr>
                      <a:r>
                        <a:rPr b="1" lang="en-US" sz="2800" u="none" cap="none" strike="noStrike">
                          <a:latin typeface="Arial"/>
                          <a:ea typeface="Arial"/>
                          <a:cs typeface="Arial"/>
                          <a:sym typeface="Arial"/>
                        </a:rPr>
                        <a:t>Group Exercise</a:t>
                      </a:r>
                      <a:endParaRPr b="1" sz="2800" u="none" cap="none" strike="noStrike">
                        <a:latin typeface="Arial"/>
                        <a:ea typeface="Arial"/>
                        <a:cs typeface="Arial"/>
                        <a:sym typeface="Arial"/>
                      </a:endParaRPr>
                    </a:p>
                  </a:txBody>
                  <a:tcPr marT="45725" marB="45725" marR="91450" marL="91450">
                    <a:solidFill>
                      <a:srgbClr val="6A4C8C"/>
                    </a:solidFill>
                  </a:tcPr>
                </a:tc>
              </a:tr>
              <a:tr h="1469950">
                <a:tc>
                  <a:txBody>
                    <a:bodyPr/>
                    <a:lstStyle/>
                    <a:p>
                      <a:pPr indent="0" lvl="0" marL="0" marR="0" rtl="0" algn="l">
                        <a:spcBef>
                          <a:spcPts val="0"/>
                        </a:spcBef>
                        <a:spcAft>
                          <a:spcPts val="0"/>
                        </a:spcAft>
                        <a:buNone/>
                      </a:pPr>
                      <a:r>
                        <a:rPr lang="en-US" sz="3200" u="none" cap="none" strike="noStrike"/>
                        <a:t>1</a:t>
                      </a:r>
                      <a:endParaRPr sz="3200"/>
                    </a:p>
                  </a:txBody>
                  <a:tcPr marT="45725" marB="45725" marR="91450" marL="91450">
                    <a:solidFill>
                      <a:srgbClr val="E0F0EB"/>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What were the key factors contributing to the challenge in case study 4.1?</a:t>
                      </a:r>
                      <a:endParaRPr sz="2800">
                        <a:latin typeface="Arial"/>
                        <a:ea typeface="Arial"/>
                        <a:cs typeface="Arial"/>
                        <a:sym typeface="Arial"/>
                      </a:endParaRPr>
                    </a:p>
                  </a:txBody>
                  <a:tcPr marT="45725" marB="45725" marR="91450" marL="91450">
                    <a:solidFill>
                      <a:srgbClr val="E0F0EB"/>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How has the school collaboration been organized?</a:t>
                      </a:r>
                      <a:endParaRPr sz="2800">
                        <a:latin typeface="Arial"/>
                        <a:ea typeface="Arial"/>
                        <a:cs typeface="Arial"/>
                        <a:sym typeface="Arial"/>
                      </a:endParaRPr>
                    </a:p>
                  </a:txBody>
                  <a:tcPr marT="45725" marB="45725" marR="91450" marL="91450">
                    <a:solidFill>
                      <a:srgbClr val="E0F0EB"/>
                    </a:solidFill>
                  </a:tcPr>
                </a:tc>
              </a:tr>
              <a:tr h="1447800">
                <a:tc>
                  <a:txBody>
                    <a:bodyPr/>
                    <a:lstStyle/>
                    <a:p>
                      <a:pPr indent="0" lvl="0" marL="0" marR="0" rtl="0" algn="l">
                        <a:spcBef>
                          <a:spcPts val="0"/>
                        </a:spcBef>
                        <a:spcAft>
                          <a:spcPts val="0"/>
                        </a:spcAft>
                        <a:buNone/>
                      </a:pPr>
                      <a:r>
                        <a:rPr lang="en-US" sz="3200"/>
                        <a:t>2</a:t>
                      </a:r>
                      <a:endParaRPr sz="3200"/>
                    </a:p>
                  </a:txBody>
                  <a:tcPr marT="45725" marB="45725" marR="91450" marL="91450">
                    <a:solidFill>
                      <a:srgbClr val="9CD6C1"/>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What were the main early signs that BB was at risk for ADHD?</a:t>
                      </a:r>
                      <a:endParaRPr sz="2800">
                        <a:latin typeface="Arial"/>
                        <a:ea typeface="Arial"/>
                        <a:cs typeface="Arial"/>
                        <a:sym typeface="Arial"/>
                      </a:endParaRPr>
                    </a:p>
                  </a:txBody>
                  <a:tcPr marT="45725" marB="45725" marR="91450" marL="91450">
                    <a:solidFill>
                      <a:srgbClr val="9CD6C1"/>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Could you add some more ways?</a:t>
                      </a:r>
                      <a:endParaRPr sz="2800">
                        <a:latin typeface="Arial"/>
                        <a:ea typeface="Arial"/>
                        <a:cs typeface="Arial"/>
                        <a:sym typeface="Arial"/>
                      </a:endParaRPr>
                    </a:p>
                  </a:txBody>
                  <a:tcPr marT="45725" marB="45725" marR="91450" marL="91450">
                    <a:solidFill>
                      <a:srgbClr val="9CD6C1"/>
                    </a:solidFill>
                  </a:tcPr>
                </a:tc>
              </a:tr>
              <a:tr h="1259225">
                <a:tc>
                  <a:txBody>
                    <a:bodyPr/>
                    <a:lstStyle/>
                    <a:p>
                      <a:pPr indent="0" lvl="0" marL="0" marR="0" rtl="0" algn="l">
                        <a:spcBef>
                          <a:spcPts val="0"/>
                        </a:spcBef>
                        <a:spcAft>
                          <a:spcPts val="0"/>
                        </a:spcAft>
                        <a:buNone/>
                      </a:pPr>
                      <a:r>
                        <a:rPr lang="en-US" sz="3200"/>
                        <a:t>3</a:t>
                      </a:r>
                      <a:endParaRPr sz="3200"/>
                    </a:p>
                  </a:txBody>
                  <a:tcPr marT="45725" marB="45725" marR="91450" marL="91450">
                    <a:solidFill>
                      <a:srgbClr val="E0F0EB"/>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What were two key interventions implemented for BB at school?</a:t>
                      </a:r>
                      <a:endParaRPr sz="2800">
                        <a:solidFill>
                          <a:schemeClr val="dk1"/>
                        </a:solidFill>
                        <a:latin typeface="Arial"/>
                        <a:ea typeface="Arial"/>
                        <a:cs typeface="Arial"/>
                        <a:sym typeface="Arial"/>
                      </a:endParaRPr>
                    </a:p>
                  </a:txBody>
                  <a:tcPr marT="45725" marB="45725" marR="91450" marL="91450">
                    <a:solidFill>
                      <a:srgbClr val="E0F0EB"/>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Is there any key aspect of collaboration?</a:t>
                      </a:r>
                      <a:endParaRPr sz="2800">
                        <a:latin typeface="Arial"/>
                        <a:ea typeface="Arial"/>
                        <a:cs typeface="Arial"/>
                        <a:sym typeface="Arial"/>
                      </a:endParaRPr>
                    </a:p>
                  </a:txBody>
                  <a:tcPr marT="45725" marB="45725" marR="91450" marL="91450">
                    <a:solidFill>
                      <a:srgbClr val="E0F0EB"/>
                    </a:solidFill>
                  </a:tcPr>
                </a:tc>
              </a:tr>
            </a:tbl>
          </a:graphicData>
        </a:graphic>
      </p:graphicFrame>
      <p:pic>
        <p:nvPicPr>
          <p:cNvPr id="328" name="Google Shape;328;p13"/>
          <p:cNvPicPr preferRelativeResize="0"/>
          <p:nvPr/>
        </p:nvPicPr>
        <p:blipFill rotWithShape="1">
          <a:blip r:embed="rId5">
            <a:alphaModFix/>
          </a:blip>
          <a:srcRect b="0" l="0" r="0" t="0"/>
          <a:stretch/>
        </p:blipFill>
        <p:spPr>
          <a:xfrm>
            <a:off x="12344400" y="2839927"/>
            <a:ext cx="5581396" cy="4680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14"/>
          <p:cNvSpPr/>
          <p:nvPr/>
        </p:nvSpPr>
        <p:spPr>
          <a:xfrm rot="5400000">
            <a:off x="8929929" y="-8810140"/>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334" name="Google Shape;334;p14"/>
          <p:cNvSpPr txBox="1"/>
          <p:nvPr/>
        </p:nvSpPr>
        <p:spPr>
          <a:xfrm>
            <a:off x="374707" y="670428"/>
            <a:ext cx="9394500" cy="831300"/>
          </a:xfrm>
          <a:prstGeom prst="rect">
            <a:avLst/>
          </a:prstGeom>
          <a:noFill/>
          <a:ln>
            <a:noFill/>
          </a:ln>
        </p:spPr>
        <p:txBody>
          <a:bodyPr anchorCtr="0" anchor="t" bIns="0" lIns="0" spcFirstLastPara="1" rIns="0" wrap="square" tIns="0">
            <a:spAutoFit/>
          </a:bodyPr>
          <a:lstStyle/>
          <a:p>
            <a:pPr indent="0" lvl="0" marL="0" marR="0" rtl="0" algn="l">
              <a:lnSpc>
                <a:spcPct val="225518"/>
              </a:lnSpc>
              <a:spcBef>
                <a:spcPts val="0"/>
              </a:spcBef>
              <a:spcAft>
                <a:spcPts val="0"/>
              </a:spcAft>
              <a:buNone/>
            </a:pPr>
            <a:r>
              <a:rPr b="1" lang="en-US" sz="5400">
                <a:solidFill>
                  <a:srgbClr val="6A4C8C"/>
                </a:solidFill>
                <a:latin typeface="Arial"/>
                <a:ea typeface="Arial"/>
                <a:cs typeface="Arial"/>
                <a:sym typeface="Arial"/>
              </a:rPr>
              <a:t>CASE STUDY 4.2.</a:t>
            </a:r>
            <a:endParaRPr b="1" sz="5400">
              <a:solidFill>
                <a:srgbClr val="6A4C8C"/>
              </a:solidFill>
              <a:latin typeface="Arial"/>
              <a:ea typeface="Arial"/>
              <a:cs typeface="Arial"/>
              <a:sym typeface="Arial"/>
            </a:endParaRPr>
          </a:p>
        </p:txBody>
      </p:sp>
      <p:sp>
        <p:nvSpPr>
          <p:cNvPr id="335" name="Google Shape;335;p14"/>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336" name="Google Shape;336;p14"/>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337" name="Google Shape;337;p14"/>
          <p:cNvSpPr txBox="1"/>
          <p:nvPr/>
        </p:nvSpPr>
        <p:spPr>
          <a:xfrm>
            <a:off x="837670" y="2038592"/>
            <a:ext cx="3070040" cy="1538883"/>
          </a:xfrm>
          <a:prstGeom prst="rect">
            <a:avLst/>
          </a:prstGeom>
          <a:noFill/>
          <a:ln>
            <a:noFill/>
          </a:ln>
        </p:spPr>
        <p:txBody>
          <a:bodyPr anchorCtr="0" anchor="t" bIns="0" lIns="0" spcFirstLastPara="1" rIns="0" wrap="square" tIns="0">
            <a:spAutoFit/>
          </a:bodyPr>
          <a:lstStyle/>
          <a:p>
            <a:pPr indent="0" lvl="0" marL="0" marR="0" rtl="0" algn="l">
              <a:lnSpc>
                <a:spcPct val="111111"/>
              </a:lnSpc>
              <a:spcBef>
                <a:spcPts val="0"/>
              </a:spcBef>
              <a:spcAft>
                <a:spcPts val="0"/>
              </a:spcAft>
              <a:buNone/>
            </a:pPr>
            <a:r>
              <a:rPr b="1" lang="en-US" sz="3600">
                <a:solidFill>
                  <a:srgbClr val="57B6B0"/>
                </a:solidFill>
                <a:latin typeface="Arial"/>
                <a:ea typeface="Arial"/>
                <a:cs typeface="Arial"/>
                <a:sym typeface="Arial"/>
              </a:rPr>
              <a:t>The Challenge / Problem</a:t>
            </a:r>
            <a:endParaRPr/>
          </a:p>
        </p:txBody>
      </p:sp>
      <p:sp>
        <p:nvSpPr>
          <p:cNvPr id="338" name="Google Shape;338;p14"/>
          <p:cNvSpPr txBox="1"/>
          <p:nvPr/>
        </p:nvSpPr>
        <p:spPr>
          <a:xfrm>
            <a:off x="4267200" y="1863134"/>
            <a:ext cx="13770388" cy="3683060"/>
          </a:xfrm>
          <a:prstGeom prst="rect">
            <a:avLst/>
          </a:prstGeom>
          <a:noFill/>
          <a:ln>
            <a:noFill/>
          </a:ln>
        </p:spPr>
        <p:txBody>
          <a:bodyPr anchorCtr="0" anchor="t" bIns="45700" lIns="91425" spcFirstLastPara="1" rIns="91425" wrap="square" tIns="45700">
            <a:spAutoFit/>
          </a:bodyPr>
          <a:lstStyle/>
          <a:p>
            <a:pPr indent="0" lvl="0" marL="0" marR="0" rtl="0" algn="l">
              <a:lnSpc>
                <a:spcPct val="133333"/>
              </a:lnSpc>
              <a:spcBef>
                <a:spcPts val="0"/>
              </a:spcBef>
              <a:spcAft>
                <a:spcPts val="0"/>
              </a:spcAft>
              <a:buNone/>
            </a:pPr>
            <a:r>
              <a:rPr lang="en-US" sz="3000">
                <a:solidFill>
                  <a:schemeClr val="dk1"/>
                </a:solidFill>
                <a:latin typeface="Arial"/>
                <a:ea typeface="Arial"/>
                <a:cs typeface="Arial"/>
                <a:sym typeface="Arial"/>
              </a:rPr>
              <a:t>CC is a high-school student with inattentive-type ADHD, who struggled with focus, stress regulation, time management, and task completion. At home, she attempted to study but could not recall what the teacher had explained earlier in the day. CC showed exceptional strengths in theatre: she remembered scripts effortlessly, performed dialogues with precision. However, her teachers were concerned because her academic performance did not improve. They suggested stricter study routines or transferring her to a less demanding school.</a:t>
            </a:r>
            <a:endParaRPr sz="3000">
              <a:solidFill>
                <a:schemeClr val="dk1"/>
              </a:solidFill>
              <a:latin typeface="Arial"/>
              <a:ea typeface="Arial"/>
              <a:cs typeface="Arial"/>
              <a:sym typeface="Arial"/>
            </a:endParaRPr>
          </a:p>
        </p:txBody>
      </p:sp>
      <p:sp>
        <p:nvSpPr>
          <p:cNvPr id="339" name="Google Shape;339;p14"/>
          <p:cNvSpPr txBox="1"/>
          <p:nvPr/>
        </p:nvSpPr>
        <p:spPr>
          <a:xfrm>
            <a:off x="533400" y="6163840"/>
            <a:ext cx="298030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57B6B0"/>
                </a:solidFill>
                <a:latin typeface="Arial"/>
                <a:ea typeface="Arial"/>
                <a:cs typeface="Arial"/>
                <a:sym typeface="Arial"/>
              </a:rPr>
              <a:t>The Solution</a:t>
            </a:r>
            <a:endParaRPr b="1" sz="3600">
              <a:solidFill>
                <a:srgbClr val="57B6B0"/>
              </a:solidFill>
              <a:latin typeface="Arial"/>
              <a:ea typeface="Arial"/>
              <a:cs typeface="Arial"/>
              <a:sym typeface="Arial"/>
            </a:endParaRPr>
          </a:p>
        </p:txBody>
      </p:sp>
      <p:sp>
        <p:nvSpPr>
          <p:cNvPr id="340" name="Google Shape;340;p14"/>
          <p:cNvSpPr txBox="1"/>
          <p:nvPr/>
        </p:nvSpPr>
        <p:spPr>
          <a:xfrm>
            <a:off x="4251158" y="6057900"/>
            <a:ext cx="13503442" cy="4196020"/>
          </a:xfrm>
          <a:prstGeom prst="rect">
            <a:avLst/>
          </a:prstGeom>
          <a:noFill/>
          <a:ln>
            <a:noFill/>
          </a:ln>
        </p:spPr>
        <p:txBody>
          <a:bodyPr anchorCtr="0" anchor="t" bIns="45700" lIns="91425" spcFirstLastPara="1" rIns="91425" wrap="square" tIns="45700">
            <a:spAutoFit/>
          </a:bodyPr>
          <a:lstStyle/>
          <a:p>
            <a:pPr indent="0" lvl="0" marL="0" marR="0" rtl="0" algn="l">
              <a:lnSpc>
                <a:spcPct val="133333"/>
              </a:lnSpc>
              <a:spcBef>
                <a:spcPts val="0"/>
              </a:spcBef>
              <a:spcAft>
                <a:spcPts val="0"/>
              </a:spcAft>
              <a:buNone/>
            </a:pPr>
            <a:r>
              <a:rPr lang="en-US" sz="3000">
                <a:solidFill>
                  <a:schemeClr val="dk1"/>
                </a:solidFill>
                <a:latin typeface="Arial"/>
                <a:ea typeface="Arial"/>
                <a:cs typeface="Arial"/>
                <a:sym typeface="Arial"/>
              </a:rPr>
              <a:t>CC’s parents reached out to the ADHD advocacy group. Through the combined advocacy of the therapist, family, and ADHD organizations, the school realized its responsibility to support CC rather than move her. Together, they created a collaborative plan: teachers agreed to offer structured notes, shorter assignments, and clear expectations, while CC used self-advocacy strategies to ask for help when needed.</a:t>
            </a:r>
            <a:endParaRPr sz="3000">
              <a:solidFill>
                <a:schemeClr val="dk1"/>
              </a:solidFill>
              <a:latin typeface="Arial"/>
              <a:ea typeface="Arial"/>
              <a:cs typeface="Arial"/>
              <a:sym typeface="Arial"/>
            </a:endParaRPr>
          </a:p>
          <a:p>
            <a:pPr indent="0" lvl="0" marL="0" marR="0" rtl="0" algn="l">
              <a:lnSpc>
                <a:spcPct val="133333"/>
              </a:lnSpc>
              <a:spcBef>
                <a:spcPts val="0"/>
              </a:spcBef>
              <a:spcAft>
                <a:spcPts val="0"/>
              </a:spcAft>
              <a:buNone/>
            </a:pPr>
            <a:r>
              <a:t/>
            </a:r>
            <a:endParaRPr sz="3000">
              <a:solidFill>
                <a:schemeClr val="dk1"/>
              </a:solidFill>
              <a:latin typeface="Arial"/>
              <a:ea typeface="Arial"/>
              <a:cs typeface="Arial"/>
              <a:sym typeface="Arial"/>
            </a:endParaRPr>
          </a:p>
          <a:p>
            <a:pPr indent="0" lvl="0" marL="0" marR="0" rtl="0" algn="l">
              <a:lnSpc>
                <a:spcPct val="166666"/>
              </a:lnSpc>
              <a:spcBef>
                <a:spcPts val="0"/>
              </a:spcBef>
              <a:spcAft>
                <a:spcPts val="0"/>
              </a:spcAft>
              <a:buNone/>
            </a:pPr>
            <a:r>
              <a:rPr lang="en-US" sz="2400">
                <a:solidFill>
                  <a:schemeClr val="dk1"/>
                </a:solidFill>
                <a:latin typeface="Arial"/>
                <a:ea typeface="Arial"/>
                <a:cs typeface="Arial"/>
                <a:sym typeface="Arial"/>
              </a:rPr>
              <a:t>Details provided in the full Module Content</a:t>
            </a:r>
            <a:endParaRPr sz="240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15"/>
          <p:cNvSpPr/>
          <p:nvPr/>
        </p:nvSpPr>
        <p:spPr>
          <a:xfrm rot="5400000">
            <a:off x="8929929" y="-8810140"/>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346" name="Google Shape;346;p15"/>
          <p:cNvSpPr txBox="1"/>
          <p:nvPr/>
        </p:nvSpPr>
        <p:spPr>
          <a:xfrm>
            <a:off x="533765" y="547913"/>
            <a:ext cx="9394500" cy="831300"/>
          </a:xfrm>
          <a:prstGeom prst="rect">
            <a:avLst/>
          </a:prstGeom>
          <a:noFill/>
          <a:ln>
            <a:noFill/>
          </a:ln>
        </p:spPr>
        <p:txBody>
          <a:bodyPr anchorCtr="0" anchor="t" bIns="0" lIns="0" spcFirstLastPara="1" rIns="0" wrap="square" tIns="0">
            <a:spAutoFit/>
          </a:bodyPr>
          <a:lstStyle/>
          <a:p>
            <a:pPr indent="0" lvl="0" marL="0" marR="0" rtl="0" algn="l">
              <a:lnSpc>
                <a:spcPct val="225518"/>
              </a:lnSpc>
              <a:spcBef>
                <a:spcPts val="0"/>
              </a:spcBef>
              <a:spcAft>
                <a:spcPts val="0"/>
              </a:spcAft>
              <a:buNone/>
            </a:pPr>
            <a:r>
              <a:rPr b="1" lang="en-US" sz="5400">
                <a:solidFill>
                  <a:srgbClr val="6A4C8C"/>
                </a:solidFill>
                <a:latin typeface="Arial"/>
                <a:ea typeface="Arial"/>
                <a:cs typeface="Arial"/>
                <a:sym typeface="Arial"/>
              </a:rPr>
              <a:t>CASE STUDY  4.2.</a:t>
            </a:r>
            <a:endParaRPr b="1" sz="5400">
              <a:solidFill>
                <a:srgbClr val="6A4C8C"/>
              </a:solidFill>
              <a:latin typeface="Arial"/>
              <a:ea typeface="Arial"/>
              <a:cs typeface="Arial"/>
              <a:sym typeface="Arial"/>
            </a:endParaRPr>
          </a:p>
        </p:txBody>
      </p:sp>
      <p:sp>
        <p:nvSpPr>
          <p:cNvPr id="347" name="Google Shape;347;p15"/>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348" name="Google Shape;348;p15"/>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349" name="Google Shape;349;p15"/>
          <p:cNvSpPr txBox="1"/>
          <p:nvPr/>
        </p:nvSpPr>
        <p:spPr>
          <a:xfrm>
            <a:off x="837670" y="2038592"/>
            <a:ext cx="3070040" cy="512961"/>
          </a:xfrm>
          <a:prstGeom prst="rect">
            <a:avLst/>
          </a:prstGeom>
          <a:noFill/>
          <a:ln>
            <a:noFill/>
          </a:ln>
        </p:spPr>
        <p:txBody>
          <a:bodyPr anchorCtr="0" anchor="t" bIns="0" lIns="0" spcFirstLastPara="1" rIns="0" wrap="square" tIns="0">
            <a:spAutoFit/>
          </a:bodyPr>
          <a:lstStyle/>
          <a:p>
            <a:pPr indent="0" lvl="0" marL="0" marR="0" rtl="0" algn="l">
              <a:lnSpc>
                <a:spcPct val="111111"/>
              </a:lnSpc>
              <a:spcBef>
                <a:spcPts val="0"/>
              </a:spcBef>
              <a:spcAft>
                <a:spcPts val="0"/>
              </a:spcAft>
              <a:buNone/>
            </a:pPr>
            <a:r>
              <a:t/>
            </a:r>
            <a:endParaRPr b="1" sz="3600">
              <a:solidFill>
                <a:srgbClr val="57B6B0"/>
              </a:solidFill>
              <a:latin typeface="Arial"/>
              <a:ea typeface="Arial"/>
              <a:cs typeface="Arial"/>
              <a:sym typeface="Arial"/>
            </a:endParaRPr>
          </a:p>
        </p:txBody>
      </p:sp>
      <p:sp>
        <p:nvSpPr>
          <p:cNvPr id="350" name="Google Shape;350;p15"/>
          <p:cNvSpPr txBox="1"/>
          <p:nvPr/>
        </p:nvSpPr>
        <p:spPr>
          <a:xfrm>
            <a:off x="778165" y="1581359"/>
            <a:ext cx="4114800" cy="605294"/>
          </a:xfrm>
          <a:prstGeom prst="rect">
            <a:avLst/>
          </a:prstGeom>
          <a:noFill/>
          <a:ln>
            <a:noFill/>
          </a:ln>
        </p:spPr>
        <p:txBody>
          <a:bodyPr anchorCtr="0" anchor="t" bIns="45700" lIns="91425" spcFirstLastPara="1" rIns="91425" wrap="square" tIns="45700">
            <a:spAutoFit/>
          </a:bodyPr>
          <a:lstStyle/>
          <a:p>
            <a:pPr indent="0" lvl="0" marL="0" marR="0" rtl="0" algn="l">
              <a:lnSpc>
                <a:spcPct val="133333"/>
              </a:lnSpc>
              <a:spcBef>
                <a:spcPts val="0"/>
              </a:spcBef>
              <a:spcAft>
                <a:spcPts val="0"/>
              </a:spcAft>
              <a:buNone/>
            </a:pPr>
            <a:r>
              <a:rPr b="1" lang="en-US" sz="3000">
                <a:solidFill>
                  <a:schemeClr val="dk1"/>
                </a:solidFill>
                <a:latin typeface="Arial"/>
                <a:ea typeface="Arial"/>
                <a:cs typeface="Arial"/>
                <a:sym typeface="Arial"/>
              </a:rPr>
              <a:t>Exercise / Question</a:t>
            </a:r>
            <a:endParaRPr b="1" sz="3000">
              <a:solidFill>
                <a:schemeClr val="dk1"/>
              </a:solidFill>
              <a:latin typeface="Arial"/>
              <a:ea typeface="Arial"/>
              <a:cs typeface="Arial"/>
              <a:sym typeface="Arial"/>
            </a:endParaRPr>
          </a:p>
        </p:txBody>
      </p:sp>
      <p:sp>
        <p:nvSpPr>
          <p:cNvPr id="351" name="Google Shape;351;p15"/>
          <p:cNvSpPr txBox="1"/>
          <p:nvPr/>
        </p:nvSpPr>
        <p:spPr>
          <a:xfrm>
            <a:off x="685800" y="6149822"/>
            <a:ext cx="18473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3600">
              <a:solidFill>
                <a:srgbClr val="57B6B0"/>
              </a:solidFill>
              <a:latin typeface="Arial"/>
              <a:ea typeface="Arial"/>
              <a:cs typeface="Arial"/>
              <a:sym typeface="Arial"/>
            </a:endParaRPr>
          </a:p>
        </p:txBody>
      </p:sp>
      <p:graphicFrame>
        <p:nvGraphicFramePr>
          <p:cNvPr id="352" name="Google Shape;352;p15"/>
          <p:cNvGraphicFramePr/>
          <p:nvPr/>
        </p:nvGraphicFramePr>
        <p:xfrm>
          <a:off x="685800" y="2186653"/>
          <a:ext cx="3000000" cy="3000000"/>
        </p:xfrm>
        <a:graphic>
          <a:graphicData uri="http://schemas.openxmlformats.org/drawingml/2006/table">
            <a:tbl>
              <a:tblPr bandRow="1" firstRow="1">
                <a:noFill/>
                <a:tableStyleId>{E951D359-6798-4D6F-9BFC-35A815B99F21}</a:tableStyleId>
              </a:tblPr>
              <a:tblGrid>
                <a:gridCol w="344900"/>
                <a:gridCol w="4989100"/>
                <a:gridCol w="6140125"/>
              </a:tblGrid>
              <a:tr h="980325">
                <a:tc>
                  <a:txBody>
                    <a:bodyPr/>
                    <a:lstStyle/>
                    <a:p>
                      <a:pPr indent="0" lvl="0" marL="0" marR="0" rtl="0" algn="ctr">
                        <a:spcBef>
                          <a:spcPts val="0"/>
                        </a:spcBef>
                        <a:spcAft>
                          <a:spcPts val="0"/>
                        </a:spcAft>
                        <a:buNone/>
                      </a:pPr>
                      <a:r>
                        <a:t/>
                      </a:r>
                      <a:endParaRPr b="1" sz="3200"/>
                    </a:p>
                  </a:txBody>
                  <a:tcPr marT="45725" marB="45725" marR="91450" marL="91450">
                    <a:solidFill>
                      <a:srgbClr val="6A4C8C"/>
                    </a:solidFill>
                  </a:tcPr>
                </a:tc>
                <a:tc>
                  <a:txBody>
                    <a:bodyPr/>
                    <a:lstStyle/>
                    <a:p>
                      <a:pPr indent="0" lvl="0" marL="0" marR="0" rtl="0" algn="ctr">
                        <a:spcBef>
                          <a:spcPts val="0"/>
                        </a:spcBef>
                        <a:spcAft>
                          <a:spcPts val="0"/>
                        </a:spcAft>
                        <a:buNone/>
                      </a:pPr>
                      <a:r>
                        <a:rPr b="1" lang="en-US" sz="2800">
                          <a:latin typeface="Arial"/>
                          <a:ea typeface="Arial"/>
                          <a:cs typeface="Arial"/>
                          <a:sym typeface="Arial"/>
                        </a:rPr>
                        <a:t>Individual</a:t>
                      </a:r>
                      <a:r>
                        <a:rPr b="1" lang="en-US" sz="2800">
                          <a:latin typeface="Arial"/>
                          <a:ea typeface="Arial"/>
                          <a:cs typeface="Arial"/>
                          <a:sym typeface="Arial"/>
                        </a:rPr>
                        <a:t> Exercise</a:t>
                      </a:r>
                      <a:endParaRPr b="1" sz="2800">
                        <a:latin typeface="Arial"/>
                        <a:ea typeface="Arial"/>
                        <a:cs typeface="Arial"/>
                        <a:sym typeface="Arial"/>
                      </a:endParaRPr>
                    </a:p>
                  </a:txBody>
                  <a:tcPr marT="45725" marB="45725" marR="91450" marL="91450">
                    <a:solidFill>
                      <a:srgbClr val="6A4C8C"/>
                    </a:solidFill>
                  </a:tcPr>
                </a:tc>
                <a:tc>
                  <a:txBody>
                    <a:bodyPr/>
                    <a:lstStyle/>
                    <a:p>
                      <a:pPr indent="0" lvl="0" marL="0" marR="0" rtl="0" algn="ctr">
                        <a:spcBef>
                          <a:spcPts val="0"/>
                        </a:spcBef>
                        <a:spcAft>
                          <a:spcPts val="0"/>
                        </a:spcAft>
                        <a:buNone/>
                      </a:pPr>
                      <a:r>
                        <a:rPr b="1" lang="en-US" sz="2800">
                          <a:latin typeface="Arial"/>
                          <a:ea typeface="Arial"/>
                          <a:cs typeface="Arial"/>
                          <a:sym typeface="Arial"/>
                        </a:rPr>
                        <a:t>Group Exercise</a:t>
                      </a:r>
                      <a:endParaRPr b="1" sz="2800">
                        <a:latin typeface="Arial"/>
                        <a:ea typeface="Arial"/>
                        <a:cs typeface="Arial"/>
                        <a:sym typeface="Arial"/>
                      </a:endParaRPr>
                    </a:p>
                  </a:txBody>
                  <a:tcPr marT="45725" marB="45725" marR="91450" marL="91450">
                    <a:solidFill>
                      <a:srgbClr val="6A4C8C"/>
                    </a:solidFill>
                  </a:tcPr>
                </a:tc>
              </a:tr>
              <a:tr h="1469950">
                <a:tc>
                  <a:txBody>
                    <a:bodyPr/>
                    <a:lstStyle/>
                    <a:p>
                      <a:pPr indent="0" lvl="0" marL="0" marR="0" rtl="0" algn="l">
                        <a:spcBef>
                          <a:spcPts val="0"/>
                        </a:spcBef>
                        <a:spcAft>
                          <a:spcPts val="0"/>
                        </a:spcAft>
                        <a:buNone/>
                      </a:pPr>
                      <a:r>
                        <a:rPr lang="en-US" sz="3200"/>
                        <a:t>1</a:t>
                      </a:r>
                      <a:endParaRPr sz="3200"/>
                    </a:p>
                  </a:txBody>
                  <a:tcPr marT="45725" marB="45725" marR="91450" marL="91450">
                    <a:solidFill>
                      <a:srgbClr val="E0F0EB"/>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What were the key factors contributing to the challenge in case study 4.2?</a:t>
                      </a:r>
                      <a:endParaRPr sz="2800">
                        <a:latin typeface="Arial"/>
                        <a:ea typeface="Arial"/>
                        <a:cs typeface="Arial"/>
                        <a:sym typeface="Arial"/>
                      </a:endParaRPr>
                    </a:p>
                  </a:txBody>
                  <a:tcPr marT="45725" marB="45725" marR="91450" marL="91450">
                    <a:solidFill>
                      <a:srgbClr val="E0F0EB"/>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Explain the basic benefits of advocacy.</a:t>
                      </a:r>
                      <a:endParaRPr sz="2800">
                        <a:latin typeface="Arial"/>
                        <a:ea typeface="Arial"/>
                        <a:cs typeface="Arial"/>
                        <a:sym typeface="Arial"/>
                      </a:endParaRPr>
                    </a:p>
                  </a:txBody>
                  <a:tcPr marT="45725" marB="45725" marR="91450" marL="91450">
                    <a:solidFill>
                      <a:srgbClr val="E0F0EB"/>
                    </a:solidFill>
                  </a:tcPr>
                </a:tc>
              </a:tr>
              <a:tr h="1447800">
                <a:tc>
                  <a:txBody>
                    <a:bodyPr/>
                    <a:lstStyle/>
                    <a:p>
                      <a:pPr indent="0" lvl="0" marL="0" marR="0" rtl="0" algn="l">
                        <a:spcBef>
                          <a:spcPts val="0"/>
                        </a:spcBef>
                        <a:spcAft>
                          <a:spcPts val="0"/>
                        </a:spcAft>
                        <a:buNone/>
                      </a:pPr>
                      <a:r>
                        <a:rPr lang="en-US" sz="3200"/>
                        <a:t>2</a:t>
                      </a:r>
                      <a:endParaRPr sz="3200"/>
                    </a:p>
                  </a:txBody>
                  <a:tcPr marT="45725" marB="45725" marR="91450" marL="91450">
                    <a:solidFill>
                      <a:srgbClr val="9CD6C1"/>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How did CC demonstrate her strengths despite ADHD challenges?</a:t>
                      </a:r>
                      <a:endParaRPr sz="2800">
                        <a:latin typeface="Arial"/>
                        <a:ea typeface="Arial"/>
                        <a:cs typeface="Arial"/>
                        <a:sym typeface="Arial"/>
                      </a:endParaRPr>
                    </a:p>
                  </a:txBody>
                  <a:tcPr marT="45725" marB="45725" marR="91450" marL="91450">
                    <a:solidFill>
                      <a:srgbClr val="9CD6C1"/>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What strategies were implemented to support CC at school?</a:t>
                      </a:r>
                      <a:endParaRPr sz="2800">
                        <a:latin typeface="Arial"/>
                        <a:ea typeface="Arial"/>
                        <a:cs typeface="Arial"/>
                        <a:sym typeface="Arial"/>
                      </a:endParaRPr>
                    </a:p>
                  </a:txBody>
                  <a:tcPr marT="45725" marB="45725" marR="91450" marL="91450">
                    <a:solidFill>
                      <a:srgbClr val="9CD6C1"/>
                    </a:solidFill>
                  </a:tcPr>
                </a:tc>
              </a:tr>
              <a:tr h="1259225">
                <a:tc>
                  <a:txBody>
                    <a:bodyPr/>
                    <a:lstStyle/>
                    <a:p>
                      <a:pPr indent="0" lvl="0" marL="0" marR="0" rtl="0" algn="l">
                        <a:spcBef>
                          <a:spcPts val="0"/>
                        </a:spcBef>
                        <a:spcAft>
                          <a:spcPts val="0"/>
                        </a:spcAft>
                        <a:buNone/>
                      </a:pPr>
                      <a:r>
                        <a:rPr lang="en-US" sz="3200"/>
                        <a:t>3</a:t>
                      </a:r>
                      <a:endParaRPr sz="3200"/>
                    </a:p>
                  </a:txBody>
                  <a:tcPr marT="45725" marB="45725" marR="91450" marL="91450">
                    <a:solidFill>
                      <a:srgbClr val="E0F0EB"/>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Why was advocacy necessary in CC’s case??</a:t>
                      </a:r>
                      <a:endParaRPr sz="2800">
                        <a:solidFill>
                          <a:schemeClr val="dk1"/>
                        </a:solidFill>
                        <a:latin typeface="Arial"/>
                        <a:ea typeface="Arial"/>
                        <a:cs typeface="Arial"/>
                        <a:sym typeface="Arial"/>
                      </a:endParaRPr>
                    </a:p>
                  </a:txBody>
                  <a:tcPr marT="45725" marB="45725" marR="91450" marL="91450">
                    <a:solidFill>
                      <a:srgbClr val="E0F0EB"/>
                    </a:solidFill>
                  </a:tcPr>
                </a:tc>
                <a:tc>
                  <a:txBody>
                    <a:bodyPr/>
                    <a:lstStyle/>
                    <a:p>
                      <a:pPr indent="0" lvl="0" marL="0" marR="0" rtl="0" algn="l">
                        <a:lnSpc>
                          <a:spcPct val="142857"/>
                        </a:lnSpc>
                        <a:spcBef>
                          <a:spcPts val="0"/>
                        </a:spcBef>
                        <a:spcAft>
                          <a:spcPts val="0"/>
                        </a:spcAft>
                        <a:buNone/>
                      </a:pPr>
                      <a:r>
                        <a:rPr lang="en-US" sz="2800">
                          <a:solidFill>
                            <a:schemeClr val="dk1"/>
                          </a:solidFill>
                          <a:latin typeface="Arial"/>
                          <a:ea typeface="Arial"/>
                          <a:cs typeface="Arial"/>
                          <a:sym typeface="Arial"/>
                        </a:rPr>
                        <a:t>Discuss the advocacy goals.</a:t>
                      </a:r>
                      <a:endParaRPr sz="2800">
                        <a:latin typeface="Arial"/>
                        <a:ea typeface="Arial"/>
                        <a:cs typeface="Arial"/>
                        <a:sym typeface="Arial"/>
                      </a:endParaRPr>
                    </a:p>
                  </a:txBody>
                  <a:tcPr marT="45725" marB="45725" marR="91450" marL="91450">
                    <a:solidFill>
                      <a:srgbClr val="E0F0EB"/>
                    </a:solidFill>
                  </a:tcPr>
                </a:tc>
              </a:tr>
            </a:tbl>
          </a:graphicData>
        </a:graphic>
      </p:graphicFrame>
      <p:pic>
        <p:nvPicPr>
          <p:cNvPr id="353" name="Google Shape;353;p15"/>
          <p:cNvPicPr preferRelativeResize="0"/>
          <p:nvPr/>
        </p:nvPicPr>
        <p:blipFill rotWithShape="1">
          <a:blip r:embed="rId5">
            <a:alphaModFix/>
          </a:blip>
          <a:srcRect b="0" l="0" r="0" t="0"/>
          <a:stretch/>
        </p:blipFill>
        <p:spPr>
          <a:xfrm>
            <a:off x="12341285" y="2529904"/>
            <a:ext cx="5712632" cy="5400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357" name="Shape 357"/>
        <p:cNvGrpSpPr/>
        <p:nvPr/>
      </p:nvGrpSpPr>
      <p:grpSpPr>
        <a:xfrm>
          <a:off x="0" y="0"/>
          <a:ext cx="0" cy="0"/>
          <a:chOff x="0" y="0"/>
          <a:chExt cx="0" cy="0"/>
        </a:xfrm>
      </p:grpSpPr>
      <p:sp>
        <p:nvSpPr>
          <p:cNvPr id="358" name="Google Shape;358;p16"/>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359" name="Google Shape;359;p16"/>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360" name="Google Shape;360;p16"/>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361" name="Google Shape;361;p16"/>
          <p:cNvSpPr txBox="1"/>
          <p:nvPr/>
        </p:nvSpPr>
        <p:spPr>
          <a:xfrm>
            <a:off x="762000" y="570069"/>
            <a:ext cx="16491072" cy="156966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5400">
                <a:solidFill>
                  <a:srgbClr val="6A4C8C"/>
                </a:solidFill>
                <a:latin typeface="Arial"/>
                <a:ea typeface="Arial"/>
                <a:cs typeface="Arial"/>
                <a:sym typeface="Arial"/>
              </a:rPr>
              <a:t>MODULE 4: </a:t>
            </a:r>
            <a:endParaRPr/>
          </a:p>
          <a:p>
            <a:pPr indent="0" lvl="0" marL="0" marR="0" rtl="0" algn="l">
              <a:spcBef>
                <a:spcPts val="0"/>
              </a:spcBef>
              <a:spcAft>
                <a:spcPts val="0"/>
              </a:spcAft>
              <a:buNone/>
            </a:pPr>
            <a:r>
              <a:rPr lang="en-US" sz="4800">
                <a:solidFill>
                  <a:srgbClr val="6A4C8C"/>
                </a:solidFill>
                <a:latin typeface="Arial"/>
                <a:ea typeface="Arial"/>
                <a:cs typeface="Arial"/>
                <a:sym typeface="Arial"/>
              </a:rPr>
              <a:t>SCHOOL COLLABORATION &amp; ADVOCACY</a:t>
            </a:r>
            <a:endParaRPr b="1" sz="4800">
              <a:solidFill>
                <a:srgbClr val="6A4C8C"/>
              </a:solidFill>
              <a:latin typeface="Arial"/>
              <a:ea typeface="Arial"/>
              <a:cs typeface="Arial"/>
              <a:sym typeface="Arial"/>
            </a:endParaRPr>
          </a:p>
        </p:txBody>
      </p:sp>
      <p:sp>
        <p:nvSpPr>
          <p:cNvPr id="362" name="Google Shape;362;p16"/>
          <p:cNvSpPr txBox="1"/>
          <p:nvPr/>
        </p:nvSpPr>
        <p:spPr>
          <a:xfrm>
            <a:off x="741218" y="2185527"/>
            <a:ext cx="11582400" cy="369331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4000">
                <a:solidFill>
                  <a:schemeClr val="dk1"/>
                </a:solidFill>
                <a:latin typeface="Arial"/>
                <a:ea typeface="Arial"/>
                <a:cs typeface="Arial"/>
                <a:sym typeface="Arial"/>
              </a:rPr>
              <a:t>Key takeaways</a:t>
            </a:r>
            <a:endParaRPr/>
          </a:p>
          <a:p>
            <a:pPr indent="0" lvl="0" marL="0" marR="0" rtl="0" algn="l">
              <a:spcBef>
                <a:spcPts val="0"/>
              </a:spcBef>
              <a:spcAft>
                <a:spcPts val="0"/>
              </a:spcAft>
              <a:buNone/>
            </a:pPr>
            <a:r>
              <a:t/>
            </a:r>
            <a:endParaRPr sz="32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Children with ADHD have strong educational rights across the EU.</a:t>
            </a:r>
            <a:endParaRPr/>
          </a:p>
          <a:p>
            <a:pPr indent="-457200" lvl="0" marL="457200" marR="0" rtl="0" algn="l">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Collaboration improves when parents and teachers share understanding.</a:t>
            </a:r>
            <a:endParaRPr/>
          </a:p>
          <a:p>
            <a:pPr indent="-457200" lvl="0" marL="457200" marR="0" rtl="0" algn="l">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IEPs are powerful tools when kept practical and regularly reviewed.</a:t>
            </a:r>
            <a:endParaRPr/>
          </a:p>
          <a:p>
            <a:pPr indent="-457200" lvl="0" marL="457200" marR="0" rtl="0" algn="l">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Advocacy is respectful, consistent communication—not confrontation.</a:t>
            </a:r>
            <a:endParaRPr/>
          </a:p>
          <a:p>
            <a:pPr indent="-457200" lvl="0" marL="457200" marR="0" rtl="0" algn="l">
              <a:spcBef>
                <a:spcPts val="0"/>
              </a:spcBef>
              <a:spcAft>
                <a:spcPts val="0"/>
              </a:spcAft>
              <a:buClr>
                <a:schemeClr val="dk1"/>
              </a:buClr>
              <a:buSzPts val="2800"/>
              <a:buFont typeface="Noto Sans Symbols"/>
              <a:buChar char="⮚"/>
            </a:pPr>
            <a:r>
              <a:rPr lang="en-US" sz="2800">
                <a:solidFill>
                  <a:schemeClr val="dk1"/>
                </a:solidFill>
                <a:latin typeface="Arial"/>
                <a:ea typeface="Arial"/>
                <a:cs typeface="Arial"/>
                <a:sym typeface="Arial"/>
              </a:rPr>
              <a:t>Small accommodations can create major improvements.</a:t>
            </a:r>
            <a:endParaRPr sz="2800">
              <a:solidFill>
                <a:schemeClr val="dk1"/>
              </a:solidFill>
              <a:latin typeface="Arial"/>
              <a:ea typeface="Arial"/>
              <a:cs typeface="Arial"/>
              <a:sym typeface="Arial"/>
            </a:endParaRPr>
          </a:p>
        </p:txBody>
      </p:sp>
      <p:pic>
        <p:nvPicPr>
          <p:cNvPr descr="Quote box frame transparent background | Premium Vector" id="363" name="Google Shape;363;p16"/>
          <p:cNvPicPr preferRelativeResize="0"/>
          <p:nvPr/>
        </p:nvPicPr>
        <p:blipFill rotWithShape="1">
          <a:blip r:embed="rId5">
            <a:alphaModFix/>
          </a:blip>
          <a:srcRect b="0" l="0" r="0" t="0"/>
          <a:stretch/>
        </p:blipFill>
        <p:spPr>
          <a:xfrm>
            <a:off x="13141039" y="1904827"/>
            <a:ext cx="5181597" cy="3625464"/>
          </a:xfrm>
          <a:prstGeom prst="rect">
            <a:avLst/>
          </a:prstGeom>
          <a:noFill/>
          <a:ln>
            <a:noFill/>
          </a:ln>
        </p:spPr>
      </p:pic>
      <p:sp>
        <p:nvSpPr>
          <p:cNvPr id="364" name="Google Shape;364;p16"/>
          <p:cNvSpPr/>
          <p:nvPr/>
        </p:nvSpPr>
        <p:spPr>
          <a:xfrm>
            <a:off x="14173200" y="2622743"/>
            <a:ext cx="3460872" cy="193899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7030A0"/>
                </a:solidFill>
                <a:latin typeface="Comic Sans MS"/>
                <a:ea typeface="Comic Sans MS"/>
                <a:cs typeface="Comic Sans MS"/>
                <a:sym typeface="Comic Sans MS"/>
              </a:rPr>
              <a:t>Every partnership you build today shapes a more inclusive school environment for tomorrow.</a:t>
            </a:r>
            <a:endParaRPr/>
          </a:p>
        </p:txBody>
      </p:sp>
      <p:pic>
        <p:nvPicPr>
          <p:cNvPr id="365" name="Google Shape;365;p16"/>
          <p:cNvPicPr preferRelativeResize="0"/>
          <p:nvPr/>
        </p:nvPicPr>
        <p:blipFill rotWithShape="1">
          <a:blip r:embed="rId6">
            <a:alphaModFix/>
          </a:blip>
          <a:srcRect b="0" l="0" r="0" t="0"/>
          <a:stretch/>
        </p:blipFill>
        <p:spPr>
          <a:xfrm>
            <a:off x="4329545" y="5994146"/>
            <a:ext cx="8001000" cy="4097594"/>
          </a:xfrm>
          <a:prstGeom prst="rect">
            <a:avLst/>
          </a:prstGeom>
          <a:noFill/>
          <a:ln>
            <a:noFill/>
          </a:ln>
          <a:effectLst>
            <a:outerShdw blurRad="292100" rotWithShape="0" algn="tl" dir="2700000" dist="139700">
              <a:srgbClr val="333333">
                <a:alpha val="65098"/>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DFC"/>
        </a:solidFill>
      </p:bgPr>
    </p:bg>
    <p:spTree>
      <p:nvGrpSpPr>
        <p:cNvPr id="369" name="Shape 369"/>
        <p:cNvGrpSpPr/>
        <p:nvPr/>
      </p:nvGrpSpPr>
      <p:grpSpPr>
        <a:xfrm>
          <a:off x="0" y="0"/>
          <a:ext cx="0" cy="0"/>
          <a:chOff x="0" y="0"/>
          <a:chExt cx="0" cy="0"/>
        </a:xfrm>
      </p:grpSpPr>
      <p:sp>
        <p:nvSpPr>
          <p:cNvPr id="370" name="Google Shape;370;p17"/>
          <p:cNvSpPr/>
          <p:nvPr/>
        </p:nvSpPr>
        <p:spPr>
          <a:xfrm rot="5400000">
            <a:off x="8929929" y="-8905757"/>
            <a:ext cx="428148" cy="18288000"/>
          </a:xfrm>
          <a:custGeom>
            <a:rect b="b" l="l" r="r" t="t"/>
            <a:pathLst>
              <a:path extrusionOk="0" h="24384000" w="570865">
                <a:moveTo>
                  <a:pt x="0" y="0"/>
                </a:moveTo>
                <a:lnTo>
                  <a:pt x="570865" y="0"/>
                </a:lnTo>
                <a:lnTo>
                  <a:pt x="570865" y="24384000"/>
                </a:lnTo>
                <a:lnTo>
                  <a:pt x="0" y="24384000"/>
                </a:lnTo>
                <a:lnTo>
                  <a:pt x="0" y="0"/>
                </a:lnTo>
                <a:close/>
              </a:path>
            </a:pathLst>
          </a:custGeom>
          <a:solidFill>
            <a:srgbClr val="57B6B0"/>
          </a:solidFill>
          <a:ln cap="flat" cmpd="sng" w="12700">
            <a:solidFill>
              <a:srgbClr val="000000"/>
            </a:solidFill>
            <a:prstDash val="solid"/>
            <a:round/>
            <a:headEnd len="sm" w="sm" type="none"/>
            <a:tailEnd len="sm" w="sm" type="none"/>
          </a:ln>
        </p:spPr>
      </p:sp>
      <p:sp>
        <p:nvSpPr>
          <p:cNvPr id="371" name="Google Shape;371;p17"/>
          <p:cNvSpPr txBox="1"/>
          <p:nvPr/>
        </p:nvSpPr>
        <p:spPr>
          <a:xfrm>
            <a:off x="1555207" y="1716777"/>
            <a:ext cx="14848510" cy="1331070"/>
          </a:xfrm>
          <a:prstGeom prst="rect">
            <a:avLst/>
          </a:prstGeom>
          <a:noFill/>
          <a:ln>
            <a:noFill/>
          </a:ln>
        </p:spPr>
        <p:txBody>
          <a:bodyPr anchorCtr="0" anchor="t" bIns="0" lIns="0" spcFirstLastPara="1" rIns="0" wrap="square" tIns="0">
            <a:spAutoFit/>
          </a:bodyPr>
          <a:lstStyle/>
          <a:p>
            <a:pPr indent="0" lvl="0" marL="0" marR="0" rtl="0" algn="ctr">
              <a:lnSpc>
                <a:spcPct val="225518"/>
              </a:lnSpc>
              <a:spcBef>
                <a:spcPts val="0"/>
              </a:spcBef>
              <a:spcAft>
                <a:spcPts val="0"/>
              </a:spcAft>
              <a:buNone/>
            </a:pPr>
            <a:r>
              <a:rPr lang="en-US" sz="5400">
                <a:solidFill>
                  <a:srgbClr val="6A4C8C"/>
                </a:solidFill>
                <a:latin typeface="Arial"/>
                <a:ea typeface="Arial"/>
                <a:cs typeface="Arial"/>
                <a:sym typeface="Arial"/>
              </a:rPr>
              <a:t>THANK YOU FOR YOUR PARTICIPATION!</a:t>
            </a:r>
            <a:endParaRPr b="1" sz="5400">
              <a:solidFill>
                <a:srgbClr val="6A4C8C"/>
              </a:solidFill>
              <a:latin typeface="Arial"/>
              <a:ea typeface="Arial"/>
              <a:cs typeface="Arial"/>
              <a:sym typeface="Arial"/>
            </a:endParaRPr>
          </a:p>
        </p:txBody>
      </p:sp>
      <p:sp>
        <p:nvSpPr>
          <p:cNvPr id="372" name="Google Shape;372;p17"/>
          <p:cNvSpPr/>
          <p:nvPr/>
        </p:nvSpPr>
        <p:spPr>
          <a:xfrm>
            <a:off x="14800327" y="9029700"/>
            <a:ext cx="3237261" cy="877920"/>
          </a:xfrm>
          <a:custGeom>
            <a:rect b="b" l="l" r="r" t="t"/>
            <a:pathLst>
              <a:path extrusionOk="0" h="1170559" w="4316349">
                <a:moveTo>
                  <a:pt x="0" y="0"/>
                </a:moveTo>
                <a:lnTo>
                  <a:pt x="4316349" y="0"/>
                </a:lnTo>
                <a:lnTo>
                  <a:pt x="4316349" y="1170559"/>
                </a:lnTo>
                <a:lnTo>
                  <a:pt x="0" y="1170559"/>
                </a:lnTo>
                <a:lnTo>
                  <a:pt x="0" y="0"/>
                </a:lnTo>
                <a:close/>
              </a:path>
            </a:pathLst>
          </a:custGeom>
          <a:blipFill rotWithShape="1">
            <a:blip r:embed="rId3">
              <a:alphaModFix/>
            </a:blip>
            <a:stretch>
              <a:fillRect b="2" l="0" r="0" t="0"/>
            </a:stretch>
          </a:blipFill>
          <a:ln>
            <a:noFill/>
          </a:ln>
        </p:spPr>
      </p:sp>
      <p:pic>
        <p:nvPicPr>
          <p:cNvPr id="373" name="Google Shape;373;p17"/>
          <p:cNvPicPr preferRelativeResize="0"/>
          <p:nvPr/>
        </p:nvPicPr>
        <p:blipFill rotWithShape="1">
          <a:blip r:embed="rId4">
            <a:alphaModFix/>
          </a:blip>
          <a:srcRect b="21506" l="18506" r="17007" t="17007"/>
          <a:stretch/>
        </p:blipFill>
        <p:spPr>
          <a:xfrm>
            <a:off x="228600" y="8187329"/>
            <a:ext cx="2144090" cy="2044365"/>
          </a:xfrm>
          <a:prstGeom prst="rect">
            <a:avLst/>
          </a:prstGeom>
          <a:noFill/>
          <a:ln>
            <a:noFill/>
          </a:ln>
        </p:spPr>
      </p:pic>
      <p:sp>
        <p:nvSpPr>
          <p:cNvPr id="374" name="Google Shape;374;p17"/>
          <p:cNvSpPr txBox="1"/>
          <p:nvPr/>
        </p:nvSpPr>
        <p:spPr>
          <a:xfrm>
            <a:off x="1860007" y="8337202"/>
            <a:ext cx="14238910" cy="138499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3000">
                <a:solidFill>
                  <a:schemeClr val="dk1"/>
                </a:solidFill>
                <a:latin typeface="Arial"/>
                <a:ea typeface="Arial"/>
                <a:cs typeface="Arial"/>
                <a:sym typeface="Arial"/>
              </a:rPr>
              <a:t>For more information:</a:t>
            </a:r>
            <a:endParaRPr/>
          </a:p>
          <a:p>
            <a:pPr indent="0" lvl="0" marL="0" marR="0" rtl="0" algn="ctr">
              <a:spcBef>
                <a:spcPts val="0"/>
              </a:spcBef>
              <a:spcAft>
                <a:spcPts val="0"/>
              </a:spcAft>
              <a:buNone/>
            </a:pPr>
            <a:r>
              <a:rPr lang="en-US" sz="3000">
                <a:solidFill>
                  <a:schemeClr val="dk1"/>
                </a:solidFill>
                <a:latin typeface="Arial"/>
                <a:ea typeface="Arial"/>
                <a:cs typeface="Arial"/>
                <a:sym typeface="Arial"/>
              </a:rPr>
              <a:t>Visit the TOGETHER WE CAN project Facebook or contact your local partner organization</a:t>
            </a:r>
            <a:endParaRPr/>
          </a:p>
        </p:txBody>
      </p:sp>
      <p:pic>
        <p:nvPicPr>
          <p:cNvPr id="375" name="Google Shape;375;p17"/>
          <p:cNvPicPr preferRelativeResize="0"/>
          <p:nvPr/>
        </p:nvPicPr>
        <p:blipFill rotWithShape="1">
          <a:blip r:embed="rId5">
            <a:alphaModFix/>
          </a:blip>
          <a:srcRect b="21506" l="18506" r="17007" t="17007"/>
          <a:stretch/>
        </p:blipFill>
        <p:spPr>
          <a:xfrm>
            <a:off x="6324600" y="3314700"/>
            <a:ext cx="4733151" cy="451300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Dekaplus</dc:creator>
</cp:coreProperties>
</file>