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66" r:id="rId5"/>
    <p:sldId id="267" r:id="rId6"/>
    <p:sldId id="268" r:id="rId7"/>
    <p:sldId id="269" r:id="rId8"/>
    <p:sldId id="270" r:id="rId9"/>
    <p:sldId id="271" r:id="rId10"/>
    <p:sldId id="272" r:id="rId11"/>
    <p:sldId id="273" r:id="rId12"/>
    <p:sldId id="261" r:id="rId13"/>
    <p:sldId id="274" r:id="rId14"/>
    <p:sldId id="262" r:id="rId15"/>
    <p:sldId id="275" r:id="rId16"/>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8" roundtripDataSignature="AMtx7mhF837Ij/8Qq4yvdouw73jg+oYIN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998" y="2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6424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7476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4560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7855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5309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772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8189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3450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0239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4183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7"/>
          <p:cNvSpPr>
            <a:spLocks noGrp="1"/>
          </p:cNvSpPr>
          <p:nvPr>
            <p:ph type="pic" idx="2"/>
          </p:nvPr>
        </p:nvSpPr>
        <p:spPr>
          <a:xfrm>
            <a:off x="1792288" y="612775"/>
            <a:ext cx="5486400" cy="4114800"/>
          </a:xfrm>
          <a:prstGeom prst="rect">
            <a:avLst/>
          </a:prstGeom>
          <a:noFill/>
          <a:ln>
            <a:noFill/>
          </a:ln>
        </p:spPr>
      </p:sp>
      <p:sp>
        <p:nvSpPr>
          <p:cNvPr id="64" name="Google Shape;64;p1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Shape 83"/>
        <p:cNvGrpSpPr/>
        <p:nvPr/>
      </p:nvGrpSpPr>
      <p:grpSpPr>
        <a:xfrm>
          <a:off x="0" y="0"/>
          <a:ext cx="0" cy="0"/>
          <a:chOff x="0" y="0"/>
          <a:chExt cx="0" cy="0"/>
        </a:xfrm>
      </p:grpSpPr>
      <p:sp>
        <p:nvSpPr>
          <p:cNvPr id="84" name="Google Shape;84;p1"/>
          <p:cNvSpPr/>
          <p:nvPr/>
        </p:nvSpPr>
        <p:spPr>
          <a:xfrm>
            <a:off x="2826924" y="3843130"/>
            <a:ext cx="12198237" cy="2399960"/>
          </a:xfrm>
          <a:custGeom>
            <a:avLst/>
            <a:gdLst/>
            <a:ahLst/>
            <a:cxnLst/>
            <a:rect l="l" t="t" r="r" b="b"/>
            <a:pathLst>
              <a:path w="12198237" h="2399960" extrusionOk="0">
                <a:moveTo>
                  <a:pt x="0" y="0"/>
                </a:moveTo>
                <a:lnTo>
                  <a:pt x="12198237" y="0"/>
                </a:lnTo>
                <a:lnTo>
                  <a:pt x="12198237" y="2399960"/>
                </a:lnTo>
                <a:lnTo>
                  <a:pt x="0" y="2399960"/>
                </a:lnTo>
                <a:lnTo>
                  <a:pt x="0" y="0"/>
                </a:lnTo>
                <a:close/>
              </a:path>
            </a:pathLst>
          </a:custGeom>
          <a:blipFill rotWithShape="1">
            <a:blip r:embed="rId3">
              <a:alphaModFix/>
            </a:blip>
            <a:stretch>
              <a:fillRect/>
            </a:stretch>
          </a:blipFill>
          <a:ln>
            <a:noFill/>
          </a:ln>
        </p:spPr>
      </p:sp>
      <p:sp>
        <p:nvSpPr>
          <p:cNvPr id="85" name="Google Shape;85;p1"/>
          <p:cNvSpPr/>
          <p:nvPr/>
        </p:nvSpPr>
        <p:spPr>
          <a:xfrm>
            <a:off x="14690298" y="91059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4">
              <a:alphaModFix/>
            </a:blip>
            <a:stretch>
              <a:fillRect b="1"/>
            </a:stretch>
          </a:blipFill>
          <a:ln>
            <a:noFill/>
          </a:ln>
        </p:spPr>
      </p:sp>
      <p:pic>
        <p:nvPicPr>
          <p:cNvPr id="86" name="Google Shape;86;p1"/>
          <p:cNvPicPr preferRelativeResize="0"/>
          <p:nvPr/>
        </p:nvPicPr>
        <p:blipFill rotWithShape="1">
          <a:blip r:embed="rId5">
            <a:alphaModFix/>
          </a:blip>
          <a:srcRect l="18506" t="17006" r="17007" b="21506"/>
          <a:stretch/>
        </p:blipFill>
        <p:spPr>
          <a:xfrm>
            <a:off x="6068542" y="2318517"/>
            <a:ext cx="5715000" cy="5449186"/>
          </a:xfrm>
          <a:prstGeom prst="rect">
            <a:avLst/>
          </a:prstGeom>
          <a:noFill/>
          <a:ln>
            <a:noFill/>
          </a:ln>
        </p:spPr>
      </p:pic>
      <p:sp>
        <p:nvSpPr>
          <p:cNvPr id="87" name="Google Shape;87;p1"/>
          <p:cNvSpPr/>
          <p:nvPr/>
        </p:nvSpPr>
        <p:spPr>
          <a:xfrm>
            <a:off x="-2971800" y="3624120"/>
            <a:ext cx="5943600" cy="5943600"/>
          </a:xfrm>
          <a:prstGeom prst="ellipse">
            <a:avLst/>
          </a:prstGeom>
          <a:solidFill>
            <a:srgbClr val="6A4C8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8" name="Google Shape;88;p1"/>
          <p:cNvSpPr/>
          <p:nvPr/>
        </p:nvSpPr>
        <p:spPr>
          <a:xfrm>
            <a:off x="-533400" y="7412724"/>
            <a:ext cx="4309991" cy="4309991"/>
          </a:xfrm>
          <a:prstGeom prst="ellipse">
            <a:avLst/>
          </a:prstGeom>
          <a:solidFill>
            <a:srgbClr val="57B6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9" name="Google Shape;89;p1"/>
          <p:cNvSpPr/>
          <p:nvPr/>
        </p:nvSpPr>
        <p:spPr>
          <a:xfrm>
            <a:off x="5445826" y="8009573"/>
            <a:ext cx="69604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chemeClr val="dk1"/>
                </a:solidFill>
                <a:latin typeface="Calibri"/>
                <a:ea typeface="Calibri"/>
                <a:cs typeface="Calibri"/>
                <a:sym typeface="Calibri"/>
              </a:rPr>
              <a:t>Project Number: 2024-1-CY01-KA210-ADU-000253720</a:t>
            </a:r>
            <a:endParaRPr/>
          </a:p>
        </p:txBody>
      </p:sp>
      <p:pic>
        <p:nvPicPr>
          <p:cNvPr id="90" name="Google Shape;90;p1"/>
          <p:cNvPicPr preferRelativeResize="0"/>
          <p:nvPr/>
        </p:nvPicPr>
        <p:blipFill rotWithShape="1">
          <a:blip r:embed="rId6">
            <a:alphaModFix/>
          </a:blip>
          <a:srcRect/>
          <a:stretch/>
        </p:blipFill>
        <p:spPr>
          <a:xfrm>
            <a:off x="14401800" y="723899"/>
            <a:ext cx="3200400" cy="1260157"/>
          </a:xfrm>
          <a:prstGeom prst="rect">
            <a:avLst/>
          </a:prstGeom>
          <a:noFill/>
          <a:ln>
            <a:noFill/>
          </a:ln>
        </p:spPr>
      </p:pic>
      <p:sp>
        <p:nvSpPr>
          <p:cNvPr id="9" name="Rectangle 8"/>
          <p:cNvSpPr/>
          <p:nvPr/>
        </p:nvSpPr>
        <p:spPr>
          <a:xfrm>
            <a:off x="526229" y="518809"/>
            <a:ext cx="13047000" cy="133882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tabLst>
                <a:tab pos="2865755" algn="ctr"/>
                <a:tab pos="5731510" algn="r"/>
              </a:tabLst>
            </a:pPr>
            <a:r>
              <a:rPr lang="fi-FI" dirty="0" err="1">
                <a:latin typeface="Calibri" panose="020F0502020204030204" pitchFamily="34" charset="0"/>
                <a:ea typeface="Calibri" panose="020F0502020204030204" pitchFamily="34" charset="0"/>
              </a:rPr>
              <a:t>Funded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by</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Views</a:t>
            </a:r>
            <a:r>
              <a:rPr lang="fi-FI" dirty="0">
                <a:latin typeface="Calibri" panose="020F0502020204030204" pitchFamily="34" charset="0"/>
                <a:ea typeface="Calibri" panose="020F0502020204030204" pitchFamily="34" charset="0"/>
              </a:rPr>
              <a:t> and </a:t>
            </a:r>
            <a:r>
              <a:rPr lang="fi-FI" dirty="0" err="1">
                <a:latin typeface="Calibri" panose="020F0502020204030204" pitchFamily="34" charset="0"/>
                <a:ea typeface="Calibri" panose="020F0502020204030204" pitchFamily="34" charset="0"/>
              </a:rPr>
              <a:t>opinions</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expressed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are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however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those</a:t>
            </a:r>
            <a:r>
              <a:rPr lang="fi-FI" dirty="0">
                <a:latin typeface="Calibri" panose="020F0502020204030204" pitchFamily="34" charset="0"/>
                <a:ea typeface="Calibri" panose="020F0502020204030204" pitchFamily="34" charset="0"/>
              </a:rPr>
              <a:t> of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author</a:t>
            </a:r>
            <a:r>
              <a:rPr lang="fi-FI" dirty="0">
                <a:latin typeface="Calibri" panose="020F0502020204030204" pitchFamily="34" charset="0"/>
                <a:ea typeface="Calibri" panose="020F0502020204030204" pitchFamily="34" charset="0"/>
              </a:rPr>
              <a:t>(s) </a:t>
            </a:r>
            <a:r>
              <a:rPr lang="fi-FI" dirty="0" err="1">
                <a:latin typeface="Calibri" panose="020F0502020204030204" pitchFamily="34" charset="0"/>
                <a:ea typeface="Calibri" panose="020F0502020204030204" pitchFamily="34" charset="0"/>
              </a:rPr>
              <a:t>only</a:t>
            </a:r>
            <a:r>
              <a:rPr lang="fi-FI" dirty="0">
                <a:latin typeface="Calibri" panose="020F0502020204030204" pitchFamily="34" charset="0"/>
                <a:ea typeface="Calibri" panose="020F0502020204030204" pitchFamily="34" charset="0"/>
              </a:rPr>
              <a:t> and </a:t>
            </a:r>
            <a:r>
              <a:rPr lang="fi-FI" dirty="0" err="1">
                <a:latin typeface="Calibri" panose="020F0502020204030204" pitchFamily="34" charset="0"/>
                <a:ea typeface="Calibri" panose="020F0502020204030204" pitchFamily="34" charset="0"/>
              </a:rPr>
              <a:t>do</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not</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necessarily</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reflect</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those</a:t>
            </a:r>
            <a:r>
              <a:rPr lang="fi-FI" dirty="0">
                <a:latin typeface="Calibri" panose="020F0502020204030204" pitchFamily="34" charset="0"/>
                <a:ea typeface="Calibri" panose="020F0502020204030204" pitchFamily="34" charset="0"/>
              </a:rPr>
              <a:t> of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or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a:t>
            </a:r>
            <a:r>
              <a:rPr lang="fi-FI" dirty="0" err="1">
                <a:latin typeface="Calibri" panose="020F0502020204030204" pitchFamily="34" charset="0"/>
                <a:ea typeface="Calibri" panose="020F0502020204030204" pitchFamily="34" charset="0"/>
              </a:rPr>
              <a:t>Education</a:t>
            </a:r>
            <a:r>
              <a:rPr lang="fi-FI" dirty="0">
                <a:latin typeface="Calibri" panose="020F0502020204030204" pitchFamily="34" charset="0"/>
                <a:ea typeface="Calibri" panose="020F0502020204030204" pitchFamily="34" charset="0"/>
              </a:rPr>
              <a:t> and Culture </a:t>
            </a:r>
            <a:r>
              <a:rPr lang="fi-FI" dirty="0" err="1">
                <a:latin typeface="Calibri" panose="020F0502020204030204" pitchFamily="34" charset="0"/>
                <a:ea typeface="Calibri" panose="020F0502020204030204" pitchFamily="34" charset="0"/>
              </a:rPr>
              <a:t>Executive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Agency</a:t>
            </a:r>
            <a:r>
              <a:rPr lang="fi-FI" dirty="0">
                <a:latin typeface="Calibri" panose="020F0502020204030204" pitchFamily="34" charset="0"/>
                <a:ea typeface="Calibri" panose="020F0502020204030204" pitchFamily="34" charset="0"/>
              </a:rPr>
              <a:t> (EACEA). </a:t>
            </a:r>
            <a:r>
              <a:rPr lang="fi-FI" dirty="0" err="1">
                <a:latin typeface="Calibri" panose="020F0502020204030204" pitchFamily="34" charset="0"/>
                <a:ea typeface="Calibri" panose="020F0502020204030204" pitchFamily="34" charset="0"/>
              </a:rPr>
              <a:t>Neither</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the</a:t>
            </a:r>
            <a:r>
              <a:rPr lang="fi-FI" dirty="0">
                <a:latin typeface="Calibri" panose="020F0502020204030204" pitchFamily="34" charset="0"/>
                <a:ea typeface="Calibri" panose="020F0502020204030204" pitchFamily="34" charset="0"/>
              </a:rPr>
              <a:t> European Union </a:t>
            </a:r>
            <a:r>
              <a:rPr lang="fi-FI" dirty="0" err="1">
                <a:latin typeface="Calibri" panose="020F0502020204030204" pitchFamily="34" charset="0"/>
                <a:ea typeface="Calibri" panose="020F0502020204030204" pitchFamily="34" charset="0"/>
              </a:rPr>
              <a:t>nor</a:t>
            </a:r>
            <a:r>
              <a:rPr lang="fi-FI" dirty="0">
                <a:latin typeface="Calibri" panose="020F0502020204030204" pitchFamily="34" charset="0"/>
                <a:ea typeface="Calibri" panose="020F0502020204030204" pitchFamily="34" charset="0"/>
              </a:rPr>
              <a:t> EACEA </a:t>
            </a:r>
            <a:r>
              <a:rPr lang="fi-FI" dirty="0" err="1">
                <a:latin typeface="Calibri" panose="020F0502020204030204" pitchFamily="34" charset="0"/>
                <a:ea typeface="Calibri" panose="020F0502020204030204" pitchFamily="34" charset="0"/>
              </a:rPr>
              <a:t>can</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be</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held</a:t>
            </a:r>
            <a:r>
              <a:rPr lang="fi-FI" dirty="0">
                <a:latin typeface="Calibri" panose="020F0502020204030204" pitchFamily="34" charset="0"/>
                <a:ea typeface="Calibri" panose="020F0502020204030204" pitchFamily="34" charset="0"/>
              </a:rPr>
              <a:t> </a:t>
            </a:r>
            <a:r>
              <a:rPr lang="fi-FI" dirty="0" err="1">
                <a:latin typeface="Calibri" panose="020F0502020204030204" pitchFamily="34" charset="0"/>
                <a:ea typeface="Calibri" panose="020F0502020204030204" pitchFamily="34" charset="0"/>
              </a:rPr>
              <a:t>responsible</a:t>
            </a:r>
            <a:r>
              <a:rPr lang="fi-FI" dirty="0">
                <a:latin typeface="Calibri" panose="020F0502020204030204" pitchFamily="34" charset="0"/>
                <a:ea typeface="Calibri" panose="020F0502020204030204" pitchFamily="34" charset="0"/>
              </a:rPr>
              <a:t> for </a:t>
            </a:r>
            <a:r>
              <a:rPr lang="fi-FI" dirty="0" err="1">
                <a:latin typeface="Calibri" panose="020F0502020204030204" pitchFamily="34" charset="0"/>
                <a:ea typeface="Calibri" panose="020F0502020204030204" pitchFamily="34" charset="0"/>
              </a:rPr>
              <a:t>them</a:t>
            </a:r>
            <a:r>
              <a:rPr lang="fi-FI" dirty="0" smtClean="0">
                <a:latin typeface="Calibri" panose="020F0502020204030204" pitchFamily="34" charset="0"/>
                <a:ea typeface="Calibri" panose="020F0502020204030204" pitchFamily="34" charset="0"/>
              </a:rPr>
              <a:t>.</a:t>
            </a:r>
            <a:endParaRPr lang="en-GB" sz="2000" dirty="0">
              <a:latin typeface="Calibri" panose="020F0502020204030204" pitchFamily="34" charset="0"/>
              <a:ea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96" name="Google Shape;96;p2"/>
          <p:cNvSpPr txBox="1"/>
          <p:nvPr/>
        </p:nvSpPr>
        <p:spPr>
          <a:xfrm>
            <a:off x="9076481" y="381000"/>
            <a:ext cx="8961150" cy="1786252"/>
          </a:xfrm>
          <a:prstGeom prst="rect">
            <a:avLst/>
          </a:prstGeom>
          <a:noFill/>
          <a:ln>
            <a:noFill/>
          </a:ln>
        </p:spPr>
        <p:txBody>
          <a:bodyPr spcFirstLastPara="1" wrap="square" lIns="0" tIns="0" rIns="0" bIns="0" anchor="t" anchorCtr="0">
            <a:spAutoFit/>
          </a:bodyPr>
          <a:lstStyle/>
          <a:p>
            <a:pPr marL="0" marR="0" lvl="0" indent="0" algn="l" rtl="0">
              <a:lnSpc>
                <a:spcPct val="225518"/>
              </a:lnSpc>
              <a:spcBef>
                <a:spcPts val="0"/>
              </a:spcBef>
              <a:spcAft>
                <a:spcPts val="0"/>
              </a:spcAft>
              <a:buNone/>
            </a:pPr>
            <a:r>
              <a:rPr lang="en-US" sz="5400" b="1" dirty="0">
                <a:solidFill>
                  <a:srgbClr val="191919"/>
                </a:solidFill>
                <a:latin typeface="Arial"/>
                <a:ea typeface="Arial"/>
                <a:cs typeface="Arial"/>
                <a:sym typeface="Arial"/>
              </a:rPr>
              <a:t>PROJECT RESULTS:</a:t>
            </a:r>
            <a:endParaRPr dirty="0"/>
          </a:p>
        </p:txBody>
      </p:sp>
      <p:sp>
        <p:nvSpPr>
          <p:cNvPr id="97" name="Google Shape;97;p2"/>
          <p:cNvSpPr/>
          <p:nvPr/>
        </p:nvSpPr>
        <p:spPr>
          <a:xfrm>
            <a:off x="9006126" y="4672827"/>
            <a:ext cx="7910274" cy="1523281"/>
          </a:xfrm>
          <a:custGeom>
            <a:avLst/>
            <a:gdLst/>
            <a:ahLst/>
            <a:cxnLst/>
            <a:rect l="l" t="t" r="r" b="b"/>
            <a:pathLst>
              <a:path w="10207498" h="1329436" extrusionOk="0">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lnTo>
                  <a:pt x="165735" y="1125728"/>
                </a:lnTo>
                <a:lnTo>
                  <a:pt x="155829" y="1133729"/>
                </a:ln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cubicBezTo>
                  <a:pt x="271653"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w="254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9006126" y="7061254"/>
            <a:ext cx="7655624" cy="997077"/>
          </a:xfrm>
          <a:custGeom>
            <a:avLst/>
            <a:gdLst/>
            <a:ahLst/>
            <a:cxnLst/>
            <a:rect l="l" t="t" r="r" b="b"/>
            <a:pathLst>
              <a:path w="10207498" h="1329436" extrusionOk="0">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w="254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371474" y="2076636"/>
            <a:ext cx="7096125" cy="5810063"/>
          </a:xfrm>
          <a:custGeom>
            <a:avLst/>
            <a:gdLst/>
            <a:ahLst/>
            <a:cxnLst/>
            <a:rect l="l" t="t" r="r" b="b"/>
            <a:pathLst>
              <a:path w="6953250" h="5305794" extrusionOk="0">
                <a:moveTo>
                  <a:pt x="0" y="0"/>
                </a:moveTo>
                <a:lnTo>
                  <a:pt x="6953250" y="0"/>
                </a:lnTo>
                <a:lnTo>
                  <a:pt x="6953250" y="5305794"/>
                </a:lnTo>
                <a:lnTo>
                  <a:pt x="0" y="5305794"/>
                </a:lnTo>
                <a:lnTo>
                  <a:pt x="0" y="0"/>
                </a:lnTo>
                <a:close/>
              </a:path>
            </a:pathLst>
          </a:custGeom>
          <a:solidFill>
            <a:schemeClr val="lt1"/>
          </a:solidFill>
          <a:ln w="25400" cap="flat" cmpd="sng">
            <a:solidFill>
              <a:schemeClr val="accent4"/>
            </a:solidFill>
            <a:prstDash val="solid"/>
            <a:round/>
            <a:headEnd type="none" w="sm" len="sm"/>
            <a:tailEnd type="none" w="sm" len="sm"/>
          </a:ln>
        </p:spPr>
      </p:sp>
      <p:sp>
        <p:nvSpPr>
          <p:cNvPr id="100" name="Google Shape;100;p2" descr="Badge 1 outline"/>
          <p:cNvSpPr/>
          <p:nvPr/>
        </p:nvSpPr>
        <p:spPr>
          <a:xfrm>
            <a:off x="7889363" y="2683506"/>
            <a:ext cx="914400" cy="856107"/>
          </a:xfrm>
          <a:custGeom>
            <a:avLst/>
            <a:gdLst/>
            <a:ahLst/>
            <a:cxnLst/>
            <a:rect l="l" t="t" r="r" b="b"/>
            <a:pathLst>
              <a:path w="1219200" h="1141476" extrusionOk="0">
                <a:moveTo>
                  <a:pt x="0" y="0"/>
                </a:moveTo>
                <a:lnTo>
                  <a:pt x="1219200" y="0"/>
                </a:lnTo>
                <a:lnTo>
                  <a:pt x="1219200" y="1141476"/>
                </a:lnTo>
                <a:lnTo>
                  <a:pt x="0" y="1141476"/>
                </a:lnTo>
                <a:lnTo>
                  <a:pt x="0" y="0"/>
                </a:lnTo>
                <a:close/>
              </a:path>
            </a:pathLst>
          </a:custGeom>
          <a:blipFill rotWithShape="1">
            <a:blip r:embed="rId3">
              <a:alphaModFix/>
            </a:blip>
            <a:stretch>
              <a:fillRect b="-6806"/>
            </a:stretch>
          </a:blipFill>
          <a:ln>
            <a:noFill/>
          </a:ln>
        </p:spPr>
      </p:sp>
      <p:sp>
        <p:nvSpPr>
          <p:cNvPr id="101" name="Google Shape;101;p2" descr="Badge outline"/>
          <p:cNvSpPr/>
          <p:nvPr/>
        </p:nvSpPr>
        <p:spPr>
          <a:xfrm>
            <a:off x="7889363" y="4993406"/>
            <a:ext cx="914400" cy="914400"/>
          </a:xfrm>
          <a:custGeom>
            <a:avLst/>
            <a:gdLst/>
            <a:ahLst/>
            <a:cxnLst/>
            <a:rect l="l" t="t" r="r" b="b"/>
            <a:pathLst>
              <a:path w="1219200" h="1219200" extrusionOk="0">
                <a:moveTo>
                  <a:pt x="0" y="0"/>
                </a:moveTo>
                <a:lnTo>
                  <a:pt x="1219200" y="0"/>
                </a:lnTo>
                <a:lnTo>
                  <a:pt x="1219200" y="1219200"/>
                </a:lnTo>
                <a:lnTo>
                  <a:pt x="0" y="1219200"/>
                </a:lnTo>
                <a:lnTo>
                  <a:pt x="0" y="0"/>
                </a:lnTo>
                <a:close/>
              </a:path>
            </a:pathLst>
          </a:custGeom>
          <a:blipFill rotWithShape="1">
            <a:blip r:embed="rId4">
              <a:alphaModFix/>
            </a:blip>
            <a:stretch>
              <a:fillRect/>
            </a:stretch>
          </a:blipFill>
          <a:ln>
            <a:noFill/>
          </a:ln>
        </p:spPr>
      </p:sp>
      <p:sp>
        <p:nvSpPr>
          <p:cNvPr id="102" name="Google Shape;102;p2" descr="Badge 3 outline"/>
          <p:cNvSpPr/>
          <p:nvPr/>
        </p:nvSpPr>
        <p:spPr>
          <a:xfrm>
            <a:off x="7894279" y="7001267"/>
            <a:ext cx="914400" cy="914400"/>
          </a:xfrm>
          <a:custGeom>
            <a:avLst/>
            <a:gdLst/>
            <a:ahLst/>
            <a:cxnLst/>
            <a:rect l="l" t="t" r="r" b="b"/>
            <a:pathLst>
              <a:path w="1219200" h="1219200" extrusionOk="0">
                <a:moveTo>
                  <a:pt x="0" y="0"/>
                </a:moveTo>
                <a:lnTo>
                  <a:pt x="1219200" y="0"/>
                </a:lnTo>
                <a:lnTo>
                  <a:pt x="1219200" y="1219200"/>
                </a:lnTo>
                <a:lnTo>
                  <a:pt x="0" y="1219200"/>
                </a:lnTo>
                <a:lnTo>
                  <a:pt x="0" y="0"/>
                </a:lnTo>
                <a:close/>
              </a:path>
            </a:pathLst>
          </a:custGeom>
          <a:blipFill rotWithShape="1">
            <a:blip r:embed="rId5">
              <a:alphaModFix/>
            </a:blip>
            <a:stretch>
              <a:fillRect/>
            </a:stretch>
          </a:blipFill>
          <a:ln>
            <a:noFill/>
          </a:ln>
        </p:spPr>
      </p:sp>
      <p:sp>
        <p:nvSpPr>
          <p:cNvPr id="103" name="Google Shape;103;p2"/>
          <p:cNvSpPr txBox="1"/>
          <p:nvPr/>
        </p:nvSpPr>
        <p:spPr>
          <a:xfrm>
            <a:off x="816160" y="231472"/>
            <a:ext cx="3031940" cy="1786252"/>
          </a:xfrm>
          <a:prstGeom prst="rect">
            <a:avLst/>
          </a:prstGeom>
          <a:noFill/>
          <a:ln>
            <a:noFill/>
          </a:ln>
        </p:spPr>
        <p:txBody>
          <a:bodyPr spcFirstLastPara="1" wrap="square" lIns="0" tIns="0" rIns="0" bIns="0" anchor="t" anchorCtr="0">
            <a:spAutoFit/>
          </a:bodyPr>
          <a:lstStyle/>
          <a:p>
            <a:pPr marL="0" marR="0" lvl="0" indent="0" algn="l" rtl="0">
              <a:lnSpc>
                <a:spcPct val="225518"/>
              </a:lnSpc>
              <a:spcBef>
                <a:spcPts val="0"/>
              </a:spcBef>
              <a:spcAft>
                <a:spcPts val="0"/>
              </a:spcAft>
              <a:buNone/>
            </a:pPr>
            <a:r>
              <a:rPr lang="en-US" sz="5400" b="1" dirty="0">
                <a:solidFill>
                  <a:srgbClr val="000000"/>
                </a:solidFill>
                <a:latin typeface="Arial"/>
                <a:ea typeface="Arial"/>
                <a:cs typeface="Arial"/>
                <a:sym typeface="Arial"/>
              </a:rPr>
              <a:t>ABOUT:</a:t>
            </a:r>
            <a:endParaRPr dirty="0"/>
          </a:p>
        </p:txBody>
      </p:sp>
      <p:sp>
        <p:nvSpPr>
          <p:cNvPr id="104" name="Google Shape;104;p2"/>
          <p:cNvSpPr txBox="1"/>
          <p:nvPr/>
        </p:nvSpPr>
        <p:spPr>
          <a:xfrm>
            <a:off x="577793" y="2394876"/>
            <a:ext cx="6683486" cy="560666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dirty="0">
                <a:solidFill>
                  <a:srgbClr val="191919"/>
                </a:solidFill>
                <a:latin typeface="Calibri"/>
                <a:ea typeface="Calibri"/>
                <a:cs typeface="Calibri"/>
                <a:sym typeface="Calibri"/>
              </a:rPr>
              <a:t>The TOGETHE WE CAN</a:t>
            </a:r>
            <a:r>
              <a:rPr lang="en-US" sz="2800" dirty="0">
                <a:solidFill>
                  <a:schemeClr val="dk1"/>
                </a:solidFill>
                <a:latin typeface="Calibri"/>
                <a:ea typeface="Calibri"/>
                <a:cs typeface="Calibri"/>
                <a:sym typeface="Calibri"/>
              </a:rPr>
              <a:t> Project is dedicated to supporting parents and guardians of children with ADHD, equipping them with the knowledge and tools to foster greater social inclusion for their children. The Project aims to develop a </a:t>
            </a:r>
            <a:r>
              <a:rPr lang="en-US" sz="2800" dirty="0" err="1">
                <a:solidFill>
                  <a:schemeClr val="dk1"/>
                </a:solidFill>
                <a:latin typeface="Calibri"/>
                <a:ea typeface="Calibri"/>
                <a:cs typeface="Calibri"/>
                <a:sym typeface="Calibri"/>
              </a:rPr>
              <a:t>specialised</a:t>
            </a:r>
            <a:r>
              <a:rPr lang="en-US" sz="2800" dirty="0">
                <a:solidFill>
                  <a:schemeClr val="dk1"/>
                </a:solidFill>
                <a:latin typeface="Calibri"/>
                <a:ea typeface="Calibri"/>
                <a:cs typeface="Calibri"/>
                <a:sym typeface="Calibri"/>
              </a:rPr>
              <a:t> training package that addresses the unique challenges faced by children with ADHD.  Additionally, the project provides comprehensive educational materials for adult trainers working on ADHD-related topics, empowering them to deliver impactful training sessions.</a:t>
            </a:r>
            <a:endParaRPr dirty="0"/>
          </a:p>
          <a:p>
            <a:pPr marL="0" marR="0" lvl="0" indent="0" algn="l" rtl="0">
              <a:lnSpc>
                <a:spcPct val="139958"/>
              </a:lnSpc>
              <a:spcBef>
                <a:spcPts val="0"/>
              </a:spcBef>
              <a:spcAft>
                <a:spcPts val="0"/>
              </a:spcAft>
              <a:buNone/>
            </a:pPr>
            <a:endParaRPr sz="2400" dirty="0">
              <a:solidFill>
                <a:srgbClr val="191919"/>
              </a:solidFill>
              <a:latin typeface="Calibri"/>
              <a:ea typeface="Calibri"/>
              <a:cs typeface="Calibri"/>
              <a:sym typeface="Calibri"/>
            </a:endParaRPr>
          </a:p>
        </p:txBody>
      </p:sp>
      <p:sp>
        <p:nvSpPr>
          <p:cNvPr id="105" name="Google Shape;105;p2"/>
          <p:cNvSpPr txBox="1"/>
          <p:nvPr/>
        </p:nvSpPr>
        <p:spPr>
          <a:xfrm>
            <a:off x="9285418" y="2611129"/>
            <a:ext cx="6979950" cy="179023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200" b="1" dirty="0">
                <a:solidFill>
                  <a:schemeClr val="dk1"/>
                </a:solidFill>
                <a:latin typeface="Calibri"/>
                <a:ea typeface="Calibri"/>
                <a:cs typeface="Calibri"/>
                <a:sym typeface="Calibri"/>
              </a:rPr>
              <a:t>Training Methodology </a:t>
            </a:r>
            <a:r>
              <a:rPr lang="en-US" sz="2200" dirty="0">
                <a:solidFill>
                  <a:schemeClr val="dk1"/>
                </a:solidFill>
                <a:latin typeface="Calibri"/>
                <a:ea typeface="Calibri"/>
                <a:cs typeface="Calibri"/>
                <a:sym typeface="Calibri"/>
              </a:rPr>
              <a:t>defining the structure and content of the </a:t>
            </a:r>
            <a:r>
              <a:rPr lang="en-US" sz="2200" dirty="0" err="1">
                <a:solidFill>
                  <a:schemeClr val="dk1"/>
                </a:solidFill>
                <a:latin typeface="Calibri"/>
                <a:ea typeface="Calibri"/>
                <a:cs typeface="Calibri"/>
                <a:sym typeface="Calibri"/>
              </a:rPr>
              <a:t>specialised</a:t>
            </a:r>
            <a:r>
              <a:rPr lang="en-US" sz="2200" dirty="0">
                <a:solidFill>
                  <a:schemeClr val="dk1"/>
                </a:solidFill>
                <a:latin typeface="Calibri"/>
                <a:ea typeface="Calibri"/>
                <a:cs typeface="Calibri"/>
                <a:sym typeface="Calibri"/>
              </a:rPr>
              <a:t> training package, Training program and training Materials.</a:t>
            </a:r>
            <a:endParaRPr dirty="0"/>
          </a:p>
          <a:p>
            <a:pPr marL="0" marR="0" lvl="0" indent="0" algn="l" rtl="0">
              <a:spcBef>
                <a:spcPts val="0"/>
              </a:spcBef>
              <a:spcAft>
                <a:spcPts val="0"/>
              </a:spcAft>
              <a:buNone/>
            </a:pPr>
            <a:r>
              <a:rPr lang="en-US" sz="2200" dirty="0">
                <a:solidFill>
                  <a:schemeClr val="dk1"/>
                </a:solidFill>
                <a:latin typeface="Calibri"/>
                <a:ea typeface="Calibri"/>
                <a:cs typeface="Calibri"/>
                <a:sym typeface="Calibri"/>
              </a:rPr>
              <a:t> </a:t>
            </a:r>
            <a:endParaRPr dirty="0"/>
          </a:p>
          <a:p>
            <a:pPr marL="0" marR="0" lvl="0" indent="0" algn="l" rtl="0">
              <a:lnSpc>
                <a:spcPct val="152681"/>
              </a:lnSpc>
              <a:spcBef>
                <a:spcPts val="0"/>
              </a:spcBef>
              <a:spcAft>
                <a:spcPts val="0"/>
              </a:spcAft>
              <a:buNone/>
            </a:pPr>
            <a:endParaRPr sz="2200" b="1" dirty="0">
              <a:solidFill>
                <a:srgbClr val="191919"/>
              </a:solidFill>
              <a:latin typeface="Arial"/>
              <a:ea typeface="Arial"/>
              <a:cs typeface="Arial"/>
              <a:sym typeface="Arial"/>
            </a:endParaRPr>
          </a:p>
        </p:txBody>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6">
              <a:alphaModFix/>
            </a:blip>
            <a:stretch>
              <a:fillRect b="1"/>
            </a:stretch>
          </a:blipFill>
          <a:ln>
            <a:noFill/>
          </a:ln>
        </p:spPr>
      </p:sp>
      <p:pic>
        <p:nvPicPr>
          <p:cNvPr id="107" name="Google Shape;107;p2"/>
          <p:cNvPicPr preferRelativeResize="0"/>
          <p:nvPr/>
        </p:nvPicPr>
        <p:blipFill rotWithShape="1">
          <a:blip r:embed="rId7">
            <a:alphaModFix/>
          </a:blip>
          <a:srcRect l="18506" t="17006" r="17007" b="21506"/>
          <a:stretch/>
        </p:blipFill>
        <p:spPr>
          <a:xfrm>
            <a:off x="228600" y="8187329"/>
            <a:ext cx="2144090" cy="2044365"/>
          </a:xfrm>
          <a:prstGeom prst="rect">
            <a:avLst/>
          </a:prstGeom>
          <a:noFill/>
          <a:ln>
            <a:noFill/>
          </a:ln>
        </p:spPr>
      </p:pic>
      <p:sp>
        <p:nvSpPr>
          <p:cNvPr id="108" name="Google Shape;108;p2"/>
          <p:cNvSpPr/>
          <p:nvPr/>
        </p:nvSpPr>
        <p:spPr>
          <a:xfrm>
            <a:off x="9285418" y="4725204"/>
            <a:ext cx="7376332" cy="1128217"/>
          </a:xfrm>
          <a:prstGeom prst="rect">
            <a:avLst/>
          </a:prstGeom>
          <a:noFill/>
          <a:ln>
            <a:noFill/>
          </a:ln>
        </p:spPr>
        <p:txBody>
          <a:bodyPr spcFirstLastPara="1" wrap="square" lIns="91425" tIns="45700" rIns="91425" bIns="45700" anchor="t" anchorCtr="0">
            <a:spAutoFit/>
          </a:bodyPr>
          <a:lstStyle/>
          <a:p>
            <a:pPr marL="0" marR="0" lvl="0" indent="0" algn="l" rtl="0">
              <a:lnSpc>
                <a:spcPct val="152681"/>
              </a:lnSpc>
              <a:spcBef>
                <a:spcPts val="0"/>
              </a:spcBef>
              <a:spcAft>
                <a:spcPts val="0"/>
              </a:spcAft>
              <a:buNone/>
            </a:pPr>
            <a:r>
              <a:rPr lang="en-US" sz="2200" b="1" dirty="0">
                <a:solidFill>
                  <a:schemeClr val="dk1"/>
                </a:solidFill>
                <a:latin typeface="Calibri"/>
                <a:ea typeface="Calibri"/>
                <a:cs typeface="Calibri"/>
                <a:sym typeface="Calibri"/>
              </a:rPr>
              <a:t>Educational Program and Material for Parents/Guardians of</a:t>
            </a:r>
            <a:endParaRPr dirty="0"/>
          </a:p>
          <a:p>
            <a:pPr marL="0" marR="0" lvl="0" indent="0" algn="l" rtl="0">
              <a:lnSpc>
                <a:spcPct val="152681"/>
              </a:lnSpc>
              <a:spcBef>
                <a:spcPts val="0"/>
              </a:spcBef>
              <a:spcAft>
                <a:spcPts val="0"/>
              </a:spcAft>
              <a:buNone/>
            </a:pPr>
            <a:r>
              <a:rPr lang="en-US" sz="2200" b="1" dirty="0">
                <a:solidFill>
                  <a:schemeClr val="dk1"/>
                </a:solidFill>
                <a:latin typeface="Calibri"/>
                <a:ea typeface="Calibri"/>
                <a:cs typeface="Calibri"/>
                <a:sym typeface="Calibri"/>
              </a:rPr>
              <a:t>Children with ADHD</a:t>
            </a:r>
            <a:r>
              <a:rPr lang="en-US" sz="2200" b="1" dirty="0">
                <a:solidFill>
                  <a:srgbClr val="191919"/>
                </a:solidFill>
                <a:latin typeface="Calibri"/>
                <a:ea typeface="Calibri"/>
                <a:cs typeface="Calibri"/>
                <a:sym typeface="Calibri"/>
              </a:rPr>
              <a:t> </a:t>
            </a:r>
            <a:endParaRPr dirty="0"/>
          </a:p>
        </p:txBody>
      </p:sp>
      <p:sp>
        <p:nvSpPr>
          <p:cNvPr id="109" name="Google Shape;109;p2"/>
          <p:cNvSpPr/>
          <p:nvPr/>
        </p:nvSpPr>
        <p:spPr>
          <a:xfrm>
            <a:off x="9285418" y="5593794"/>
            <a:ext cx="4820037" cy="528350"/>
          </a:xfrm>
          <a:prstGeom prst="rect">
            <a:avLst/>
          </a:prstGeom>
          <a:noFill/>
          <a:ln>
            <a:noFill/>
          </a:ln>
        </p:spPr>
        <p:txBody>
          <a:bodyPr spcFirstLastPara="1" wrap="square" lIns="91425" tIns="45700" rIns="91425" bIns="45700" anchor="t" anchorCtr="0">
            <a:spAutoFit/>
          </a:bodyPr>
          <a:lstStyle/>
          <a:p>
            <a:pPr marL="0" marR="0" lvl="0" indent="0" algn="l" rtl="0">
              <a:lnSpc>
                <a:spcPct val="152681"/>
              </a:lnSpc>
              <a:spcBef>
                <a:spcPts val="0"/>
              </a:spcBef>
              <a:spcAft>
                <a:spcPts val="0"/>
              </a:spcAft>
              <a:buNone/>
            </a:pPr>
            <a:r>
              <a:rPr lang="en-US" sz="2200" dirty="0" err="1">
                <a:solidFill>
                  <a:srgbClr val="191919"/>
                </a:solidFill>
                <a:latin typeface="Calibri"/>
                <a:ea typeface="Calibri"/>
                <a:cs typeface="Calibri"/>
                <a:sym typeface="Calibri"/>
              </a:rPr>
              <a:t>Customised</a:t>
            </a:r>
            <a:r>
              <a:rPr lang="en-US" sz="2200" dirty="0">
                <a:solidFill>
                  <a:srgbClr val="191919"/>
                </a:solidFill>
                <a:latin typeface="Calibri"/>
                <a:ea typeface="Calibri"/>
                <a:cs typeface="Calibri"/>
                <a:sym typeface="Calibri"/>
              </a:rPr>
              <a:t> to unique ADHD </a:t>
            </a:r>
            <a:r>
              <a:rPr lang="en-US" sz="2200" dirty="0" err="1">
                <a:solidFill>
                  <a:srgbClr val="191919"/>
                </a:solidFill>
                <a:latin typeface="Calibri"/>
                <a:ea typeface="Calibri"/>
                <a:cs typeface="Calibri"/>
                <a:sym typeface="Calibri"/>
              </a:rPr>
              <a:t>behaviours</a:t>
            </a:r>
            <a:r>
              <a:rPr lang="en-US" sz="2200" dirty="0">
                <a:solidFill>
                  <a:srgbClr val="191919"/>
                </a:solidFill>
                <a:latin typeface="Calibri"/>
                <a:ea typeface="Calibri"/>
                <a:cs typeface="Calibri"/>
                <a:sym typeface="Calibri"/>
              </a:rPr>
              <a:t> </a:t>
            </a:r>
            <a:endParaRPr dirty="0"/>
          </a:p>
        </p:txBody>
      </p:sp>
      <p:sp>
        <p:nvSpPr>
          <p:cNvPr id="110" name="Google Shape;110;p2"/>
          <p:cNvSpPr/>
          <p:nvPr/>
        </p:nvSpPr>
        <p:spPr>
          <a:xfrm>
            <a:off x="8985155" y="2480248"/>
            <a:ext cx="7655624" cy="1262607"/>
          </a:xfrm>
          <a:custGeom>
            <a:avLst/>
            <a:gdLst/>
            <a:ahLst/>
            <a:cxnLst/>
            <a:rect l="l" t="t" r="r" b="b"/>
            <a:pathLst>
              <a:path w="10207498" h="1329436" extrusionOk="0">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w="254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9191475" y="7235325"/>
            <a:ext cx="665812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rgbClr val="000000"/>
                </a:solidFill>
                <a:latin typeface="Calibri"/>
                <a:ea typeface="Calibri"/>
                <a:cs typeface="Calibri"/>
                <a:sym typeface="Calibri"/>
              </a:rPr>
              <a:t>Pilot Training Activity for Parents/Guardians of Children with ADHD in Greece</a:t>
            </a:r>
            <a:endParaRPr sz="2200"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816160" y="231472"/>
            <a:ext cx="17221428" cy="1252009"/>
          </a:xfrm>
          <a:prstGeom prst="rect">
            <a:avLst/>
          </a:prstGeom>
          <a:noFill/>
          <a:ln>
            <a:noFill/>
          </a:ln>
        </p:spPr>
        <p:txBody>
          <a:bodyPr spcFirstLastPara="1" wrap="square" lIns="0" tIns="0" rIns="0" bIns="0" anchor="t" anchorCtr="0">
            <a:spAutoFit/>
          </a:bodyPr>
          <a:lstStyle/>
          <a:p>
            <a:pPr marL="0" marR="0" lvl="0" indent="0" algn="l" rtl="0">
              <a:lnSpc>
                <a:spcPct val="225518"/>
              </a:lnSpc>
              <a:spcBef>
                <a:spcPts val="0"/>
              </a:spcBef>
              <a:spcAft>
                <a:spcPts val="0"/>
              </a:spcAft>
              <a:buNone/>
            </a:pPr>
            <a:r>
              <a:rPr lang="en-US" sz="3600" b="1" dirty="0">
                <a:solidFill>
                  <a:srgbClr val="6A4C8C"/>
                </a:solidFill>
                <a:latin typeface="Arial"/>
                <a:ea typeface="Arial"/>
                <a:cs typeface="Arial"/>
                <a:sym typeface="Arial"/>
              </a:rPr>
              <a:t>MODULE 5: Emotional Regulation, </a:t>
            </a:r>
            <a:r>
              <a:rPr lang="en-US" sz="3600" b="1" dirty="0" err="1">
                <a:solidFill>
                  <a:srgbClr val="6A4C8C"/>
                </a:solidFill>
                <a:latin typeface="Arial"/>
                <a:ea typeface="Arial"/>
                <a:cs typeface="Arial"/>
                <a:sym typeface="Arial"/>
              </a:rPr>
              <a:t>Behaviour</a:t>
            </a:r>
            <a:r>
              <a:rPr lang="en-US" sz="3600" b="1" dirty="0">
                <a:solidFill>
                  <a:srgbClr val="6A4C8C"/>
                </a:solidFill>
                <a:latin typeface="Arial"/>
                <a:ea typeface="Arial"/>
                <a:cs typeface="Arial"/>
                <a:sym typeface="Arial"/>
              </a:rPr>
              <a:t> &amp; Social Inclusion</a:t>
            </a:r>
            <a:endParaRPr lang="en-US" sz="3600" dirty="0"/>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120" name="Google Shape;120;p3"/>
          <p:cNvSpPr txBox="1"/>
          <p:nvPr/>
        </p:nvSpPr>
        <p:spPr>
          <a:xfrm>
            <a:off x="816161" y="1240050"/>
            <a:ext cx="8711298" cy="7848302"/>
          </a:xfrm>
          <a:prstGeom prst="rect">
            <a:avLst/>
          </a:prstGeom>
          <a:noFill/>
          <a:ln>
            <a:noFill/>
          </a:ln>
        </p:spPr>
        <p:txBody>
          <a:bodyPr spcFirstLastPara="1" wrap="square" lIns="0" tIns="0" rIns="0" bIns="0" anchor="t" anchorCtr="0">
            <a:spAutoFit/>
          </a:bodyPr>
          <a:lstStyle/>
          <a:p>
            <a:pPr marL="0" marR="0" lvl="0" indent="0" algn="l" rtl="0">
              <a:lnSpc>
                <a:spcPct val="250000"/>
              </a:lnSpc>
              <a:spcBef>
                <a:spcPts val="0"/>
              </a:spcBef>
              <a:spcAft>
                <a:spcPts val="0"/>
              </a:spcAft>
              <a:buNone/>
            </a:pPr>
            <a:r>
              <a:rPr lang="en-US" sz="2800" b="1" dirty="0">
                <a:solidFill>
                  <a:srgbClr val="000000"/>
                </a:solidFill>
                <a:latin typeface="+mn-lt"/>
                <a:sym typeface="Arial"/>
              </a:rPr>
              <a:t>Module Aim </a:t>
            </a:r>
            <a:endParaRPr lang="en-US" sz="2200" b="1" dirty="0">
              <a:solidFill>
                <a:srgbClr val="000000"/>
              </a:solidFill>
              <a:latin typeface="+mn-lt"/>
              <a:sym typeface="Arial"/>
            </a:endParaRPr>
          </a:p>
          <a:p>
            <a:pPr>
              <a:lnSpc>
                <a:spcPct val="250000"/>
              </a:lnSpc>
            </a:pPr>
            <a:r>
              <a:rPr lang="en-GB" sz="2200" dirty="0">
                <a:latin typeface="+mn-lt"/>
              </a:rPr>
              <a:t>The aim of this module is to develop learners understanding of emotional regulation with ADHD and its impact on </a:t>
            </a:r>
            <a:r>
              <a:rPr lang="en-GB" sz="2200" dirty="0" smtClean="0">
                <a:latin typeface="+mn-lt"/>
              </a:rPr>
              <a:t>behaviour </a:t>
            </a:r>
            <a:r>
              <a:rPr lang="en-GB" sz="2200" dirty="0">
                <a:latin typeface="+mn-lt"/>
              </a:rPr>
              <a:t>and social inclusion. The module explores how emotional dysregulation influences adaptive </a:t>
            </a:r>
            <a:r>
              <a:rPr lang="en-GB" sz="2200" dirty="0" smtClean="0">
                <a:latin typeface="+mn-lt"/>
              </a:rPr>
              <a:t>behaviour</a:t>
            </a:r>
            <a:r>
              <a:rPr lang="en-GB" sz="2200" dirty="0">
                <a:latin typeface="+mn-lt"/>
              </a:rPr>
              <a:t>, decision-making, and interpersonal relationships, and how targeted interventions—such as self &amp; social learning, art, drama, and inclusive practices—can support emotional well-being, positive </a:t>
            </a:r>
            <a:r>
              <a:rPr lang="en-GB" sz="2200" dirty="0" smtClean="0">
                <a:latin typeface="+mn-lt"/>
              </a:rPr>
              <a:t>behaviour</a:t>
            </a:r>
            <a:r>
              <a:rPr lang="en-GB" sz="2200" dirty="0">
                <a:latin typeface="+mn-lt"/>
              </a:rPr>
              <a:t>, and meaningful social participation.</a:t>
            </a:r>
          </a:p>
          <a:p>
            <a:pPr marL="0" marR="0" lvl="0" indent="0" algn="l" rtl="0">
              <a:lnSpc>
                <a:spcPct val="250000"/>
              </a:lnSpc>
              <a:spcBef>
                <a:spcPts val="0"/>
              </a:spcBef>
              <a:spcAft>
                <a:spcPts val="0"/>
              </a:spcAft>
              <a:buNone/>
            </a:pPr>
            <a:endParaRPr sz="2200" dirty="0">
              <a:latin typeface="+mn-lt"/>
            </a:endParaRPr>
          </a:p>
        </p:txBody>
      </p:sp>
      <p:sp>
        <p:nvSpPr>
          <p:cNvPr id="123" name="Google Shape;123;p3"/>
          <p:cNvSpPr txBox="1"/>
          <p:nvPr/>
        </p:nvSpPr>
        <p:spPr>
          <a:xfrm>
            <a:off x="10500854" y="1932547"/>
            <a:ext cx="7016017" cy="646330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2800" b="1" dirty="0" smtClean="0"/>
              <a:t>Learning Objectives:</a:t>
            </a:r>
          </a:p>
          <a:p>
            <a:pPr marL="0" marR="0" lvl="0" indent="0" algn="l" rtl="0">
              <a:lnSpc>
                <a:spcPct val="150000"/>
              </a:lnSpc>
              <a:spcBef>
                <a:spcPts val="0"/>
              </a:spcBef>
              <a:spcAft>
                <a:spcPts val="0"/>
              </a:spcAft>
              <a:buNone/>
            </a:pPr>
            <a:endParaRPr lang="en-US" sz="2200" dirty="0"/>
          </a:p>
          <a:p>
            <a:pPr marL="342900" lvl="0" indent="-342900">
              <a:lnSpc>
                <a:spcPct val="150000"/>
              </a:lnSpc>
              <a:buAutoNum type="arabicPeriod"/>
            </a:pPr>
            <a:r>
              <a:rPr lang="en-GB" sz="2200" dirty="0" smtClean="0"/>
              <a:t>Understand the </a:t>
            </a:r>
            <a:r>
              <a:rPr lang="en-GB" sz="2200" dirty="0"/>
              <a:t>role of emotional regulation and dysregulation in </a:t>
            </a:r>
            <a:r>
              <a:rPr lang="en-GB" sz="2200" dirty="0" smtClean="0"/>
              <a:t>ADHD.</a:t>
            </a:r>
          </a:p>
          <a:p>
            <a:pPr marL="342900" lvl="0" indent="-342900">
              <a:lnSpc>
                <a:spcPct val="150000"/>
              </a:lnSpc>
              <a:buAutoNum type="arabicPeriod"/>
            </a:pPr>
            <a:r>
              <a:rPr lang="en-GB" sz="2200" dirty="0" smtClean="0"/>
              <a:t>Identify </a:t>
            </a:r>
            <a:r>
              <a:rPr lang="en-GB" sz="2200" dirty="0"/>
              <a:t>the </a:t>
            </a:r>
            <a:r>
              <a:rPr lang="en-GB" sz="2200" dirty="0" smtClean="0"/>
              <a:t>behavioural </a:t>
            </a:r>
            <a:r>
              <a:rPr lang="en-GB" sz="2200" dirty="0"/>
              <a:t>and social impacts of emotional </a:t>
            </a:r>
            <a:r>
              <a:rPr lang="en-GB" sz="2200" dirty="0" smtClean="0"/>
              <a:t>dysregulation. </a:t>
            </a:r>
          </a:p>
          <a:p>
            <a:pPr marL="342900" lvl="0" indent="-342900">
              <a:lnSpc>
                <a:spcPct val="150000"/>
              </a:lnSpc>
              <a:buAutoNum type="arabicPeriod"/>
            </a:pPr>
            <a:r>
              <a:rPr lang="en-GB" sz="2200" dirty="0" smtClean="0"/>
              <a:t>Analyse </a:t>
            </a:r>
            <a:r>
              <a:rPr lang="en-GB" sz="2200" dirty="0"/>
              <a:t>the relationship between emotional regulation, adaptive </a:t>
            </a:r>
            <a:r>
              <a:rPr lang="en-GB" sz="2200" dirty="0" smtClean="0"/>
              <a:t>behaviour</a:t>
            </a:r>
            <a:r>
              <a:rPr lang="en-GB" sz="2200" dirty="0"/>
              <a:t>, and social </a:t>
            </a:r>
            <a:r>
              <a:rPr lang="en-GB" sz="2200" dirty="0" smtClean="0"/>
              <a:t>inclusion.</a:t>
            </a:r>
            <a:endParaRPr lang="en-GB" sz="2200" dirty="0"/>
          </a:p>
          <a:p>
            <a:pPr marL="342900" lvl="0" indent="-342900">
              <a:lnSpc>
                <a:spcPct val="150000"/>
              </a:lnSpc>
              <a:buAutoNum type="arabicPeriod"/>
            </a:pPr>
            <a:r>
              <a:rPr lang="en-GB" sz="2200" dirty="0" smtClean="0"/>
              <a:t>Apply </a:t>
            </a:r>
            <a:r>
              <a:rPr lang="en-GB" sz="2200" dirty="0"/>
              <a:t>evidence-informed intervention </a:t>
            </a:r>
            <a:r>
              <a:rPr lang="en-GB" sz="2200" dirty="0" smtClean="0"/>
              <a:t>strategies</a:t>
            </a:r>
            <a:r>
              <a:rPr lang="en-GB" sz="2200" dirty="0"/>
              <a:t> </a:t>
            </a:r>
            <a:r>
              <a:rPr lang="en-GB" sz="2200" dirty="0" smtClean="0"/>
              <a:t>to support </a:t>
            </a:r>
            <a:r>
              <a:rPr lang="en-GB" sz="2200" dirty="0"/>
              <a:t>emotional regulation, positive </a:t>
            </a:r>
            <a:r>
              <a:rPr lang="en-GB" sz="2200" dirty="0" smtClean="0"/>
              <a:t>behaviour</a:t>
            </a:r>
            <a:r>
              <a:rPr lang="en-GB" sz="2200" dirty="0"/>
              <a:t>, and social participation in children with ADHD.</a:t>
            </a:r>
          </a:p>
          <a:p>
            <a:pPr marL="0" marR="0" lvl="0" indent="0" algn="l" rtl="0">
              <a:lnSpc>
                <a:spcPct val="150000"/>
              </a:lnSpc>
              <a:spcBef>
                <a:spcPts val="0"/>
              </a:spcBef>
              <a:spcAft>
                <a:spcPts val="0"/>
              </a:spcAft>
              <a:buNone/>
            </a:pPr>
            <a:endParaRPr sz="3200"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3108529" cy="1661993"/>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1: </a:t>
            </a:r>
            <a:r>
              <a:rPr lang="fi-FI" sz="3600" b="1" dirty="0" err="1">
                <a:solidFill>
                  <a:srgbClr val="7030A0"/>
                </a:solidFill>
              </a:rPr>
              <a:t>Emotional</a:t>
            </a:r>
            <a:r>
              <a:rPr lang="fi-FI" sz="3600" b="1" dirty="0">
                <a:solidFill>
                  <a:srgbClr val="7030A0"/>
                </a:solidFill>
              </a:rPr>
              <a:t>, </a:t>
            </a:r>
            <a:r>
              <a:rPr lang="fi-FI" sz="3600" b="1" dirty="0" err="1">
                <a:solidFill>
                  <a:srgbClr val="7030A0"/>
                </a:solidFill>
              </a:rPr>
              <a:t>behavioral</a:t>
            </a:r>
            <a:r>
              <a:rPr lang="fi-FI" sz="3600" b="1" dirty="0">
                <a:solidFill>
                  <a:srgbClr val="7030A0"/>
                </a:solidFill>
              </a:rPr>
              <a:t> and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impact</a:t>
            </a:r>
            <a:r>
              <a:rPr lang="fi-FI" sz="3600" b="1" dirty="0">
                <a:solidFill>
                  <a:srgbClr val="7030A0"/>
                </a:solidFill>
              </a:rPr>
              <a:t> of </a:t>
            </a:r>
            <a:r>
              <a:rPr lang="fi-FI" sz="3600" b="1" dirty="0" smtClean="0">
                <a:solidFill>
                  <a:srgbClr val="7030A0"/>
                </a:solidFill>
              </a:rPr>
              <a:t>ADHD</a:t>
            </a:r>
          </a:p>
          <a:p>
            <a:endParaRPr lang="en-GB" sz="3600" dirty="0">
              <a:solidFill>
                <a:srgbClr val="7030A0"/>
              </a:solidFill>
            </a:endParaRPr>
          </a:p>
          <a:p>
            <a:pPr lvl="1"/>
            <a:r>
              <a:rPr lang="fi-FI" sz="3200" b="1" dirty="0" err="1" smtClean="0">
                <a:solidFill>
                  <a:srgbClr val="7030A0"/>
                </a:solidFill>
              </a:rPr>
              <a:t>Unit</a:t>
            </a:r>
            <a:r>
              <a:rPr lang="fi-FI" sz="3200" b="1" dirty="0" smtClean="0">
                <a:solidFill>
                  <a:srgbClr val="7030A0"/>
                </a:solidFill>
              </a:rPr>
              <a:t> 1.1 </a:t>
            </a:r>
            <a:r>
              <a:rPr lang="fi-FI" sz="3200" b="1" dirty="0" err="1" smtClean="0">
                <a:solidFill>
                  <a:srgbClr val="7030A0"/>
                </a:solidFill>
              </a:rPr>
              <a:t>What</a:t>
            </a:r>
            <a:r>
              <a:rPr lang="fi-FI" sz="3200" b="1" dirty="0" smtClean="0">
                <a:solidFill>
                  <a:srgbClr val="7030A0"/>
                </a:solidFill>
              </a:rPr>
              <a:t> </a:t>
            </a:r>
            <a:r>
              <a:rPr lang="fi-FI" sz="3200" b="1" dirty="0">
                <a:solidFill>
                  <a:srgbClr val="7030A0"/>
                </a:solidFill>
              </a:rPr>
              <a:t>is </a:t>
            </a:r>
            <a:r>
              <a:rPr lang="fi-FI" sz="3200" b="1" dirty="0" err="1">
                <a:solidFill>
                  <a:srgbClr val="7030A0"/>
                </a:solidFill>
              </a:rPr>
              <a:t>Emotional</a:t>
            </a:r>
            <a:r>
              <a:rPr lang="fi-FI" sz="3200" b="1" dirty="0">
                <a:solidFill>
                  <a:srgbClr val="7030A0"/>
                </a:solidFill>
              </a:rPr>
              <a:t> </a:t>
            </a:r>
            <a:r>
              <a:rPr lang="fi-FI" sz="3200" b="1" dirty="0" err="1">
                <a:solidFill>
                  <a:srgbClr val="7030A0"/>
                </a:solidFill>
              </a:rPr>
              <a:t>Dysregulation</a:t>
            </a:r>
            <a:r>
              <a:rPr lang="fi-FI" sz="3200" b="1" dirty="0">
                <a:solidFill>
                  <a:srgbClr val="7030A0"/>
                </a:solidFill>
              </a:rPr>
              <a:t>?</a:t>
            </a:r>
            <a:endParaRPr lang="en-GB" sz="3200" dirty="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123" name="Google Shape;123;p3"/>
          <p:cNvSpPr txBox="1"/>
          <p:nvPr/>
        </p:nvSpPr>
        <p:spPr>
          <a:xfrm>
            <a:off x="867561" y="2525017"/>
            <a:ext cx="16552884" cy="221599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2400" dirty="0">
                <a:solidFill>
                  <a:srgbClr val="000000"/>
                </a:solidFill>
                <a:sym typeface="Arial"/>
              </a:rPr>
              <a:t>   </a:t>
            </a:r>
            <a:endParaRPr lang="en-US" sz="2400" dirty="0"/>
          </a:p>
          <a:p>
            <a:pPr>
              <a:lnSpc>
                <a:spcPct val="150000"/>
              </a:lnSpc>
            </a:pPr>
            <a:r>
              <a:rPr lang="fi-FI" sz="2400" b="1" dirty="0" err="1"/>
              <a:t>Emotional</a:t>
            </a:r>
            <a:r>
              <a:rPr lang="fi-FI" sz="2400" b="1" dirty="0"/>
              <a:t> </a:t>
            </a:r>
            <a:r>
              <a:rPr lang="fi-FI" sz="2400" b="1" dirty="0" err="1"/>
              <a:t>dysregulation</a:t>
            </a:r>
            <a:r>
              <a:rPr lang="fi-FI" sz="2400" b="1" dirty="0"/>
              <a:t> </a:t>
            </a:r>
            <a:r>
              <a:rPr lang="fi-FI" sz="2400" dirty="0"/>
              <a:t>is </a:t>
            </a:r>
            <a:r>
              <a:rPr lang="fi-FI" sz="2400" dirty="0" err="1"/>
              <a:t>common</a:t>
            </a:r>
            <a:r>
              <a:rPr lang="fi-FI" sz="2400" dirty="0"/>
              <a:t> in </a:t>
            </a:r>
            <a:r>
              <a:rPr lang="fi-FI" sz="2400" dirty="0" err="1"/>
              <a:t>people</a:t>
            </a:r>
            <a:r>
              <a:rPr lang="fi-FI" sz="2400" dirty="0"/>
              <a:t> </a:t>
            </a:r>
            <a:r>
              <a:rPr lang="fi-FI" sz="2400" dirty="0" err="1"/>
              <a:t>with</a:t>
            </a:r>
            <a:r>
              <a:rPr lang="fi-FI" sz="2400" dirty="0"/>
              <a:t> ADHD </a:t>
            </a:r>
            <a:r>
              <a:rPr lang="fi-FI" sz="2400" dirty="0" err="1"/>
              <a:t>due</a:t>
            </a:r>
            <a:r>
              <a:rPr lang="fi-FI" sz="2400" dirty="0"/>
              <a:t> to a </a:t>
            </a:r>
            <a:r>
              <a:rPr lang="fi-FI" sz="2400" dirty="0" err="1"/>
              <a:t>combination</a:t>
            </a:r>
            <a:r>
              <a:rPr lang="fi-FI" sz="2400" dirty="0"/>
              <a:t> of </a:t>
            </a:r>
            <a:r>
              <a:rPr lang="fi-FI" sz="2400" dirty="0" err="1"/>
              <a:t>factors</a:t>
            </a:r>
            <a:r>
              <a:rPr lang="fi-FI" sz="2400" dirty="0"/>
              <a:t>, </a:t>
            </a:r>
            <a:r>
              <a:rPr lang="fi-FI" sz="2400" dirty="0" err="1"/>
              <a:t>including</a:t>
            </a:r>
            <a:r>
              <a:rPr lang="fi-FI" sz="2400" dirty="0"/>
              <a:t> </a:t>
            </a:r>
            <a:r>
              <a:rPr lang="fi-FI" sz="2400" dirty="0" err="1"/>
              <a:t>executive</a:t>
            </a:r>
            <a:r>
              <a:rPr lang="fi-FI" sz="2400" dirty="0"/>
              <a:t> </a:t>
            </a:r>
            <a:r>
              <a:rPr lang="fi-FI" sz="2400" dirty="0" err="1"/>
              <a:t>function</a:t>
            </a:r>
            <a:r>
              <a:rPr lang="fi-FI" sz="2400" dirty="0"/>
              <a:t> </a:t>
            </a:r>
            <a:r>
              <a:rPr lang="fi-FI" sz="2400" dirty="0" err="1"/>
              <a:t>deficits</a:t>
            </a:r>
            <a:r>
              <a:rPr lang="fi-FI" sz="2400" dirty="0"/>
              <a:t>, </a:t>
            </a:r>
            <a:r>
              <a:rPr lang="fi-FI" sz="2400" dirty="0" err="1"/>
              <a:t>impulsiveness</a:t>
            </a:r>
            <a:r>
              <a:rPr lang="fi-FI" sz="2400" dirty="0"/>
              <a:t>, </a:t>
            </a:r>
            <a:r>
              <a:rPr lang="fi-FI" sz="2400" dirty="0" err="1"/>
              <a:t>hyperactivity</a:t>
            </a:r>
            <a:r>
              <a:rPr lang="fi-FI" sz="2400" dirty="0"/>
              <a:t>, </a:t>
            </a:r>
            <a:r>
              <a:rPr lang="fi-FI" sz="2400" dirty="0" err="1"/>
              <a:t>stress</a:t>
            </a:r>
            <a:r>
              <a:rPr lang="fi-FI" sz="2400" dirty="0"/>
              <a:t>, </a:t>
            </a:r>
            <a:r>
              <a:rPr lang="fi-FI" sz="2400" dirty="0" err="1"/>
              <a:t>comorbid</a:t>
            </a:r>
            <a:r>
              <a:rPr lang="fi-FI" sz="2400" dirty="0"/>
              <a:t> </a:t>
            </a:r>
            <a:r>
              <a:rPr lang="fi-FI" sz="2400" dirty="0" err="1"/>
              <a:t>disorders</a:t>
            </a:r>
            <a:r>
              <a:rPr lang="fi-FI" sz="2400" dirty="0"/>
              <a:t>, and </a:t>
            </a:r>
            <a:r>
              <a:rPr lang="fi-FI" sz="2400" dirty="0" err="1"/>
              <a:t>medication</a:t>
            </a:r>
            <a:r>
              <a:rPr lang="fi-FI" sz="2400" dirty="0"/>
              <a:t> side </a:t>
            </a:r>
            <a:r>
              <a:rPr lang="fi-FI" sz="2400" dirty="0" err="1"/>
              <a:t>effects</a:t>
            </a:r>
            <a:r>
              <a:rPr lang="fi-FI" sz="2400" dirty="0" smtClean="0"/>
              <a:t>.</a:t>
            </a:r>
            <a:endParaRPr lang="fi-FI" sz="2400" b="1" dirty="0" smtClean="0"/>
          </a:p>
          <a:p>
            <a:pPr>
              <a:lnSpc>
                <a:spcPct val="150000"/>
              </a:lnSpc>
            </a:pPr>
            <a:endParaRPr lang="en-GB" sz="2400" dirty="0"/>
          </a:p>
        </p:txBody>
      </p:sp>
      <p:pic>
        <p:nvPicPr>
          <p:cNvPr id="11" name="Εικόνα 4">
            <a:extLst>
              <a:ext uri="{FF2B5EF4-FFF2-40B4-BE49-F238E27FC236}">
                <a16:creationId xmlns:a16="http://schemas.microsoft.com/office/drawing/2014/main" id="{8B2A1711-88FB-8282-A73C-9DB0476518EC}"/>
              </a:ext>
            </a:extLst>
          </p:cNvPr>
          <p:cNvPicPr>
            <a:picLocks noChangeAspect="1"/>
          </p:cNvPicPr>
          <p:nvPr/>
        </p:nvPicPr>
        <p:blipFill>
          <a:blip r:embed="rId5"/>
          <a:stretch>
            <a:fillRect/>
          </a:stretch>
        </p:blipFill>
        <p:spPr>
          <a:xfrm>
            <a:off x="2748167" y="4573736"/>
            <a:ext cx="11887109" cy="4566427"/>
          </a:xfrm>
          <a:prstGeom prst="rect">
            <a:avLst/>
          </a:prstGeom>
        </p:spPr>
      </p:pic>
    </p:spTree>
    <p:extLst>
      <p:ext uri="{BB962C8B-B14F-4D97-AF65-F5344CB8AC3E}">
        <p14:creationId xmlns:p14="http://schemas.microsoft.com/office/powerpoint/2010/main" val="2538979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3108529" cy="1538883"/>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1: </a:t>
            </a:r>
            <a:r>
              <a:rPr lang="fi-FI" sz="3600" b="1" dirty="0" err="1">
                <a:solidFill>
                  <a:srgbClr val="7030A0"/>
                </a:solidFill>
              </a:rPr>
              <a:t>Emotional</a:t>
            </a:r>
            <a:r>
              <a:rPr lang="fi-FI" sz="3600" b="1" dirty="0">
                <a:solidFill>
                  <a:srgbClr val="7030A0"/>
                </a:solidFill>
              </a:rPr>
              <a:t>, </a:t>
            </a:r>
            <a:r>
              <a:rPr lang="fi-FI" sz="3600" b="1" dirty="0" err="1">
                <a:solidFill>
                  <a:srgbClr val="7030A0"/>
                </a:solidFill>
              </a:rPr>
              <a:t>behavioral</a:t>
            </a:r>
            <a:r>
              <a:rPr lang="fi-FI" sz="3600" b="1" dirty="0">
                <a:solidFill>
                  <a:srgbClr val="7030A0"/>
                </a:solidFill>
              </a:rPr>
              <a:t> and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impact</a:t>
            </a:r>
            <a:r>
              <a:rPr lang="fi-FI" sz="3600" b="1" dirty="0">
                <a:solidFill>
                  <a:srgbClr val="7030A0"/>
                </a:solidFill>
              </a:rPr>
              <a:t> of </a:t>
            </a:r>
            <a:r>
              <a:rPr lang="fi-FI" sz="3600" b="1" dirty="0" smtClean="0">
                <a:solidFill>
                  <a:srgbClr val="7030A0"/>
                </a:solidFill>
              </a:rPr>
              <a:t>ADHD</a:t>
            </a:r>
          </a:p>
          <a:p>
            <a:endParaRPr lang="en-GB" sz="3200" dirty="0">
              <a:solidFill>
                <a:srgbClr val="7030A0"/>
              </a:solidFill>
            </a:endParaRPr>
          </a:p>
          <a:p>
            <a:r>
              <a:rPr lang="fi-FI" sz="3200" b="1" dirty="0">
                <a:solidFill>
                  <a:srgbClr val="7030A0"/>
                </a:solidFill>
              </a:rPr>
              <a:t>1.2. </a:t>
            </a:r>
            <a:r>
              <a:rPr lang="fi-FI" sz="3200" b="1" dirty="0" err="1">
                <a:solidFill>
                  <a:srgbClr val="7030A0"/>
                </a:solidFill>
              </a:rPr>
              <a:t>Emotional</a:t>
            </a:r>
            <a:r>
              <a:rPr lang="fi-FI" sz="3200" b="1" dirty="0">
                <a:solidFill>
                  <a:srgbClr val="7030A0"/>
                </a:solidFill>
              </a:rPr>
              <a:t> </a:t>
            </a:r>
            <a:r>
              <a:rPr lang="fi-FI" sz="3200" b="1" dirty="0" err="1">
                <a:solidFill>
                  <a:srgbClr val="7030A0"/>
                </a:solidFill>
              </a:rPr>
              <a:t>dysregulation</a:t>
            </a:r>
            <a:r>
              <a:rPr lang="fi-FI" sz="3200" b="1" dirty="0">
                <a:solidFill>
                  <a:srgbClr val="7030A0"/>
                </a:solidFill>
              </a:rPr>
              <a:t> and </a:t>
            </a:r>
            <a:r>
              <a:rPr lang="fi-FI" sz="3200" b="1" dirty="0" err="1" smtClean="0">
                <a:solidFill>
                  <a:srgbClr val="7030A0"/>
                </a:solidFill>
              </a:rPr>
              <a:t>behavioural</a:t>
            </a:r>
            <a:r>
              <a:rPr lang="fi-FI" sz="3200" b="1" dirty="0" smtClean="0">
                <a:solidFill>
                  <a:srgbClr val="7030A0"/>
                </a:solidFill>
              </a:rPr>
              <a:t> </a:t>
            </a:r>
            <a:r>
              <a:rPr lang="fi-FI" sz="3200" b="1" dirty="0" err="1">
                <a:solidFill>
                  <a:srgbClr val="7030A0"/>
                </a:solidFill>
              </a:rPr>
              <a:t>impact</a:t>
            </a:r>
            <a:endParaRPr lang="en-GB" sz="3200" dirty="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2" name="Rectangle 1"/>
          <p:cNvSpPr/>
          <p:nvPr/>
        </p:nvSpPr>
        <p:spPr>
          <a:xfrm>
            <a:off x="887690" y="3536848"/>
            <a:ext cx="9627910" cy="2862322"/>
          </a:xfrm>
          <a:prstGeom prst="rect">
            <a:avLst/>
          </a:prstGeom>
        </p:spPr>
        <p:txBody>
          <a:bodyPr wrap="square">
            <a:spAutoFit/>
          </a:bodyPr>
          <a:lstStyle/>
          <a:p>
            <a:pPr>
              <a:lnSpc>
                <a:spcPct val="150000"/>
              </a:lnSpc>
            </a:pPr>
            <a:r>
              <a:rPr lang="fi-FI" sz="2400" b="1" dirty="0"/>
              <a:t>Here </a:t>
            </a:r>
            <a:r>
              <a:rPr lang="fi-FI" sz="2400" b="1" dirty="0" err="1"/>
              <a:t>are</a:t>
            </a:r>
            <a:r>
              <a:rPr lang="fi-FI" sz="2400" b="1" dirty="0"/>
              <a:t> </a:t>
            </a:r>
            <a:r>
              <a:rPr lang="fi-FI" sz="2400" b="1" dirty="0" err="1"/>
              <a:t>some</a:t>
            </a:r>
            <a:r>
              <a:rPr lang="fi-FI" sz="2400" b="1" dirty="0"/>
              <a:t> </a:t>
            </a:r>
            <a:r>
              <a:rPr lang="fi-FI" sz="2400" b="1" dirty="0" err="1"/>
              <a:t>examples</a:t>
            </a:r>
            <a:r>
              <a:rPr lang="fi-FI" sz="2400" b="1" dirty="0"/>
              <a:t>:</a:t>
            </a:r>
          </a:p>
          <a:p>
            <a:pPr marL="342900" indent="-342900">
              <a:lnSpc>
                <a:spcPct val="150000"/>
              </a:lnSpc>
              <a:buFont typeface="Arial" panose="020B0604020202020204" pitchFamily="34" charset="0"/>
              <a:buChar char="•"/>
            </a:pPr>
            <a:r>
              <a:rPr lang="fi-FI" sz="2400" dirty="0" err="1"/>
              <a:t>Experiencing</a:t>
            </a:r>
            <a:r>
              <a:rPr lang="fi-FI" sz="2400" dirty="0"/>
              <a:t> </a:t>
            </a:r>
            <a:r>
              <a:rPr lang="fi-FI" sz="2400" dirty="0" err="1"/>
              <a:t>intense</a:t>
            </a:r>
            <a:r>
              <a:rPr lang="fi-FI" sz="2400" dirty="0"/>
              <a:t> </a:t>
            </a:r>
            <a:r>
              <a:rPr lang="fi-FI" sz="2400" dirty="0" err="1"/>
              <a:t>emotions</a:t>
            </a:r>
            <a:r>
              <a:rPr lang="fi-FI" sz="2400" dirty="0"/>
              <a:t>, </a:t>
            </a:r>
            <a:r>
              <a:rPr lang="fi-FI" sz="2400" dirty="0" err="1"/>
              <a:t>like</a:t>
            </a:r>
            <a:r>
              <a:rPr lang="fi-FI" sz="2400" dirty="0"/>
              <a:t> </a:t>
            </a:r>
            <a:r>
              <a:rPr lang="fi-FI" sz="2400" dirty="0" err="1"/>
              <a:t>anger</a:t>
            </a:r>
            <a:r>
              <a:rPr lang="fi-FI" sz="2400" dirty="0"/>
              <a:t> </a:t>
            </a:r>
            <a:r>
              <a:rPr lang="fi-FI" sz="2400" dirty="0" err="1"/>
              <a:t>outbursts</a:t>
            </a:r>
            <a:r>
              <a:rPr lang="fi-FI" sz="2400" dirty="0"/>
              <a:t> </a:t>
            </a:r>
            <a:r>
              <a:rPr lang="fi-FI" sz="2400" dirty="0" err="1"/>
              <a:t>or</a:t>
            </a:r>
            <a:r>
              <a:rPr lang="fi-FI" sz="2400" dirty="0"/>
              <a:t> </a:t>
            </a:r>
            <a:r>
              <a:rPr lang="fi-FI" sz="2400" dirty="0" err="1"/>
              <a:t>high</a:t>
            </a:r>
            <a:r>
              <a:rPr lang="fi-FI" sz="2400" dirty="0"/>
              <a:t> </a:t>
            </a:r>
            <a:r>
              <a:rPr lang="fi-FI" sz="2400" dirty="0" err="1"/>
              <a:t>anxiety</a:t>
            </a:r>
            <a:endParaRPr lang="en-GB" sz="2400" dirty="0"/>
          </a:p>
          <a:p>
            <a:pPr marL="342900" lvl="0" indent="-342900">
              <a:lnSpc>
                <a:spcPct val="150000"/>
              </a:lnSpc>
              <a:buFont typeface="Arial" panose="020B0604020202020204" pitchFamily="34" charset="0"/>
              <a:buChar char="•"/>
            </a:pPr>
            <a:r>
              <a:rPr lang="fi-FI" sz="2400" dirty="0" err="1"/>
              <a:t>Crying</a:t>
            </a:r>
            <a:r>
              <a:rPr lang="fi-FI" sz="2400" dirty="0"/>
              <a:t> in </a:t>
            </a:r>
            <a:r>
              <a:rPr lang="fi-FI" sz="2400" dirty="0" err="1"/>
              <a:t>response</a:t>
            </a:r>
            <a:r>
              <a:rPr lang="fi-FI" sz="2400" dirty="0"/>
              <a:t> to a </a:t>
            </a:r>
            <a:r>
              <a:rPr lang="fi-FI" sz="2400" dirty="0" err="1"/>
              <a:t>variety</a:t>
            </a:r>
            <a:r>
              <a:rPr lang="fi-FI" sz="2400" dirty="0"/>
              <a:t> of </a:t>
            </a:r>
            <a:r>
              <a:rPr lang="fi-FI" sz="2400" dirty="0" err="1"/>
              <a:t>feelings</a:t>
            </a:r>
            <a:r>
              <a:rPr lang="fi-FI" sz="2400" dirty="0"/>
              <a:t>, </a:t>
            </a:r>
            <a:r>
              <a:rPr lang="fi-FI" sz="2400" dirty="0" err="1"/>
              <a:t>even</a:t>
            </a:r>
            <a:r>
              <a:rPr lang="fi-FI" sz="2400" dirty="0"/>
              <a:t> </a:t>
            </a:r>
            <a:r>
              <a:rPr lang="fi-FI" sz="2400" dirty="0" err="1"/>
              <a:t>happiness</a:t>
            </a:r>
            <a:endParaRPr lang="en-GB" sz="2400" dirty="0"/>
          </a:p>
          <a:p>
            <a:pPr marL="342900" lvl="0" indent="-342900">
              <a:lnSpc>
                <a:spcPct val="150000"/>
              </a:lnSpc>
              <a:buFont typeface="Arial" panose="020B0604020202020204" pitchFamily="34" charset="0"/>
              <a:buChar char="•"/>
            </a:pPr>
            <a:r>
              <a:rPr lang="fi-FI" sz="2400" dirty="0" err="1"/>
              <a:t>Having</a:t>
            </a:r>
            <a:r>
              <a:rPr lang="fi-FI" sz="2400" dirty="0"/>
              <a:t> </a:t>
            </a:r>
            <a:r>
              <a:rPr lang="fi-FI" sz="2400" dirty="0" err="1"/>
              <a:t>mood</a:t>
            </a:r>
            <a:r>
              <a:rPr lang="fi-FI" sz="2400" dirty="0"/>
              <a:t> </a:t>
            </a:r>
            <a:r>
              <a:rPr lang="fi-FI" sz="2400" dirty="0" err="1"/>
              <a:t>swings</a:t>
            </a:r>
            <a:r>
              <a:rPr lang="fi-FI" sz="2400" dirty="0"/>
              <a:t> and </a:t>
            </a:r>
            <a:r>
              <a:rPr lang="fi-FI" sz="2400" dirty="0" err="1"/>
              <a:t>unpredictable</a:t>
            </a:r>
            <a:r>
              <a:rPr lang="fi-FI" sz="2400" dirty="0"/>
              <a:t> </a:t>
            </a:r>
            <a:r>
              <a:rPr lang="fi-FI" sz="2400" dirty="0" err="1"/>
              <a:t>emotions</a:t>
            </a:r>
            <a:endParaRPr lang="en-GB" sz="2400" dirty="0"/>
          </a:p>
          <a:p>
            <a:pPr marL="342900" lvl="0" indent="-342900">
              <a:lnSpc>
                <a:spcPct val="150000"/>
              </a:lnSpc>
              <a:buFont typeface="Arial" panose="020B0604020202020204" pitchFamily="34" charset="0"/>
              <a:buChar char="•"/>
            </a:pPr>
            <a:r>
              <a:rPr lang="fi-FI" sz="2400" dirty="0" err="1"/>
              <a:t>Having</a:t>
            </a:r>
            <a:r>
              <a:rPr lang="fi-FI" sz="2400" dirty="0"/>
              <a:t> a </a:t>
            </a:r>
            <a:r>
              <a:rPr lang="fi-FI" sz="2400" dirty="0" err="1"/>
              <a:t>low</a:t>
            </a:r>
            <a:r>
              <a:rPr lang="fi-FI" sz="2400" dirty="0"/>
              <a:t> </a:t>
            </a:r>
            <a:r>
              <a:rPr lang="fi-FI" sz="2400" dirty="0" err="1"/>
              <a:t>tolerance</a:t>
            </a:r>
            <a:r>
              <a:rPr lang="fi-FI" sz="2400" dirty="0"/>
              <a:t> for </a:t>
            </a:r>
            <a:r>
              <a:rPr lang="fi-FI" sz="2400" dirty="0" err="1"/>
              <a:t>frustrating</a:t>
            </a:r>
            <a:r>
              <a:rPr lang="fi-FI" sz="2400" dirty="0"/>
              <a:t> </a:t>
            </a:r>
            <a:r>
              <a:rPr lang="fi-FI" sz="2400" dirty="0" err="1"/>
              <a:t>situations</a:t>
            </a:r>
            <a:endParaRPr lang="en-GB" sz="2400" dirty="0"/>
          </a:p>
        </p:txBody>
      </p:sp>
      <p:pic>
        <p:nvPicPr>
          <p:cNvPr id="9" name="Εικόνα 1">
            <a:extLst>
              <a:ext uri="{FF2B5EF4-FFF2-40B4-BE49-F238E27FC236}">
                <a16:creationId xmlns:a16="http://schemas.microsoft.com/office/drawing/2014/main" id="{26DC0946-209C-6DA8-1A1C-2358FF372BF4}"/>
              </a:ext>
            </a:extLst>
          </p:cNvPr>
          <p:cNvPicPr>
            <a:picLocks noChangeAspect="1"/>
          </p:cNvPicPr>
          <p:nvPr/>
        </p:nvPicPr>
        <p:blipFill>
          <a:blip r:embed="rId5"/>
          <a:stretch>
            <a:fillRect/>
          </a:stretch>
        </p:blipFill>
        <p:spPr>
          <a:xfrm>
            <a:off x="11353610" y="3536848"/>
            <a:ext cx="6010951" cy="3559557"/>
          </a:xfrm>
          <a:prstGeom prst="rect">
            <a:avLst/>
          </a:prstGeom>
        </p:spPr>
      </p:pic>
    </p:spTree>
    <p:extLst>
      <p:ext uri="{BB962C8B-B14F-4D97-AF65-F5344CB8AC3E}">
        <p14:creationId xmlns:p14="http://schemas.microsoft.com/office/powerpoint/2010/main" val="3837205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3108529" cy="1538883"/>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1: </a:t>
            </a:r>
            <a:r>
              <a:rPr lang="fi-FI" sz="3600" b="1" dirty="0" err="1">
                <a:solidFill>
                  <a:srgbClr val="7030A0"/>
                </a:solidFill>
              </a:rPr>
              <a:t>Emotional</a:t>
            </a:r>
            <a:r>
              <a:rPr lang="fi-FI" sz="3600" b="1" dirty="0">
                <a:solidFill>
                  <a:srgbClr val="7030A0"/>
                </a:solidFill>
              </a:rPr>
              <a:t>, </a:t>
            </a:r>
            <a:r>
              <a:rPr lang="fi-FI" sz="3600" b="1" dirty="0" err="1">
                <a:solidFill>
                  <a:srgbClr val="7030A0"/>
                </a:solidFill>
              </a:rPr>
              <a:t>behavioral</a:t>
            </a:r>
            <a:r>
              <a:rPr lang="fi-FI" sz="3600" b="1" dirty="0">
                <a:solidFill>
                  <a:srgbClr val="7030A0"/>
                </a:solidFill>
              </a:rPr>
              <a:t> and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impact</a:t>
            </a:r>
            <a:r>
              <a:rPr lang="fi-FI" sz="3600" b="1" dirty="0">
                <a:solidFill>
                  <a:srgbClr val="7030A0"/>
                </a:solidFill>
              </a:rPr>
              <a:t> of </a:t>
            </a:r>
            <a:r>
              <a:rPr lang="fi-FI" sz="3600" b="1" dirty="0" smtClean="0">
                <a:solidFill>
                  <a:srgbClr val="7030A0"/>
                </a:solidFill>
              </a:rPr>
              <a:t>ADHD</a:t>
            </a:r>
          </a:p>
          <a:p>
            <a:endParaRPr lang="en-GB" sz="3200" dirty="0">
              <a:solidFill>
                <a:srgbClr val="7030A0"/>
              </a:solidFill>
            </a:endParaRPr>
          </a:p>
          <a:p>
            <a:r>
              <a:rPr lang="fi-FI" sz="3200" b="1" dirty="0">
                <a:solidFill>
                  <a:srgbClr val="7030A0"/>
                </a:solidFill>
              </a:rPr>
              <a:t>1.3. </a:t>
            </a:r>
            <a:r>
              <a:rPr lang="fi-FI" sz="3200" b="1" dirty="0" err="1">
                <a:solidFill>
                  <a:srgbClr val="7030A0"/>
                </a:solidFill>
              </a:rPr>
              <a:t>Emotional</a:t>
            </a:r>
            <a:r>
              <a:rPr lang="fi-FI" sz="3200" b="1" dirty="0">
                <a:solidFill>
                  <a:srgbClr val="7030A0"/>
                </a:solidFill>
              </a:rPr>
              <a:t> </a:t>
            </a:r>
            <a:r>
              <a:rPr lang="fi-FI" sz="3200" b="1" dirty="0" err="1">
                <a:solidFill>
                  <a:srgbClr val="7030A0"/>
                </a:solidFill>
              </a:rPr>
              <a:t>dysregulation</a:t>
            </a:r>
            <a:r>
              <a:rPr lang="fi-FI" sz="3200" b="1" dirty="0">
                <a:solidFill>
                  <a:srgbClr val="7030A0"/>
                </a:solidFill>
              </a:rPr>
              <a:t> and </a:t>
            </a:r>
            <a:r>
              <a:rPr lang="fi-FI" sz="3200" b="1" dirty="0" err="1">
                <a:solidFill>
                  <a:srgbClr val="7030A0"/>
                </a:solidFill>
              </a:rPr>
              <a:t>social</a:t>
            </a:r>
            <a:r>
              <a:rPr lang="fi-FI" sz="3200" b="1" dirty="0">
                <a:solidFill>
                  <a:srgbClr val="7030A0"/>
                </a:solidFill>
              </a:rPr>
              <a:t> </a:t>
            </a:r>
            <a:r>
              <a:rPr lang="fi-FI" sz="3200" b="1" dirty="0" err="1" smtClean="0">
                <a:solidFill>
                  <a:srgbClr val="7030A0"/>
                </a:solidFill>
              </a:rPr>
              <a:t>impact</a:t>
            </a:r>
            <a:endParaRPr lang="en-GB" sz="3200" dirty="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2" name="Rectangle 1"/>
          <p:cNvSpPr/>
          <p:nvPr/>
        </p:nvSpPr>
        <p:spPr>
          <a:xfrm>
            <a:off x="887690" y="3536848"/>
            <a:ext cx="9627910" cy="3901837"/>
          </a:xfrm>
          <a:prstGeom prst="rect">
            <a:avLst/>
          </a:prstGeom>
        </p:spPr>
        <p:txBody>
          <a:bodyPr wrap="square">
            <a:spAutoFit/>
          </a:bodyPr>
          <a:lstStyle/>
          <a:p>
            <a:pPr>
              <a:lnSpc>
                <a:spcPct val="150000"/>
              </a:lnSpc>
            </a:pPr>
            <a:r>
              <a:rPr lang="fi-FI" sz="2400" b="1" dirty="0" err="1"/>
              <a:t>Emotional</a:t>
            </a:r>
            <a:r>
              <a:rPr lang="fi-FI" sz="2400" b="1" dirty="0"/>
              <a:t> </a:t>
            </a:r>
            <a:r>
              <a:rPr lang="fi-FI" sz="2400" b="1" dirty="0" err="1"/>
              <a:t>dysregulation</a:t>
            </a:r>
            <a:r>
              <a:rPr lang="fi-FI" sz="2400" b="1" dirty="0"/>
              <a:t> </a:t>
            </a:r>
            <a:r>
              <a:rPr lang="fi-FI" sz="2400" b="1" dirty="0" err="1"/>
              <a:t>can</a:t>
            </a:r>
            <a:r>
              <a:rPr lang="fi-FI" sz="2400" b="1" dirty="0"/>
              <a:t> </a:t>
            </a:r>
            <a:r>
              <a:rPr lang="fi-FI" sz="2400" b="1" dirty="0" err="1"/>
              <a:t>impact</a:t>
            </a:r>
            <a:r>
              <a:rPr lang="fi-FI" sz="2400" b="1" dirty="0"/>
              <a:t> </a:t>
            </a:r>
            <a:r>
              <a:rPr lang="fi-FI" sz="2400" b="1" dirty="0" err="1"/>
              <a:t>the</a:t>
            </a:r>
            <a:r>
              <a:rPr lang="fi-FI" sz="2400" b="1" dirty="0"/>
              <a:t> </a:t>
            </a:r>
            <a:r>
              <a:rPr lang="fi-FI" sz="2400" b="1" dirty="0" err="1"/>
              <a:t>social</a:t>
            </a:r>
            <a:r>
              <a:rPr lang="fi-FI" sz="2400" b="1" dirty="0"/>
              <a:t> life of </a:t>
            </a:r>
            <a:r>
              <a:rPr lang="fi-FI" sz="2400" b="1" dirty="0" err="1"/>
              <a:t>children</a:t>
            </a:r>
            <a:r>
              <a:rPr lang="fi-FI" sz="2400" b="1" dirty="0"/>
              <a:t> </a:t>
            </a:r>
            <a:r>
              <a:rPr lang="fi-FI" sz="2400" b="1" dirty="0" err="1"/>
              <a:t>with</a:t>
            </a:r>
            <a:r>
              <a:rPr lang="fi-FI" sz="2400" b="1" dirty="0"/>
              <a:t> ADHD. </a:t>
            </a:r>
            <a:endParaRPr lang="fi-FI" sz="2400" b="1" dirty="0" smtClean="0"/>
          </a:p>
          <a:p>
            <a:pPr>
              <a:lnSpc>
                <a:spcPct val="150000"/>
              </a:lnSpc>
            </a:pPr>
            <a:endParaRPr lang="fi-FI" sz="2400" b="1" dirty="0" smtClean="0"/>
          </a:p>
          <a:p>
            <a:pPr marL="342900" indent="-342900">
              <a:lnSpc>
                <a:spcPct val="150000"/>
              </a:lnSpc>
              <a:buFont typeface="Arial" panose="020B0604020202020204" pitchFamily="34" charset="0"/>
              <a:buChar char="•"/>
            </a:pPr>
            <a:r>
              <a:rPr lang="fi-FI" sz="2400" dirty="0" err="1" smtClean="0"/>
              <a:t>Low</a:t>
            </a:r>
            <a:r>
              <a:rPr lang="fi-FI" sz="2400" dirty="0" smtClean="0"/>
              <a:t> </a:t>
            </a:r>
            <a:r>
              <a:rPr lang="fi-FI" sz="2400" dirty="0" err="1" smtClean="0"/>
              <a:t>frustration</a:t>
            </a:r>
            <a:r>
              <a:rPr lang="fi-FI" sz="2400" dirty="0" smtClean="0"/>
              <a:t> </a:t>
            </a:r>
            <a:r>
              <a:rPr lang="fi-FI" sz="2400" dirty="0" err="1" smtClean="0"/>
              <a:t>tolerance</a:t>
            </a:r>
            <a:r>
              <a:rPr lang="fi-FI" sz="2400" dirty="0" smtClean="0"/>
              <a:t> </a:t>
            </a:r>
            <a:r>
              <a:rPr lang="fi-FI" sz="2400" dirty="0" err="1" smtClean="0"/>
              <a:t>affects</a:t>
            </a:r>
            <a:r>
              <a:rPr lang="fi-FI" sz="2400" dirty="0" smtClean="0"/>
              <a:t> </a:t>
            </a:r>
            <a:r>
              <a:rPr lang="fi-FI" sz="2400" dirty="0" err="1" smtClean="0"/>
              <a:t>relationships</a:t>
            </a:r>
            <a:r>
              <a:rPr lang="fi-FI" sz="2400" dirty="0" smtClean="0"/>
              <a:t>. </a:t>
            </a:r>
          </a:p>
          <a:p>
            <a:pPr marL="342900" indent="-342900">
              <a:lnSpc>
                <a:spcPct val="150000"/>
              </a:lnSpc>
              <a:buFont typeface="Arial" panose="020B0604020202020204" pitchFamily="34" charset="0"/>
              <a:buChar char="•"/>
            </a:pPr>
            <a:r>
              <a:rPr lang="fi-FI" sz="2400" dirty="0" err="1" smtClean="0"/>
              <a:t>Risk</a:t>
            </a:r>
            <a:r>
              <a:rPr lang="fi-FI" sz="2400" dirty="0" smtClean="0"/>
              <a:t> of </a:t>
            </a:r>
            <a:r>
              <a:rPr lang="fi-FI" sz="2400" dirty="0" err="1" smtClean="0"/>
              <a:t>peer</a:t>
            </a:r>
            <a:r>
              <a:rPr lang="fi-FI" sz="2400" dirty="0" smtClean="0"/>
              <a:t> </a:t>
            </a:r>
            <a:r>
              <a:rPr lang="fi-FI" sz="2400" dirty="0" err="1" smtClean="0"/>
              <a:t>rejection</a:t>
            </a:r>
            <a:r>
              <a:rPr lang="fi-FI" sz="2400" dirty="0" smtClean="0"/>
              <a:t> and </a:t>
            </a:r>
            <a:r>
              <a:rPr lang="fi-FI" sz="2400" dirty="0" err="1" smtClean="0"/>
              <a:t>exclusion</a:t>
            </a:r>
            <a:r>
              <a:rPr lang="fi-FI" sz="2400" dirty="0" smtClean="0"/>
              <a:t>. </a:t>
            </a:r>
          </a:p>
          <a:p>
            <a:pPr marL="342900" indent="-342900">
              <a:lnSpc>
                <a:spcPct val="150000"/>
              </a:lnSpc>
              <a:buFont typeface="Arial" panose="020B0604020202020204" pitchFamily="34" charset="0"/>
              <a:buChar char="•"/>
            </a:pPr>
            <a:r>
              <a:rPr lang="fi-FI" sz="2400" dirty="0" err="1" smtClean="0"/>
              <a:t>Supportive</a:t>
            </a:r>
            <a:r>
              <a:rPr lang="fi-FI" sz="2400" dirty="0" smtClean="0"/>
              <a:t> </a:t>
            </a:r>
            <a:r>
              <a:rPr lang="fi-FI" sz="2400" dirty="0" err="1" smtClean="0"/>
              <a:t>environments</a:t>
            </a:r>
            <a:r>
              <a:rPr lang="fi-FI" sz="2400" dirty="0" smtClean="0"/>
              <a:t> </a:t>
            </a:r>
            <a:r>
              <a:rPr lang="fi-FI" sz="2400" dirty="0" err="1" smtClean="0"/>
              <a:t>can</a:t>
            </a:r>
            <a:r>
              <a:rPr lang="fi-FI" sz="2400" dirty="0" smtClean="0"/>
              <a:t> </a:t>
            </a:r>
            <a:r>
              <a:rPr lang="fi-FI" sz="2400" dirty="0" err="1" smtClean="0"/>
              <a:t>reduce</a:t>
            </a:r>
            <a:r>
              <a:rPr lang="fi-FI" sz="2400" dirty="0" smtClean="0"/>
              <a:t> </a:t>
            </a:r>
            <a:r>
              <a:rPr lang="fi-FI" sz="2400" dirty="0" err="1" smtClean="0"/>
              <a:t>risk</a:t>
            </a:r>
            <a:r>
              <a:rPr lang="fi-FI" sz="2400" dirty="0" smtClean="0"/>
              <a:t>. </a:t>
            </a:r>
          </a:p>
          <a:p>
            <a:pPr>
              <a:lnSpc>
                <a:spcPct val="150000"/>
              </a:lnSpc>
            </a:pPr>
            <a:endParaRPr lang="en-GB" sz="2400" dirty="0"/>
          </a:p>
        </p:txBody>
      </p:sp>
      <p:pic>
        <p:nvPicPr>
          <p:cNvPr id="8" name="Εικόνα 2">
            <a:extLst>
              <a:ext uri="{FF2B5EF4-FFF2-40B4-BE49-F238E27FC236}">
                <a16:creationId xmlns:a16="http://schemas.microsoft.com/office/drawing/2014/main" id="{4EDB4DC3-1F5C-E864-BC1C-424F666781C9}"/>
              </a:ext>
            </a:extLst>
          </p:cNvPr>
          <p:cNvPicPr>
            <a:picLocks noChangeAspect="1"/>
          </p:cNvPicPr>
          <p:nvPr/>
        </p:nvPicPr>
        <p:blipFill>
          <a:blip r:embed="rId5"/>
          <a:stretch>
            <a:fillRect/>
          </a:stretch>
        </p:blipFill>
        <p:spPr>
          <a:xfrm>
            <a:off x="12256532" y="2783334"/>
            <a:ext cx="4162425" cy="4943475"/>
          </a:xfrm>
          <a:prstGeom prst="rect">
            <a:avLst/>
          </a:prstGeom>
        </p:spPr>
      </p:pic>
    </p:spTree>
    <p:extLst>
      <p:ext uri="{BB962C8B-B14F-4D97-AF65-F5344CB8AC3E}">
        <p14:creationId xmlns:p14="http://schemas.microsoft.com/office/powerpoint/2010/main" val="1818647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3108529" cy="1600438"/>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2: </a:t>
            </a:r>
            <a:r>
              <a:rPr lang="fi-FI" sz="3600" b="1" dirty="0" err="1">
                <a:solidFill>
                  <a:srgbClr val="7030A0"/>
                </a:solidFill>
              </a:rPr>
              <a:t>Emotional</a:t>
            </a:r>
            <a:r>
              <a:rPr lang="fi-FI" sz="3600" b="1" dirty="0">
                <a:solidFill>
                  <a:srgbClr val="7030A0"/>
                </a:solidFill>
              </a:rPr>
              <a:t> and </a:t>
            </a:r>
            <a:r>
              <a:rPr lang="fi-FI" sz="3600" b="1" dirty="0" err="1">
                <a:solidFill>
                  <a:srgbClr val="7030A0"/>
                </a:solidFill>
              </a:rPr>
              <a:t>behavioral</a:t>
            </a:r>
            <a:r>
              <a:rPr lang="fi-FI" sz="3600" b="1" dirty="0">
                <a:solidFill>
                  <a:srgbClr val="7030A0"/>
                </a:solidFill>
              </a:rPr>
              <a:t> </a:t>
            </a:r>
            <a:r>
              <a:rPr lang="fi-FI" sz="3600" b="1" dirty="0" err="1" smtClean="0">
                <a:solidFill>
                  <a:srgbClr val="7030A0"/>
                </a:solidFill>
              </a:rPr>
              <a:t>characteristics</a:t>
            </a:r>
            <a:endParaRPr lang="fi-FI" sz="3600" b="1" dirty="0" smtClean="0">
              <a:solidFill>
                <a:srgbClr val="7030A0"/>
              </a:solidFill>
            </a:endParaRPr>
          </a:p>
          <a:p>
            <a:r>
              <a:rPr lang="fi-FI" sz="3600" b="1" dirty="0" smtClean="0">
                <a:solidFill>
                  <a:srgbClr val="7030A0"/>
                </a:solidFill>
              </a:rPr>
              <a:t> </a:t>
            </a:r>
            <a:endParaRPr lang="en-GB" sz="3600" b="1" dirty="0">
              <a:solidFill>
                <a:srgbClr val="7030A0"/>
              </a:solidFill>
            </a:endParaRPr>
          </a:p>
          <a:p>
            <a:r>
              <a:rPr lang="fi-FI" sz="3200" b="1" dirty="0">
                <a:solidFill>
                  <a:srgbClr val="7030A0"/>
                </a:solidFill>
              </a:rPr>
              <a:t>2.1. </a:t>
            </a:r>
            <a:r>
              <a:rPr lang="fi-FI" sz="3200" b="1" dirty="0" err="1">
                <a:solidFill>
                  <a:srgbClr val="7030A0"/>
                </a:solidFill>
              </a:rPr>
              <a:t>Controlling</a:t>
            </a:r>
            <a:r>
              <a:rPr lang="fi-FI" sz="3200" b="1" dirty="0">
                <a:solidFill>
                  <a:srgbClr val="7030A0"/>
                </a:solidFill>
              </a:rPr>
              <a:t> and </a:t>
            </a:r>
            <a:r>
              <a:rPr lang="fi-FI" sz="3200" b="1" dirty="0" err="1">
                <a:solidFill>
                  <a:srgbClr val="7030A0"/>
                </a:solidFill>
              </a:rPr>
              <a:t>managing</a:t>
            </a:r>
            <a:r>
              <a:rPr lang="fi-FI" sz="3200" b="1" dirty="0">
                <a:solidFill>
                  <a:srgbClr val="7030A0"/>
                </a:solidFill>
              </a:rPr>
              <a:t> </a:t>
            </a:r>
            <a:r>
              <a:rPr lang="fi-FI" sz="3200" b="1" dirty="0" err="1">
                <a:solidFill>
                  <a:srgbClr val="7030A0"/>
                </a:solidFill>
              </a:rPr>
              <a:t>emotional</a:t>
            </a:r>
            <a:r>
              <a:rPr lang="fi-FI" sz="3200" b="1" dirty="0">
                <a:solidFill>
                  <a:srgbClr val="7030A0"/>
                </a:solidFill>
              </a:rPr>
              <a:t> </a:t>
            </a:r>
            <a:r>
              <a:rPr lang="fi-FI" sz="3200" b="1" dirty="0" err="1">
                <a:solidFill>
                  <a:srgbClr val="7030A0"/>
                </a:solidFill>
              </a:rPr>
              <a:t>responses</a:t>
            </a:r>
            <a:endParaRPr lang="en-GB" sz="3200" b="1" dirty="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3" name="Rectangle 2"/>
          <p:cNvSpPr/>
          <p:nvPr/>
        </p:nvSpPr>
        <p:spPr>
          <a:xfrm>
            <a:off x="555722" y="2929698"/>
            <a:ext cx="16605828" cy="523220"/>
          </a:xfrm>
          <a:prstGeom prst="rect">
            <a:avLst/>
          </a:prstGeom>
        </p:spPr>
        <p:txBody>
          <a:bodyPr wrap="none">
            <a:spAutoFit/>
          </a:bodyPr>
          <a:lstStyle/>
          <a:p>
            <a:r>
              <a:rPr lang="fi-FI" sz="2800" b="1" dirty="0">
                <a:latin typeface="Calibri" panose="020F0502020204030204" pitchFamily="34" charset="0"/>
                <a:ea typeface="Calibri" panose="020F0502020204030204" pitchFamily="34" charset="0"/>
              </a:rPr>
              <a:t>A </a:t>
            </a:r>
            <a:r>
              <a:rPr lang="fi-FI" sz="2800" b="1" dirty="0" err="1">
                <a:latin typeface="Calibri" panose="020F0502020204030204" pitchFamily="34" charset="0"/>
                <a:ea typeface="Calibri" panose="020F0502020204030204" pitchFamily="34" charset="0"/>
              </a:rPr>
              <a:t>common</a:t>
            </a:r>
            <a:r>
              <a:rPr lang="fi-FI" sz="2800" b="1" dirty="0">
                <a:latin typeface="Calibri" panose="020F0502020204030204" pitchFamily="34" charset="0"/>
                <a:ea typeface="Calibri" panose="020F0502020204030204" pitchFamily="34" charset="0"/>
              </a:rPr>
              <a:t> </a:t>
            </a:r>
            <a:r>
              <a:rPr lang="fi-FI" sz="2800" b="1" dirty="0" err="1">
                <a:latin typeface="Calibri" panose="020F0502020204030204" pitchFamily="34" charset="0"/>
                <a:ea typeface="Calibri" panose="020F0502020204030204" pitchFamily="34" charset="0"/>
              </a:rPr>
              <a:t>symptom</a:t>
            </a:r>
            <a:r>
              <a:rPr lang="fi-FI" sz="2800" b="1" dirty="0">
                <a:latin typeface="Calibri" panose="020F0502020204030204" pitchFamily="34" charset="0"/>
                <a:ea typeface="Calibri" panose="020F0502020204030204" pitchFamily="34" charset="0"/>
              </a:rPr>
              <a:t> of ADHD, is </a:t>
            </a:r>
            <a:r>
              <a:rPr lang="fi-FI" sz="2800" b="1" dirty="0" err="1">
                <a:latin typeface="Calibri" panose="020F0502020204030204" pitchFamily="34" charset="0"/>
                <a:ea typeface="Calibri" panose="020F0502020204030204" pitchFamily="34" charset="0"/>
              </a:rPr>
              <a:t>characterized</a:t>
            </a:r>
            <a:r>
              <a:rPr lang="fi-FI" sz="2800" b="1" dirty="0">
                <a:latin typeface="Calibri" panose="020F0502020204030204" pitchFamily="34" charset="0"/>
                <a:ea typeface="Calibri" panose="020F0502020204030204" pitchFamily="34" charset="0"/>
              </a:rPr>
              <a:t> </a:t>
            </a:r>
            <a:r>
              <a:rPr lang="fi-FI" sz="2800" b="1" dirty="0" err="1">
                <a:latin typeface="Calibri" panose="020F0502020204030204" pitchFamily="34" charset="0"/>
                <a:ea typeface="Calibri" panose="020F0502020204030204" pitchFamily="34" charset="0"/>
              </a:rPr>
              <a:t>by</a:t>
            </a:r>
            <a:r>
              <a:rPr lang="fi-FI" sz="2800" b="1" dirty="0">
                <a:latin typeface="Calibri" panose="020F0502020204030204" pitchFamily="34" charset="0"/>
                <a:ea typeface="Calibri" panose="020F0502020204030204" pitchFamily="34" charset="0"/>
              </a:rPr>
              <a:t> </a:t>
            </a:r>
            <a:r>
              <a:rPr lang="fi-FI" sz="2800" b="1" dirty="0" err="1">
                <a:latin typeface="Calibri" panose="020F0502020204030204" pitchFamily="34" charset="0"/>
                <a:ea typeface="Calibri" panose="020F0502020204030204" pitchFamily="34" charset="0"/>
              </a:rPr>
              <a:t>difficulty</a:t>
            </a:r>
            <a:r>
              <a:rPr lang="fi-FI" sz="2800" b="1" dirty="0">
                <a:latin typeface="Calibri" panose="020F0502020204030204" pitchFamily="34" charset="0"/>
                <a:ea typeface="Calibri" panose="020F0502020204030204" pitchFamily="34" charset="0"/>
              </a:rPr>
              <a:t> in </a:t>
            </a:r>
            <a:r>
              <a:rPr lang="fi-FI" sz="2800" b="1" dirty="0" err="1">
                <a:latin typeface="Calibri" panose="020F0502020204030204" pitchFamily="34" charset="0"/>
                <a:ea typeface="Calibri" panose="020F0502020204030204" pitchFamily="34" charset="0"/>
              </a:rPr>
              <a:t>controlling</a:t>
            </a:r>
            <a:r>
              <a:rPr lang="fi-FI" sz="2800" b="1" dirty="0">
                <a:latin typeface="Calibri" panose="020F0502020204030204" pitchFamily="34" charset="0"/>
                <a:ea typeface="Calibri" panose="020F0502020204030204" pitchFamily="34" charset="0"/>
              </a:rPr>
              <a:t> and </a:t>
            </a:r>
            <a:r>
              <a:rPr lang="fi-FI" sz="2800" b="1" dirty="0" err="1">
                <a:latin typeface="Calibri" panose="020F0502020204030204" pitchFamily="34" charset="0"/>
                <a:ea typeface="Calibri" panose="020F0502020204030204" pitchFamily="34" charset="0"/>
              </a:rPr>
              <a:t>managing</a:t>
            </a:r>
            <a:r>
              <a:rPr lang="fi-FI" sz="2800" b="1" dirty="0">
                <a:latin typeface="Calibri" panose="020F0502020204030204" pitchFamily="34" charset="0"/>
                <a:ea typeface="Calibri" panose="020F0502020204030204" pitchFamily="34" charset="0"/>
              </a:rPr>
              <a:t> </a:t>
            </a:r>
            <a:r>
              <a:rPr lang="fi-FI" sz="2800" b="1" dirty="0" err="1">
                <a:latin typeface="Calibri" panose="020F0502020204030204" pitchFamily="34" charset="0"/>
                <a:ea typeface="Calibri" panose="020F0502020204030204" pitchFamily="34" charset="0"/>
              </a:rPr>
              <a:t>emotional</a:t>
            </a:r>
            <a:r>
              <a:rPr lang="fi-FI" sz="2800" b="1" dirty="0">
                <a:latin typeface="Calibri" panose="020F0502020204030204" pitchFamily="34" charset="0"/>
                <a:ea typeface="Calibri" panose="020F0502020204030204" pitchFamily="34" charset="0"/>
              </a:rPr>
              <a:t> </a:t>
            </a:r>
            <a:r>
              <a:rPr lang="fi-FI" sz="2800" b="1" dirty="0" err="1">
                <a:latin typeface="Calibri" panose="020F0502020204030204" pitchFamily="34" charset="0"/>
                <a:ea typeface="Calibri" panose="020F0502020204030204" pitchFamily="34" charset="0"/>
              </a:rPr>
              <a:t>responses</a:t>
            </a:r>
            <a:r>
              <a:rPr lang="fi-FI" sz="2800" b="1" dirty="0">
                <a:latin typeface="Calibri" panose="020F0502020204030204" pitchFamily="34" charset="0"/>
                <a:ea typeface="Calibri" panose="020F0502020204030204" pitchFamily="34" charset="0"/>
              </a:rPr>
              <a:t>. </a:t>
            </a:r>
            <a:endParaRPr lang="en-GB" sz="2800" b="1" dirty="0"/>
          </a:p>
        </p:txBody>
      </p:sp>
      <p:sp>
        <p:nvSpPr>
          <p:cNvPr id="5" name="Rectangle 4"/>
          <p:cNvSpPr/>
          <p:nvPr/>
        </p:nvSpPr>
        <p:spPr>
          <a:xfrm>
            <a:off x="555722" y="3738059"/>
            <a:ext cx="16404923" cy="2503249"/>
          </a:xfrm>
          <a:prstGeom prst="rect">
            <a:avLst/>
          </a:prstGeom>
        </p:spPr>
        <p:txBody>
          <a:bodyPr wrap="square">
            <a:spAutoFit/>
          </a:bodyPr>
          <a:lstStyle/>
          <a:p>
            <a:pPr>
              <a:lnSpc>
                <a:spcPct val="150000"/>
              </a:lnSpc>
              <a:spcAft>
                <a:spcPts val="800"/>
              </a:spcAft>
            </a:pPr>
            <a:r>
              <a:rPr lang="fi-FI" sz="2800" b="1" dirty="0" err="1">
                <a:latin typeface="+mn-lt"/>
                <a:ea typeface="Calibri" panose="020F0502020204030204" pitchFamily="34" charset="0"/>
              </a:rPr>
              <a:t>Why</a:t>
            </a:r>
            <a:r>
              <a:rPr lang="fi-FI" sz="2800" b="1" dirty="0">
                <a:latin typeface="+mn-lt"/>
                <a:ea typeface="Calibri" panose="020F0502020204030204" pitchFamily="34" charset="0"/>
              </a:rPr>
              <a:t> </a:t>
            </a:r>
            <a:r>
              <a:rPr lang="fi-FI" sz="2800" b="1" dirty="0" err="1">
                <a:latin typeface="+mn-lt"/>
                <a:ea typeface="Calibri" panose="020F0502020204030204" pitchFamily="34" charset="0"/>
              </a:rPr>
              <a:t>this</a:t>
            </a:r>
            <a:r>
              <a:rPr lang="fi-FI" sz="2800" b="1" dirty="0">
                <a:latin typeface="+mn-lt"/>
                <a:ea typeface="Calibri" panose="020F0502020204030204" pitchFamily="34" charset="0"/>
              </a:rPr>
              <a:t> </a:t>
            </a:r>
            <a:r>
              <a:rPr lang="fi-FI" sz="2800" b="1" dirty="0" err="1" smtClean="0">
                <a:latin typeface="+mn-lt"/>
                <a:ea typeface="Calibri" panose="020F0502020204030204" pitchFamily="34" charset="0"/>
              </a:rPr>
              <a:t>happens</a:t>
            </a:r>
            <a:endParaRPr lang="en-GB" sz="3200" dirty="0">
              <a:latin typeface="+mn-lt"/>
              <a:ea typeface="Calibri" panose="020F0502020204030204" pitchFamily="34" charset="0"/>
            </a:endParaRPr>
          </a:p>
          <a:p>
            <a:pPr>
              <a:lnSpc>
                <a:spcPct val="150000"/>
              </a:lnSpc>
            </a:pPr>
            <a:r>
              <a:rPr lang="fi-FI" sz="2400" b="1" dirty="0" smtClean="0">
                <a:latin typeface="+mn-lt"/>
                <a:ea typeface="Calibri" panose="020F0502020204030204" pitchFamily="34" charset="0"/>
              </a:rPr>
              <a:t>1. Brain </a:t>
            </a:r>
            <a:r>
              <a:rPr lang="fi-FI" sz="2400" b="1" dirty="0" err="1">
                <a:latin typeface="+mn-lt"/>
                <a:ea typeface="Calibri" panose="020F0502020204030204" pitchFamily="34" charset="0"/>
              </a:rPr>
              <a:t>development</a:t>
            </a:r>
            <a:r>
              <a:rPr lang="fi-FI" sz="2400" b="1" dirty="0">
                <a:latin typeface="+mn-lt"/>
                <a:ea typeface="Calibri" panose="020F0502020204030204" pitchFamily="34" charset="0"/>
              </a:rPr>
              <a:t>:</a:t>
            </a:r>
            <a:r>
              <a:rPr lang="fi-FI" sz="2400" dirty="0">
                <a:latin typeface="+mn-lt"/>
                <a:ea typeface="Calibri" panose="020F0502020204030204" pitchFamily="34" charset="0"/>
              </a:rPr>
              <a:t> In </a:t>
            </a:r>
            <a:r>
              <a:rPr lang="fi-FI" sz="2400" dirty="0" err="1">
                <a:latin typeface="+mn-lt"/>
                <a:ea typeface="Calibri" panose="020F0502020204030204" pitchFamily="34" charset="0"/>
              </a:rPr>
              <a:t>children</a:t>
            </a:r>
            <a:r>
              <a:rPr lang="fi-FI" sz="2400" dirty="0">
                <a:latin typeface="+mn-lt"/>
                <a:ea typeface="Calibri" panose="020F0502020204030204" pitchFamily="34" charset="0"/>
              </a:rPr>
              <a:t> </a:t>
            </a:r>
            <a:r>
              <a:rPr lang="fi-FI" sz="2400" dirty="0" err="1">
                <a:latin typeface="+mn-lt"/>
                <a:ea typeface="Calibri" panose="020F0502020204030204" pitchFamily="34" charset="0"/>
              </a:rPr>
              <a:t>with</a:t>
            </a:r>
            <a:r>
              <a:rPr lang="fi-FI" sz="2400" dirty="0">
                <a:latin typeface="+mn-lt"/>
                <a:ea typeface="Calibri" panose="020F0502020204030204" pitchFamily="34" charset="0"/>
              </a:rPr>
              <a:t> ADHD, </a:t>
            </a:r>
            <a:r>
              <a:rPr lang="fi-FI" sz="2400" dirty="0" err="1">
                <a:latin typeface="+mn-lt"/>
                <a:ea typeface="Calibri" panose="020F0502020204030204" pitchFamily="34" charset="0"/>
              </a:rPr>
              <a:t>key</a:t>
            </a:r>
            <a:r>
              <a:rPr lang="fi-FI" sz="2400" dirty="0">
                <a:latin typeface="+mn-lt"/>
                <a:ea typeface="Calibri" panose="020F0502020204030204" pitchFamily="34" charset="0"/>
              </a:rPr>
              <a:t> </a:t>
            </a:r>
            <a:r>
              <a:rPr lang="fi-FI" sz="2400" dirty="0" err="1">
                <a:latin typeface="+mn-lt"/>
                <a:ea typeface="Calibri" panose="020F0502020204030204" pitchFamily="34" charset="0"/>
              </a:rPr>
              <a:t>brain</a:t>
            </a:r>
            <a:r>
              <a:rPr lang="fi-FI" sz="2400" dirty="0">
                <a:latin typeface="+mn-lt"/>
                <a:ea typeface="Calibri" panose="020F0502020204030204" pitchFamily="34" charset="0"/>
              </a:rPr>
              <a:t> </a:t>
            </a:r>
            <a:r>
              <a:rPr lang="fi-FI" sz="2400" dirty="0" err="1">
                <a:latin typeface="+mn-lt"/>
                <a:ea typeface="Calibri" panose="020F0502020204030204" pitchFamily="34" charset="0"/>
              </a:rPr>
              <a:t>areas</a:t>
            </a:r>
            <a:r>
              <a:rPr lang="fi-FI" sz="2400" dirty="0">
                <a:latin typeface="+mn-lt"/>
                <a:ea typeface="Calibri" panose="020F0502020204030204" pitchFamily="34" charset="0"/>
              </a:rPr>
              <a:t> </a:t>
            </a:r>
            <a:r>
              <a:rPr lang="fi-FI" sz="2400" dirty="0" err="1">
                <a:latin typeface="+mn-lt"/>
                <a:ea typeface="Calibri" panose="020F0502020204030204" pitchFamily="34" charset="0"/>
              </a:rPr>
              <a:t>responsible</a:t>
            </a:r>
            <a:r>
              <a:rPr lang="fi-FI" sz="2400" dirty="0">
                <a:latin typeface="+mn-lt"/>
                <a:ea typeface="Calibri" panose="020F0502020204030204" pitchFamily="34" charset="0"/>
              </a:rPr>
              <a:t> for </a:t>
            </a:r>
            <a:r>
              <a:rPr lang="fi-FI" sz="2400" dirty="0" err="1">
                <a:latin typeface="+mn-lt"/>
                <a:ea typeface="Calibri" panose="020F0502020204030204" pitchFamily="34" charset="0"/>
              </a:rPr>
              <a:t>emotional</a:t>
            </a:r>
            <a:r>
              <a:rPr lang="fi-FI" sz="2400" dirty="0">
                <a:latin typeface="+mn-lt"/>
                <a:ea typeface="Calibri" panose="020F0502020204030204" pitchFamily="34" charset="0"/>
              </a:rPr>
              <a:t> </a:t>
            </a:r>
            <a:r>
              <a:rPr lang="fi-FI" sz="2400" dirty="0" err="1">
                <a:latin typeface="+mn-lt"/>
                <a:ea typeface="Calibri" panose="020F0502020204030204" pitchFamily="34" charset="0"/>
              </a:rPr>
              <a:t>regulation</a:t>
            </a:r>
            <a:r>
              <a:rPr lang="fi-FI" sz="2400" dirty="0">
                <a:latin typeface="+mn-lt"/>
                <a:ea typeface="Calibri" panose="020F0502020204030204" pitchFamily="34" charset="0"/>
              </a:rPr>
              <a:t> </a:t>
            </a:r>
            <a:r>
              <a:rPr lang="fi-FI" sz="2400" dirty="0" err="1">
                <a:latin typeface="+mn-lt"/>
                <a:ea typeface="Calibri" panose="020F0502020204030204" pitchFamily="34" charset="0"/>
              </a:rPr>
              <a:t>develop</a:t>
            </a:r>
            <a:r>
              <a:rPr lang="fi-FI" sz="2400" dirty="0">
                <a:latin typeface="+mn-lt"/>
                <a:ea typeface="Calibri" panose="020F0502020204030204" pitchFamily="34" charset="0"/>
              </a:rPr>
              <a:t> </a:t>
            </a:r>
            <a:r>
              <a:rPr lang="fi-FI" sz="2400" dirty="0" err="1">
                <a:latin typeface="+mn-lt"/>
                <a:ea typeface="Calibri" panose="020F0502020204030204" pitchFamily="34" charset="0"/>
              </a:rPr>
              <a:t>differently</a:t>
            </a:r>
            <a:r>
              <a:rPr lang="fi-FI" sz="2400" dirty="0">
                <a:latin typeface="+mn-lt"/>
                <a:ea typeface="Calibri" panose="020F0502020204030204" pitchFamily="34" charset="0"/>
              </a:rPr>
              <a:t> </a:t>
            </a:r>
            <a:r>
              <a:rPr lang="fi-FI" sz="2400" dirty="0" err="1">
                <a:latin typeface="+mn-lt"/>
                <a:ea typeface="Calibri" panose="020F0502020204030204" pitchFamily="34" charset="0"/>
              </a:rPr>
              <a:t>or</a:t>
            </a:r>
            <a:r>
              <a:rPr lang="fi-FI" sz="2400" dirty="0">
                <a:latin typeface="+mn-lt"/>
                <a:ea typeface="Calibri" panose="020F0502020204030204" pitchFamily="34" charset="0"/>
              </a:rPr>
              <a:t> </a:t>
            </a:r>
            <a:r>
              <a:rPr lang="fi-FI" sz="2400" dirty="0" err="1">
                <a:latin typeface="+mn-lt"/>
                <a:ea typeface="Calibri" panose="020F0502020204030204" pitchFamily="34" charset="0"/>
              </a:rPr>
              <a:t>more</a:t>
            </a:r>
            <a:r>
              <a:rPr lang="fi-FI" sz="2400" dirty="0">
                <a:latin typeface="+mn-lt"/>
                <a:ea typeface="Calibri" panose="020F0502020204030204" pitchFamily="34" charset="0"/>
              </a:rPr>
              <a:t> </a:t>
            </a:r>
            <a:r>
              <a:rPr lang="fi-FI" sz="2400" dirty="0" err="1">
                <a:latin typeface="+mn-lt"/>
                <a:ea typeface="Calibri" panose="020F0502020204030204" pitchFamily="34" charset="0"/>
              </a:rPr>
              <a:t>slowly</a:t>
            </a:r>
            <a:r>
              <a:rPr lang="fi-FI" sz="2400" dirty="0">
                <a:latin typeface="+mn-lt"/>
                <a:ea typeface="Calibri" panose="020F0502020204030204" pitchFamily="34" charset="0"/>
              </a:rPr>
              <a:t>, </a:t>
            </a:r>
            <a:r>
              <a:rPr lang="fi-FI" sz="2400" dirty="0" err="1">
                <a:latin typeface="+mn-lt"/>
                <a:ea typeface="Calibri" panose="020F0502020204030204" pitchFamily="34" charset="0"/>
              </a:rPr>
              <a:t>particularly</a:t>
            </a:r>
            <a:r>
              <a:rPr lang="fi-FI" sz="2400" dirty="0">
                <a:latin typeface="+mn-lt"/>
                <a:ea typeface="Calibri" panose="020F0502020204030204" pitchFamily="34" charset="0"/>
              </a:rPr>
              <a:t>: </a:t>
            </a:r>
            <a:r>
              <a:rPr lang="fi-FI" sz="2400" dirty="0" err="1">
                <a:solidFill>
                  <a:schemeClr val="tx1"/>
                </a:solidFill>
                <a:latin typeface="+mn-lt"/>
                <a:ea typeface="Calibri" panose="020F0502020204030204" pitchFamily="34" charset="0"/>
              </a:rPr>
              <a:t>the</a:t>
            </a:r>
            <a:r>
              <a:rPr lang="fi-FI" sz="2400" dirty="0">
                <a:solidFill>
                  <a:schemeClr val="tx1"/>
                </a:solidFill>
                <a:latin typeface="+mn-lt"/>
                <a:ea typeface="Calibri" panose="020F0502020204030204" pitchFamily="34" charset="0"/>
              </a:rPr>
              <a:t> </a:t>
            </a:r>
            <a:r>
              <a:rPr lang="fi-FI" sz="2400" dirty="0" err="1" smtClean="0">
                <a:solidFill>
                  <a:schemeClr val="tx1"/>
                </a:solidFill>
                <a:latin typeface="+mn-lt"/>
                <a:ea typeface="Calibri" panose="020F0502020204030204" pitchFamily="34" charset="0"/>
              </a:rPr>
              <a:t>amygdala</a:t>
            </a:r>
            <a:r>
              <a:rPr lang="fi-FI" sz="2400" dirty="0" smtClean="0">
                <a:solidFill>
                  <a:schemeClr val="tx1"/>
                </a:solidFill>
                <a:latin typeface="+mn-lt"/>
                <a:ea typeface="Calibri" panose="020F0502020204030204" pitchFamily="34" charset="0"/>
              </a:rPr>
              <a:t> and </a:t>
            </a:r>
            <a:r>
              <a:rPr lang="fi-FI" sz="2400" dirty="0" err="1" smtClean="0">
                <a:solidFill>
                  <a:schemeClr val="tx1"/>
                </a:solidFill>
                <a:latin typeface="+mn-lt"/>
                <a:ea typeface="Calibri" panose="020F0502020204030204" pitchFamily="34" charset="0"/>
              </a:rPr>
              <a:t>the</a:t>
            </a:r>
            <a:r>
              <a:rPr lang="fi-FI" sz="2400" dirty="0" smtClean="0">
                <a:solidFill>
                  <a:schemeClr val="tx1"/>
                </a:solidFill>
                <a:latin typeface="+mn-lt"/>
                <a:ea typeface="Calibri" panose="020F0502020204030204" pitchFamily="34" charset="0"/>
              </a:rPr>
              <a:t> </a:t>
            </a:r>
            <a:r>
              <a:rPr lang="fi-FI" sz="2400" dirty="0" err="1" smtClean="0">
                <a:solidFill>
                  <a:schemeClr val="tx1"/>
                </a:solidFill>
                <a:latin typeface="+mn-lt"/>
                <a:ea typeface="Calibri" panose="020F0502020204030204" pitchFamily="34" charset="0"/>
              </a:rPr>
              <a:t>frontal</a:t>
            </a:r>
            <a:r>
              <a:rPr lang="fi-FI" sz="2400" dirty="0" smtClean="0">
                <a:solidFill>
                  <a:schemeClr val="tx1"/>
                </a:solidFill>
                <a:latin typeface="+mn-lt"/>
                <a:ea typeface="Calibri" panose="020F0502020204030204" pitchFamily="34" charset="0"/>
              </a:rPr>
              <a:t> </a:t>
            </a:r>
            <a:r>
              <a:rPr lang="fi-FI" sz="2400" dirty="0" err="1" smtClean="0">
                <a:solidFill>
                  <a:schemeClr val="tx1"/>
                </a:solidFill>
                <a:latin typeface="+mn-lt"/>
                <a:ea typeface="Calibri" panose="020F0502020204030204" pitchFamily="34" charset="0"/>
              </a:rPr>
              <a:t>cortex</a:t>
            </a:r>
            <a:r>
              <a:rPr lang="fi-FI" sz="2400" dirty="0" smtClean="0">
                <a:latin typeface="+mn-lt"/>
                <a:ea typeface="Calibri" panose="020F0502020204030204" pitchFamily="34" charset="0"/>
              </a:rPr>
              <a:t>, </a:t>
            </a:r>
            <a:r>
              <a:rPr lang="fi-FI" sz="2400" dirty="0" err="1">
                <a:latin typeface="+mn-lt"/>
                <a:ea typeface="Calibri" panose="020F0502020204030204" pitchFamily="34" charset="0"/>
              </a:rPr>
              <a:t>which</a:t>
            </a:r>
            <a:r>
              <a:rPr lang="fi-FI" sz="2400" dirty="0">
                <a:latin typeface="+mn-lt"/>
                <a:ea typeface="Calibri" panose="020F0502020204030204" pitchFamily="34" charset="0"/>
              </a:rPr>
              <a:t> </a:t>
            </a:r>
            <a:r>
              <a:rPr lang="fi-FI" sz="2400" dirty="0" err="1">
                <a:latin typeface="+mn-lt"/>
                <a:ea typeface="Calibri" panose="020F0502020204030204" pitchFamily="34" charset="0"/>
              </a:rPr>
              <a:t>are</a:t>
            </a:r>
            <a:r>
              <a:rPr lang="fi-FI" sz="2400" dirty="0">
                <a:latin typeface="+mn-lt"/>
                <a:ea typeface="Calibri" panose="020F0502020204030204" pitchFamily="34" charset="0"/>
              </a:rPr>
              <a:t> </a:t>
            </a:r>
            <a:r>
              <a:rPr lang="fi-FI" sz="2400" dirty="0" err="1">
                <a:latin typeface="+mn-lt"/>
                <a:ea typeface="Calibri" panose="020F0502020204030204" pitchFamily="34" charset="0"/>
              </a:rPr>
              <a:t>involved</a:t>
            </a:r>
            <a:r>
              <a:rPr lang="fi-FI" sz="2400" dirty="0">
                <a:latin typeface="+mn-lt"/>
                <a:ea typeface="Calibri" panose="020F0502020204030204" pitchFamily="34" charset="0"/>
              </a:rPr>
              <a:t> in </a:t>
            </a:r>
            <a:r>
              <a:rPr lang="fi-FI" sz="2400" dirty="0" err="1">
                <a:latin typeface="+mn-lt"/>
                <a:ea typeface="Calibri" panose="020F0502020204030204" pitchFamily="34" charset="0"/>
              </a:rPr>
              <a:t>emotional</a:t>
            </a:r>
            <a:r>
              <a:rPr lang="fi-FI" sz="2400" dirty="0">
                <a:latin typeface="+mn-lt"/>
                <a:ea typeface="Calibri" panose="020F0502020204030204" pitchFamily="34" charset="0"/>
              </a:rPr>
              <a:t> </a:t>
            </a:r>
            <a:r>
              <a:rPr lang="fi-FI" sz="2400" dirty="0" err="1">
                <a:latin typeface="+mn-lt"/>
                <a:ea typeface="Calibri" panose="020F0502020204030204" pitchFamily="34" charset="0"/>
              </a:rPr>
              <a:t>reactions</a:t>
            </a:r>
            <a:r>
              <a:rPr lang="fi-FI" sz="2400" dirty="0">
                <a:latin typeface="+mn-lt"/>
                <a:ea typeface="Calibri" panose="020F0502020204030204" pitchFamily="34" charset="0"/>
              </a:rPr>
              <a:t> and </a:t>
            </a:r>
            <a:r>
              <a:rPr lang="fi-FI" sz="2400" dirty="0" err="1">
                <a:latin typeface="+mn-lt"/>
                <a:ea typeface="Calibri" panose="020F0502020204030204" pitchFamily="34" charset="0"/>
              </a:rPr>
              <a:t>regulation</a:t>
            </a:r>
            <a:r>
              <a:rPr lang="fi-FI" sz="2400" dirty="0">
                <a:latin typeface="+mn-lt"/>
                <a:ea typeface="Calibri" panose="020F0502020204030204" pitchFamily="34" charset="0"/>
              </a:rPr>
              <a:t>. </a:t>
            </a:r>
            <a:endParaRPr lang="en-GB" sz="2400" dirty="0">
              <a:latin typeface="+mn-lt"/>
            </a:endParaRPr>
          </a:p>
        </p:txBody>
      </p:sp>
      <p:sp>
        <p:nvSpPr>
          <p:cNvPr id="6" name="Rectangle 5"/>
          <p:cNvSpPr/>
          <p:nvPr/>
        </p:nvSpPr>
        <p:spPr>
          <a:xfrm>
            <a:off x="555722" y="6636468"/>
            <a:ext cx="9144000" cy="577850"/>
          </a:xfrm>
          <a:prstGeom prst="rect">
            <a:avLst/>
          </a:prstGeom>
        </p:spPr>
        <p:txBody>
          <a:bodyPr>
            <a:spAutoFit/>
          </a:bodyPr>
          <a:lstStyle/>
          <a:p>
            <a:pPr lvl="0">
              <a:lnSpc>
                <a:spcPct val="150000"/>
              </a:lnSpc>
              <a:spcBef>
                <a:spcPts val="400"/>
              </a:spcBef>
              <a:spcAft>
                <a:spcPts val="200"/>
              </a:spcAft>
            </a:pPr>
            <a:r>
              <a:rPr lang="fi-FI" sz="2400" b="1" dirty="0" smtClean="0">
                <a:latin typeface="+mn-lt"/>
                <a:ea typeface="Calibri" panose="020F0502020204030204" pitchFamily="34" charset="0"/>
              </a:rPr>
              <a:t>2. </a:t>
            </a:r>
            <a:r>
              <a:rPr lang="fi-FI" sz="2400" b="1" dirty="0" err="1" smtClean="0">
                <a:latin typeface="+mn-lt"/>
                <a:ea typeface="Calibri" panose="020F0502020204030204" pitchFamily="34" charset="0"/>
              </a:rPr>
              <a:t>Stress</a:t>
            </a:r>
            <a:r>
              <a:rPr lang="fi-FI" sz="2400" b="1" dirty="0" smtClean="0">
                <a:latin typeface="+mn-lt"/>
                <a:ea typeface="Calibri" panose="020F0502020204030204" pitchFamily="34" charset="0"/>
              </a:rPr>
              <a:t> </a:t>
            </a:r>
            <a:r>
              <a:rPr lang="fi-FI" sz="2400" b="1" dirty="0" err="1">
                <a:latin typeface="+mn-lt"/>
                <a:ea typeface="Calibri" panose="020F0502020204030204" pitchFamily="34" charset="0"/>
              </a:rPr>
              <a:t>Sensitivity</a:t>
            </a:r>
            <a:r>
              <a:rPr lang="fi-FI" sz="2400" b="1" dirty="0">
                <a:latin typeface="+mn-lt"/>
                <a:ea typeface="Calibri" panose="020F0502020204030204" pitchFamily="34" charset="0"/>
              </a:rPr>
              <a:t> and </a:t>
            </a:r>
            <a:r>
              <a:rPr lang="fi-FI" sz="2400" b="1" dirty="0" err="1">
                <a:latin typeface="+mn-lt"/>
                <a:ea typeface="Calibri" panose="020F0502020204030204" pitchFamily="34" charset="0"/>
              </a:rPr>
              <a:t>Emotional</a:t>
            </a:r>
            <a:r>
              <a:rPr lang="fi-FI" sz="2400" b="1" dirty="0">
                <a:latin typeface="+mn-lt"/>
                <a:ea typeface="Calibri" panose="020F0502020204030204" pitchFamily="34" charset="0"/>
              </a:rPr>
              <a:t> </a:t>
            </a:r>
            <a:r>
              <a:rPr lang="fi-FI" sz="2400" b="1" dirty="0" err="1">
                <a:latin typeface="+mn-lt"/>
                <a:ea typeface="Calibri" panose="020F0502020204030204" pitchFamily="34" charset="0"/>
              </a:rPr>
              <a:t>Overload</a:t>
            </a:r>
            <a:r>
              <a:rPr lang="fi-FI" sz="2400" b="1" dirty="0" smtClean="0">
                <a:latin typeface="+mn-lt"/>
                <a:ea typeface="Calibri" panose="020F0502020204030204" pitchFamily="34" charset="0"/>
              </a:rPr>
              <a:t>.</a:t>
            </a:r>
            <a:endParaRPr lang="en-GB" sz="2400" dirty="0">
              <a:latin typeface="+mn-lt"/>
              <a:ea typeface="Times New Roman" panose="02020603050405020304" pitchFamily="18" charset="0"/>
            </a:endParaRPr>
          </a:p>
        </p:txBody>
      </p:sp>
    </p:spTree>
    <p:extLst>
      <p:ext uri="{BB962C8B-B14F-4D97-AF65-F5344CB8AC3E}">
        <p14:creationId xmlns:p14="http://schemas.microsoft.com/office/powerpoint/2010/main" val="200447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3108529" cy="1949252"/>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2: </a:t>
            </a:r>
            <a:r>
              <a:rPr lang="fi-FI" sz="3600" b="1" dirty="0" err="1">
                <a:solidFill>
                  <a:srgbClr val="7030A0"/>
                </a:solidFill>
              </a:rPr>
              <a:t>Emotional</a:t>
            </a:r>
            <a:r>
              <a:rPr lang="fi-FI" sz="3600" b="1" dirty="0">
                <a:solidFill>
                  <a:srgbClr val="7030A0"/>
                </a:solidFill>
              </a:rPr>
              <a:t> and </a:t>
            </a:r>
            <a:r>
              <a:rPr lang="fi-FI" sz="3600" b="1" dirty="0" err="1">
                <a:solidFill>
                  <a:srgbClr val="7030A0"/>
                </a:solidFill>
              </a:rPr>
              <a:t>behavioral</a:t>
            </a:r>
            <a:r>
              <a:rPr lang="fi-FI" sz="3600" b="1" dirty="0">
                <a:solidFill>
                  <a:srgbClr val="7030A0"/>
                </a:solidFill>
              </a:rPr>
              <a:t> </a:t>
            </a:r>
            <a:r>
              <a:rPr lang="fi-FI" sz="3600" b="1" dirty="0" err="1" smtClean="0">
                <a:solidFill>
                  <a:srgbClr val="7030A0"/>
                </a:solidFill>
              </a:rPr>
              <a:t>characteristics</a:t>
            </a:r>
            <a:endParaRPr lang="fi-FI" sz="3600" b="1" dirty="0" smtClean="0">
              <a:solidFill>
                <a:srgbClr val="7030A0"/>
              </a:solidFill>
            </a:endParaRPr>
          </a:p>
          <a:p>
            <a:r>
              <a:rPr lang="fi-FI" sz="3600" b="1" dirty="0" smtClean="0">
                <a:solidFill>
                  <a:srgbClr val="7030A0"/>
                </a:solidFill>
              </a:rPr>
              <a:t> </a:t>
            </a:r>
            <a:endParaRPr lang="en-GB" sz="3600" b="1" dirty="0">
              <a:solidFill>
                <a:srgbClr val="7030A0"/>
              </a:solidFill>
            </a:endParaRPr>
          </a:p>
          <a:p>
            <a:pPr>
              <a:lnSpc>
                <a:spcPct val="150000"/>
              </a:lnSpc>
              <a:spcAft>
                <a:spcPts val="800"/>
              </a:spcAft>
            </a:pPr>
            <a:r>
              <a:rPr lang="fi-FI" sz="3200" b="1" dirty="0">
                <a:solidFill>
                  <a:srgbClr val="7030A0"/>
                </a:solidFill>
              </a:rPr>
              <a:t>2.2. </a:t>
            </a:r>
            <a:r>
              <a:rPr lang="fi-FI" sz="3200" b="1" dirty="0" err="1" smtClean="0">
                <a:solidFill>
                  <a:srgbClr val="7030A0"/>
                </a:solidFill>
              </a:rPr>
              <a:t>Behavioural</a:t>
            </a:r>
            <a:r>
              <a:rPr lang="fi-FI" sz="3200" b="1" dirty="0" smtClean="0">
                <a:solidFill>
                  <a:srgbClr val="7030A0"/>
                </a:solidFill>
              </a:rPr>
              <a:t> </a:t>
            </a:r>
            <a:r>
              <a:rPr lang="fi-FI" sz="3200" b="1" dirty="0" err="1">
                <a:solidFill>
                  <a:srgbClr val="7030A0"/>
                </a:solidFill>
              </a:rPr>
              <a:t>Characteristics</a:t>
            </a:r>
            <a:r>
              <a:rPr lang="fi-FI" sz="3200" b="1" dirty="0">
                <a:solidFill>
                  <a:srgbClr val="7030A0"/>
                </a:solidFill>
              </a:rPr>
              <a:t> of ADHD </a:t>
            </a:r>
            <a:endParaRPr lang="en-GB" sz="3200" dirty="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2" name="Rectangle 1"/>
          <p:cNvSpPr/>
          <p:nvPr/>
        </p:nvSpPr>
        <p:spPr>
          <a:xfrm>
            <a:off x="9144003" y="2733184"/>
            <a:ext cx="9853497" cy="6076792"/>
          </a:xfrm>
          <a:prstGeom prst="rect">
            <a:avLst/>
          </a:prstGeom>
        </p:spPr>
        <p:txBody>
          <a:bodyPr wrap="square">
            <a:spAutoFit/>
          </a:bodyPr>
          <a:lstStyle/>
          <a:p>
            <a:pPr lvl="0">
              <a:lnSpc>
                <a:spcPct val="150000"/>
              </a:lnSpc>
            </a:pPr>
            <a:r>
              <a:rPr lang="fi-FI" sz="2400" b="1" dirty="0" err="1" smtClean="0">
                <a:latin typeface="+mn-lt"/>
                <a:ea typeface="Calibri" panose="020F0502020204030204" pitchFamily="34" charset="0"/>
              </a:rPr>
              <a:t>Innattention</a:t>
            </a:r>
            <a:endParaRPr lang="fi-FI" sz="2400" b="1" dirty="0">
              <a:latin typeface="+mn-lt"/>
              <a:ea typeface="Calibri" panose="020F0502020204030204" pitchFamily="34" charset="0"/>
            </a:endParaRPr>
          </a:p>
          <a:p>
            <a:pPr marL="342900" lvl="0" indent="-342900">
              <a:lnSpc>
                <a:spcPct val="150000"/>
              </a:lnSpc>
              <a:buFont typeface="Arial" panose="020B0604020202020204" pitchFamily="34" charset="0"/>
              <a:buChar char="•"/>
            </a:pPr>
            <a:r>
              <a:rPr lang="fi-FI" sz="2400" dirty="0" err="1" smtClean="0">
                <a:latin typeface="+mn-lt"/>
              </a:rPr>
              <a:t>Making</a:t>
            </a:r>
            <a:r>
              <a:rPr lang="fi-FI" sz="2400" dirty="0" smtClean="0">
                <a:latin typeface="+mn-lt"/>
              </a:rPr>
              <a:t> </a:t>
            </a:r>
            <a:r>
              <a:rPr lang="fi-FI" sz="2400" dirty="0" err="1">
                <a:latin typeface="+mn-lt"/>
              </a:rPr>
              <a:t>careless</a:t>
            </a:r>
            <a:r>
              <a:rPr lang="fi-FI" sz="2400" dirty="0">
                <a:latin typeface="+mn-lt"/>
              </a:rPr>
              <a:t> </a:t>
            </a:r>
            <a:r>
              <a:rPr lang="fi-FI" sz="2400" dirty="0" err="1" smtClean="0">
                <a:latin typeface="+mn-lt"/>
              </a:rPr>
              <a:t>mistakes</a:t>
            </a:r>
            <a:endParaRPr lang="en-GB" sz="2400" dirty="0">
              <a:latin typeface="+mn-lt"/>
            </a:endParaRPr>
          </a:p>
          <a:p>
            <a:pPr marL="342900" lvl="0" indent="-342900">
              <a:lnSpc>
                <a:spcPct val="150000"/>
              </a:lnSpc>
              <a:buFont typeface="Arial" panose="020B0604020202020204" pitchFamily="34" charset="0"/>
              <a:buChar char="•"/>
            </a:pPr>
            <a:r>
              <a:rPr lang="fi-FI" sz="2400" dirty="0" err="1" smtClean="0">
                <a:latin typeface="+mn-lt"/>
              </a:rPr>
              <a:t>Difficulty</a:t>
            </a:r>
            <a:r>
              <a:rPr lang="fi-FI" sz="2400" dirty="0" smtClean="0">
                <a:latin typeface="+mn-lt"/>
              </a:rPr>
              <a:t> </a:t>
            </a:r>
            <a:r>
              <a:rPr lang="fi-FI" sz="2400" dirty="0" err="1">
                <a:latin typeface="+mn-lt"/>
              </a:rPr>
              <a:t>sustaining</a:t>
            </a:r>
            <a:r>
              <a:rPr lang="fi-FI" sz="2400" dirty="0">
                <a:latin typeface="+mn-lt"/>
              </a:rPr>
              <a:t> </a:t>
            </a:r>
            <a:r>
              <a:rPr lang="fi-FI" sz="2400" dirty="0" err="1">
                <a:latin typeface="+mn-lt"/>
              </a:rPr>
              <a:t>focus</a:t>
            </a:r>
            <a:r>
              <a:rPr lang="fi-FI" sz="2400" dirty="0">
                <a:latin typeface="+mn-lt"/>
              </a:rPr>
              <a:t> </a:t>
            </a:r>
            <a:r>
              <a:rPr lang="fi-FI" sz="2400" dirty="0" err="1">
                <a:latin typeface="+mn-lt"/>
              </a:rPr>
              <a:t>or</a:t>
            </a:r>
            <a:r>
              <a:rPr lang="fi-FI" sz="2400" dirty="0">
                <a:latin typeface="+mn-lt"/>
              </a:rPr>
              <a:t> </a:t>
            </a:r>
            <a:r>
              <a:rPr lang="fi-FI" sz="2400" dirty="0" err="1">
                <a:latin typeface="+mn-lt"/>
              </a:rPr>
              <a:t>staying</a:t>
            </a:r>
            <a:r>
              <a:rPr lang="fi-FI" sz="2400" dirty="0">
                <a:latin typeface="+mn-lt"/>
              </a:rPr>
              <a:t> on </a:t>
            </a:r>
            <a:r>
              <a:rPr lang="fi-FI" sz="2400" dirty="0" err="1" smtClean="0">
                <a:latin typeface="+mn-lt"/>
              </a:rPr>
              <a:t>task</a:t>
            </a:r>
            <a:endParaRPr lang="fi-FI" sz="2400" dirty="0" smtClean="0">
              <a:latin typeface="+mn-lt"/>
            </a:endParaRPr>
          </a:p>
          <a:p>
            <a:pPr marL="342900" indent="-342900">
              <a:lnSpc>
                <a:spcPct val="150000"/>
              </a:lnSpc>
              <a:buFont typeface="Arial" panose="020B0604020202020204" pitchFamily="34" charset="0"/>
              <a:buChar char="•"/>
            </a:pPr>
            <a:r>
              <a:rPr lang="fi-FI" sz="2400" dirty="0" err="1"/>
              <a:t>Being</a:t>
            </a:r>
            <a:r>
              <a:rPr lang="fi-FI" sz="2400" dirty="0"/>
              <a:t> </a:t>
            </a:r>
            <a:r>
              <a:rPr lang="fi-FI" sz="2400" dirty="0" err="1"/>
              <a:t>easily</a:t>
            </a:r>
            <a:r>
              <a:rPr lang="fi-FI" sz="2400" dirty="0"/>
              <a:t> </a:t>
            </a:r>
            <a:r>
              <a:rPr lang="fi-FI" sz="2400" dirty="0" err="1"/>
              <a:t>distracted</a:t>
            </a:r>
            <a:endParaRPr lang="en-GB" sz="2400" dirty="0"/>
          </a:p>
          <a:p>
            <a:pPr lvl="0">
              <a:lnSpc>
                <a:spcPct val="150000"/>
              </a:lnSpc>
            </a:pPr>
            <a:endParaRPr lang="en-GB" sz="2400" dirty="0">
              <a:latin typeface="+mn-lt"/>
            </a:endParaRPr>
          </a:p>
          <a:p>
            <a:pPr>
              <a:lnSpc>
                <a:spcPct val="150000"/>
              </a:lnSpc>
              <a:spcBef>
                <a:spcPts val="1200"/>
              </a:spcBef>
              <a:spcAft>
                <a:spcPts val="800"/>
              </a:spcAft>
            </a:pPr>
            <a:endParaRPr lang="fi-FI" sz="2400" b="1" dirty="0" smtClean="0">
              <a:latin typeface="+mn-lt"/>
              <a:ea typeface="Calibri" panose="020F0502020204030204" pitchFamily="34" charset="0"/>
            </a:endParaRPr>
          </a:p>
          <a:p>
            <a:pPr>
              <a:lnSpc>
                <a:spcPct val="150000"/>
              </a:lnSpc>
              <a:spcBef>
                <a:spcPts val="1200"/>
              </a:spcBef>
              <a:spcAft>
                <a:spcPts val="800"/>
              </a:spcAft>
            </a:pPr>
            <a:r>
              <a:rPr lang="fi-FI" sz="2400" b="1" dirty="0" err="1" smtClean="0">
                <a:latin typeface="+mn-lt"/>
              </a:rPr>
              <a:t>Hyperactivity</a:t>
            </a:r>
            <a:endParaRPr lang="fi-FI" sz="2400" b="1" dirty="0" smtClean="0">
              <a:latin typeface="+mn-lt"/>
            </a:endParaRPr>
          </a:p>
          <a:p>
            <a:pPr marL="342900" lvl="0" indent="-342900">
              <a:lnSpc>
                <a:spcPct val="150000"/>
              </a:lnSpc>
              <a:buFont typeface="Arial" panose="020B0604020202020204" pitchFamily="34" charset="0"/>
              <a:buChar char="•"/>
            </a:pPr>
            <a:r>
              <a:rPr lang="fi-FI" sz="2400" dirty="0" err="1">
                <a:latin typeface="+mn-lt"/>
              </a:rPr>
              <a:t>Fidgeting</a:t>
            </a:r>
            <a:r>
              <a:rPr lang="fi-FI" sz="2400" dirty="0">
                <a:latin typeface="+mn-lt"/>
              </a:rPr>
              <a:t>, </a:t>
            </a:r>
            <a:r>
              <a:rPr lang="fi-FI" sz="2400" dirty="0" err="1">
                <a:latin typeface="+mn-lt"/>
              </a:rPr>
              <a:t>tapping</a:t>
            </a:r>
            <a:r>
              <a:rPr lang="fi-FI" sz="2400" dirty="0">
                <a:latin typeface="+mn-lt"/>
              </a:rPr>
              <a:t>, </a:t>
            </a:r>
            <a:r>
              <a:rPr lang="fi-FI" sz="2400" dirty="0" err="1">
                <a:latin typeface="+mn-lt"/>
              </a:rPr>
              <a:t>or</a:t>
            </a:r>
            <a:r>
              <a:rPr lang="fi-FI" sz="2400" dirty="0">
                <a:latin typeface="+mn-lt"/>
              </a:rPr>
              <a:t> </a:t>
            </a:r>
            <a:r>
              <a:rPr lang="fi-FI" sz="2400" dirty="0" err="1">
                <a:latin typeface="+mn-lt"/>
              </a:rPr>
              <a:t>squirming</a:t>
            </a:r>
            <a:endParaRPr lang="en-GB" sz="2400" dirty="0">
              <a:latin typeface="+mn-lt"/>
            </a:endParaRPr>
          </a:p>
          <a:p>
            <a:pPr marL="342900" lvl="0" indent="-342900">
              <a:lnSpc>
                <a:spcPct val="150000"/>
              </a:lnSpc>
              <a:buFont typeface="Arial" panose="020B0604020202020204" pitchFamily="34" charset="0"/>
              <a:buChar char="•"/>
            </a:pPr>
            <a:r>
              <a:rPr lang="fi-FI" sz="2400" dirty="0" err="1">
                <a:latin typeface="+mn-lt"/>
              </a:rPr>
              <a:t>Difficulty</a:t>
            </a:r>
            <a:r>
              <a:rPr lang="fi-FI" sz="2400" dirty="0">
                <a:latin typeface="+mn-lt"/>
              </a:rPr>
              <a:t> </a:t>
            </a:r>
            <a:r>
              <a:rPr lang="fi-FI" sz="2400" dirty="0" err="1">
                <a:latin typeface="+mn-lt"/>
              </a:rPr>
              <a:t>sitting</a:t>
            </a:r>
            <a:r>
              <a:rPr lang="fi-FI" sz="2400" dirty="0">
                <a:latin typeface="+mn-lt"/>
              </a:rPr>
              <a:t> </a:t>
            </a:r>
            <a:r>
              <a:rPr lang="fi-FI" sz="2400" dirty="0" err="1">
                <a:latin typeface="+mn-lt"/>
              </a:rPr>
              <a:t>still</a:t>
            </a:r>
            <a:r>
              <a:rPr lang="fi-FI" sz="2400" dirty="0">
                <a:latin typeface="+mn-lt"/>
              </a:rPr>
              <a:t>, for </a:t>
            </a:r>
            <a:r>
              <a:rPr lang="fi-FI" sz="2400" dirty="0" err="1">
                <a:latin typeface="+mn-lt"/>
              </a:rPr>
              <a:t>example</a:t>
            </a:r>
            <a:r>
              <a:rPr lang="fi-FI" sz="2400" dirty="0">
                <a:latin typeface="+mn-lt"/>
              </a:rPr>
              <a:t>, in </a:t>
            </a:r>
            <a:r>
              <a:rPr lang="fi-FI" sz="2400" dirty="0" err="1">
                <a:latin typeface="+mn-lt"/>
              </a:rPr>
              <a:t>class</a:t>
            </a:r>
            <a:r>
              <a:rPr lang="fi-FI" sz="2400" dirty="0">
                <a:latin typeface="+mn-lt"/>
              </a:rPr>
              <a:t> </a:t>
            </a:r>
            <a:r>
              <a:rPr lang="fi-FI" sz="2400" dirty="0" err="1">
                <a:latin typeface="+mn-lt"/>
              </a:rPr>
              <a:t>or</a:t>
            </a:r>
            <a:r>
              <a:rPr lang="fi-FI" sz="2400" dirty="0">
                <a:latin typeface="+mn-lt"/>
              </a:rPr>
              <a:t> </a:t>
            </a:r>
            <a:r>
              <a:rPr lang="fi-FI" sz="2400" dirty="0" err="1">
                <a:latin typeface="+mn-lt"/>
              </a:rPr>
              <a:t>during</a:t>
            </a:r>
            <a:r>
              <a:rPr lang="fi-FI" sz="2400" dirty="0">
                <a:latin typeface="+mn-lt"/>
              </a:rPr>
              <a:t> </a:t>
            </a:r>
            <a:r>
              <a:rPr lang="fi-FI" sz="2400" dirty="0" err="1">
                <a:latin typeface="+mn-lt"/>
              </a:rPr>
              <a:t>meals</a:t>
            </a:r>
            <a:endParaRPr lang="en-GB" sz="2400" dirty="0">
              <a:latin typeface="+mn-lt"/>
            </a:endParaRPr>
          </a:p>
          <a:p>
            <a:pPr marL="342900" lvl="0" indent="-342900">
              <a:lnSpc>
                <a:spcPct val="150000"/>
              </a:lnSpc>
              <a:buFont typeface="Arial" panose="020B0604020202020204" pitchFamily="34" charset="0"/>
              <a:buChar char="•"/>
            </a:pPr>
            <a:r>
              <a:rPr lang="fi-FI" sz="2400" dirty="0" err="1" smtClean="0">
                <a:latin typeface="+mn-lt"/>
              </a:rPr>
              <a:t>Feeling</a:t>
            </a:r>
            <a:r>
              <a:rPr lang="fi-FI" sz="2400" dirty="0" smtClean="0">
                <a:latin typeface="+mn-lt"/>
              </a:rPr>
              <a:t> </a:t>
            </a:r>
            <a:r>
              <a:rPr lang="fi-FI" sz="2400" dirty="0" err="1" smtClean="0">
                <a:latin typeface="+mn-lt"/>
              </a:rPr>
              <a:t>restless</a:t>
            </a:r>
            <a:endParaRPr lang="en-GB" sz="2400" dirty="0">
              <a:latin typeface="+mn-lt"/>
            </a:endParaRPr>
          </a:p>
        </p:txBody>
      </p:sp>
      <p:sp>
        <p:nvSpPr>
          <p:cNvPr id="4" name="Rectangle 3"/>
          <p:cNvSpPr/>
          <p:nvPr/>
        </p:nvSpPr>
        <p:spPr>
          <a:xfrm>
            <a:off x="459987" y="3684232"/>
            <a:ext cx="8005587" cy="3221395"/>
          </a:xfrm>
          <a:prstGeom prst="rect">
            <a:avLst/>
          </a:prstGeom>
        </p:spPr>
        <p:txBody>
          <a:bodyPr wrap="square">
            <a:spAutoFit/>
          </a:bodyPr>
          <a:lstStyle/>
          <a:p>
            <a:pPr>
              <a:lnSpc>
                <a:spcPct val="150000"/>
              </a:lnSpc>
              <a:spcBef>
                <a:spcPts val="1200"/>
              </a:spcBef>
              <a:spcAft>
                <a:spcPts val="800"/>
              </a:spcAft>
            </a:pPr>
            <a:endParaRPr lang="en-GB" sz="2400" dirty="0"/>
          </a:p>
          <a:p>
            <a:pPr>
              <a:lnSpc>
                <a:spcPct val="150000"/>
              </a:lnSpc>
              <a:spcBef>
                <a:spcPts val="1200"/>
              </a:spcBef>
              <a:spcAft>
                <a:spcPts val="800"/>
              </a:spcAft>
            </a:pPr>
            <a:r>
              <a:rPr lang="fi-FI" sz="2400" b="1" dirty="0" err="1"/>
              <a:t>Impulsivity</a:t>
            </a:r>
            <a:endParaRPr lang="fi-FI" sz="2400" b="1" dirty="0"/>
          </a:p>
          <a:p>
            <a:pPr marL="342900" lvl="0" indent="-342900">
              <a:lnSpc>
                <a:spcPct val="150000"/>
              </a:lnSpc>
              <a:buFont typeface="Arial" panose="020B0604020202020204" pitchFamily="34" charset="0"/>
              <a:buChar char="•"/>
            </a:pPr>
            <a:r>
              <a:rPr lang="fi-FI" sz="2400" dirty="0" err="1"/>
              <a:t>Blurting</a:t>
            </a:r>
            <a:r>
              <a:rPr lang="fi-FI" sz="2400" dirty="0"/>
              <a:t> out </a:t>
            </a:r>
            <a:r>
              <a:rPr lang="fi-FI" sz="2400" dirty="0" err="1"/>
              <a:t>answers</a:t>
            </a:r>
            <a:r>
              <a:rPr lang="fi-FI" sz="2400" dirty="0"/>
              <a:t> </a:t>
            </a:r>
            <a:r>
              <a:rPr lang="fi-FI" sz="2400" dirty="0" err="1"/>
              <a:t>before</a:t>
            </a:r>
            <a:r>
              <a:rPr lang="fi-FI" sz="2400" dirty="0"/>
              <a:t> </a:t>
            </a:r>
            <a:r>
              <a:rPr lang="fi-FI" sz="2400" dirty="0" err="1"/>
              <a:t>questions</a:t>
            </a:r>
            <a:r>
              <a:rPr lang="fi-FI" sz="2400" dirty="0"/>
              <a:t> </a:t>
            </a:r>
            <a:r>
              <a:rPr lang="fi-FI" sz="2400" dirty="0" err="1"/>
              <a:t>are</a:t>
            </a:r>
            <a:r>
              <a:rPr lang="fi-FI" sz="2400" dirty="0"/>
              <a:t> </a:t>
            </a:r>
            <a:r>
              <a:rPr lang="fi-FI" sz="2400" dirty="0" err="1"/>
              <a:t>completed</a:t>
            </a:r>
            <a:endParaRPr lang="en-GB" sz="2400" dirty="0"/>
          </a:p>
          <a:p>
            <a:pPr marL="342900" lvl="0" indent="-342900">
              <a:lnSpc>
                <a:spcPct val="150000"/>
              </a:lnSpc>
              <a:buFont typeface="Arial" panose="020B0604020202020204" pitchFamily="34" charset="0"/>
              <a:buChar char="•"/>
            </a:pPr>
            <a:r>
              <a:rPr lang="fi-FI" sz="2400" dirty="0" err="1"/>
              <a:t>Difficulty</a:t>
            </a:r>
            <a:r>
              <a:rPr lang="fi-FI" sz="2400" dirty="0"/>
              <a:t> </a:t>
            </a:r>
            <a:r>
              <a:rPr lang="fi-FI" sz="2400" dirty="0" err="1"/>
              <a:t>waiting</a:t>
            </a:r>
            <a:r>
              <a:rPr lang="fi-FI" sz="2400" dirty="0"/>
              <a:t> for </a:t>
            </a:r>
            <a:r>
              <a:rPr lang="fi-FI" sz="2400" dirty="0" err="1"/>
              <a:t>one's</a:t>
            </a:r>
            <a:r>
              <a:rPr lang="fi-FI" sz="2400" dirty="0"/>
              <a:t> </a:t>
            </a:r>
            <a:r>
              <a:rPr lang="fi-FI" sz="2400" dirty="0" err="1"/>
              <a:t>turn</a:t>
            </a:r>
            <a:endParaRPr lang="en-GB" sz="2400" dirty="0"/>
          </a:p>
          <a:p>
            <a:pPr marL="342900" lvl="0" indent="-342900">
              <a:lnSpc>
                <a:spcPct val="150000"/>
              </a:lnSpc>
              <a:buFont typeface="Arial" panose="020B0604020202020204" pitchFamily="34" charset="0"/>
              <a:buChar char="•"/>
            </a:pPr>
            <a:r>
              <a:rPr lang="fi-FI" sz="2400" dirty="0" err="1"/>
              <a:t>Interrupting</a:t>
            </a:r>
            <a:r>
              <a:rPr lang="fi-FI" sz="2400" dirty="0"/>
              <a:t> </a:t>
            </a:r>
            <a:r>
              <a:rPr lang="fi-FI" sz="2400" dirty="0" err="1"/>
              <a:t>or</a:t>
            </a:r>
            <a:r>
              <a:rPr lang="fi-FI" sz="2400" dirty="0"/>
              <a:t> </a:t>
            </a:r>
            <a:r>
              <a:rPr lang="fi-FI" sz="2400" dirty="0" err="1"/>
              <a:t>intruding</a:t>
            </a:r>
            <a:r>
              <a:rPr lang="fi-FI" sz="2400" dirty="0"/>
              <a:t> on </a:t>
            </a:r>
            <a:r>
              <a:rPr lang="fi-FI" sz="2400" dirty="0" err="1"/>
              <a:t>others</a:t>
            </a:r>
            <a:endParaRPr lang="en-GB" sz="2400" dirty="0"/>
          </a:p>
        </p:txBody>
      </p:sp>
    </p:spTree>
    <p:extLst>
      <p:ext uri="{BB962C8B-B14F-4D97-AF65-F5344CB8AC3E}">
        <p14:creationId xmlns:p14="http://schemas.microsoft.com/office/powerpoint/2010/main" val="2495185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3108529" cy="1949252"/>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2: </a:t>
            </a:r>
            <a:r>
              <a:rPr lang="fi-FI" sz="3600" b="1" dirty="0" err="1">
                <a:solidFill>
                  <a:srgbClr val="7030A0"/>
                </a:solidFill>
              </a:rPr>
              <a:t>Emotional</a:t>
            </a:r>
            <a:r>
              <a:rPr lang="fi-FI" sz="3600" b="1" dirty="0">
                <a:solidFill>
                  <a:srgbClr val="7030A0"/>
                </a:solidFill>
              </a:rPr>
              <a:t> and </a:t>
            </a:r>
            <a:r>
              <a:rPr lang="fi-FI" sz="3600" b="1" dirty="0" err="1">
                <a:solidFill>
                  <a:srgbClr val="7030A0"/>
                </a:solidFill>
              </a:rPr>
              <a:t>behavioral</a:t>
            </a:r>
            <a:r>
              <a:rPr lang="fi-FI" sz="3600" b="1" dirty="0">
                <a:solidFill>
                  <a:srgbClr val="7030A0"/>
                </a:solidFill>
              </a:rPr>
              <a:t> </a:t>
            </a:r>
            <a:r>
              <a:rPr lang="fi-FI" sz="3600" b="1" dirty="0" err="1" smtClean="0">
                <a:solidFill>
                  <a:srgbClr val="7030A0"/>
                </a:solidFill>
              </a:rPr>
              <a:t>characteristics</a:t>
            </a:r>
            <a:endParaRPr lang="fi-FI" sz="3600" b="1" dirty="0" smtClean="0">
              <a:solidFill>
                <a:srgbClr val="7030A0"/>
              </a:solidFill>
            </a:endParaRPr>
          </a:p>
          <a:p>
            <a:r>
              <a:rPr lang="fi-FI" sz="3600" b="1" dirty="0" smtClean="0">
                <a:solidFill>
                  <a:srgbClr val="7030A0"/>
                </a:solidFill>
              </a:rPr>
              <a:t> </a:t>
            </a:r>
            <a:endParaRPr lang="en-GB" sz="3600" b="1" dirty="0">
              <a:solidFill>
                <a:srgbClr val="7030A0"/>
              </a:solidFill>
            </a:endParaRPr>
          </a:p>
          <a:p>
            <a:pPr>
              <a:lnSpc>
                <a:spcPct val="150000"/>
              </a:lnSpc>
              <a:spcAft>
                <a:spcPts val="800"/>
              </a:spcAft>
            </a:pPr>
            <a:r>
              <a:rPr lang="fi-FI" sz="3200" b="1" dirty="0" smtClean="0">
                <a:solidFill>
                  <a:srgbClr val="7030A0"/>
                </a:solidFill>
              </a:rPr>
              <a:t>2.3. </a:t>
            </a:r>
            <a:r>
              <a:rPr lang="fi-FI" sz="3200" b="1" dirty="0" err="1">
                <a:solidFill>
                  <a:srgbClr val="7030A0"/>
                </a:solidFill>
              </a:rPr>
              <a:t>Behavioural</a:t>
            </a:r>
            <a:r>
              <a:rPr lang="fi-FI" sz="3200" b="1" dirty="0">
                <a:solidFill>
                  <a:srgbClr val="7030A0"/>
                </a:solidFill>
              </a:rPr>
              <a:t> </a:t>
            </a:r>
            <a:r>
              <a:rPr lang="fi-FI" sz="3200" b="1" dirty="0" err="1">
                <a:solidFill>
                  <a:srgbClr val="7030A0"/>
                </a:solidFill>
              </a:rPr>
              <a:t>treatments</a:t>
            </a:r>
            <a:r>
              <a:rPr lang="fi-FI" sz="3200" b="1" dirty="0">
                <a:solidFill>
                  <a:srgbClr val="7030A0"/>
                </a:solidFill>
              </a:rPr>
              <a:t> </a:t>
            </a:r>
            <a:endParaRPr lang="en-GB" sz="3200" dirty="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3" name="Rectangle 2"/>
          <p:cNvSpPr/>
          <p:nvPr/>
        </p:nvSpPr>
        <p:spPr>
          <a:xfrm>
            <a:off x="7155754" y="2733184"/>
            <a:ext cx="10630799" cy="5103961"/>
          </a:xfrm>
          <a:prstGeom prst="rect">
            <a:avLst/>
          </a:prstGeom>
        </p:spPr>
        <p:txBody>
          <a:bodyPr wrap="square">
            <a:spAutoFit/>
          </a:bodyPr>
          <a:lstStyle/>
          <a:p>
            <a:pPr>
              <a:lnSpc>
                <a:spcPct val="150000"/>
              </a:lnSpc>
              <a:spcBef>
                <a:spcPts val="400"/>
              </a:spcBef>
              <a:spcAft>
                <a:spcPts val="200"/>
              </a:spcAft>
            </a:pPr>
            <a:r>
              <a:rPr lang="fi-FI" sz="2400" b="1" dirty="0" smtClean="0">
                <a:latin typeface="+mn-lt"/>
                <a:ea typeface="Calibri" panose="020F0502020204030204" pitchFamily="34" charset="0"/>
              </a:rPr>
              <a:t>1</a:t>
            </a:r>
            <a:r>
              <a:rPr lang="fi-FI" sz="2400" b="1" dirty="0">
                <a:latin typeface="+mn-lt"/>
                <a:ea typeface="Calibri" panose="020F0502020204030204" pitchFamily="34" charset="0"/>
              </a:rPr>
              <a:t>. </a:t>
            </a:r>
            <a:r>
              <a:rPr lang="fi-FI" sz="2400" b="1" dirty="0" err="1">
                <a:latin typeface="+mn-lt"/>
                <a:ea typeface="Calibri" panose="020F0502020204030204" pitchFamily="34" charset="0"/>
              </a:rPr>
              <a:t>Responding</a:t>
            </a:r>
            <a:r>
              <a:rPr lang="fi-FI" sz="2400" b="1" dirty="0">
                <a:latin typeface="+mn-lt"/>
                <a:ea typeface="Calibri" panose="020F0502020204030204" pitchFamily="34" charset="0"/>
              </a:rPr>
              <a:t> to </a:t>
            </a:r>
            <a:r>
              <a:rPr lang="fi-FI" sz="2400" b="1" dirty="0" err="1">
                <a:latin typeface="+mn-lt"/>
                <a:ea typeface="Calibri" panose="020F0502020204030204" pitchFamily="34" charset="0"/>
              </a:rPr>
              <a:t>Tantrums</a:t>
            </a:r>
            <a:r>
              <a:rPr lang="fi-FI" sz="2400" b="1" dirty="0">
                <a:latin typeface="+mn-lt"/>
                <a:ea typeface="Calibri" panose="020F0502020204030204" pitchFamily="34" charset="0"/>
              </a:rPr>
              <a:t> Through </a:t>
            </a:r>
            <a:r>
              <a:rPr lang="fi-FI" sz="2400" b="1" dirty="0" err="1" smtClean="0">
                <a:latin typeface="+mn-lt"/>
                <a:ea typeface="Calibri" panose="020F0502020204030204" pitchFamily="34" charset="0"/>
              </a:rPr>
              <a:t>Co-Regulation</a:t>
            </a:r>
            <a:r>
              <a:rPr lang="en-GB" sz="2400" b="1" i="1" dirty="0" smtClean="0">
                <a:solidFill>
                  <a:srgbClr val="0F4761"/>
                </a:solidFill>
                <a:latin typeface="+mn-lt"/>
                <a:ea typeface="Calibri" panose="020F0502020204030204" pitchFamily="34" charset="0"/>
              </a:rPr>
              <a:t>. </a:t>
            </a:r>
            <a:r>
              <a:rPr lang="en-GB" sz="2400" b="1" dirty="0" smtClean="0">
                <a:latin typeface="+mn-lt"/>
                <a:ea typeface="Times New Roman" panose="02020603050405020304" pitchFamily="18" charset="0"/>
              </a:rPr>
              <a:t>Example</a:t>
            </a:r>
            <a:r>
              <a:rPr lang="en-GB" sz="2400" b="1" dirty="0">
                <a:latin typeface="+mn-lt"/>
                <a:ea typeface="Times New Roman" panose="02020603050405020304" pitchFamily="18" charset="0"/>
              </a:rPr>
              <a:t>:</a:t>
            </a:r>
            <a:r>
              <a:rPr lang="en-GB" sz="2400" dirty="0">
                <a:latin typeface="+mn-lt"/>
                <a:ea typeface="Times New Roman" panose="02020603050405020304" pitchFamily="18" charset="0"/>
              </a:rPr>
              <a:t/>
            </a:r>
            <a:br>
              <a:rPr lang="en-GB" sz="2400" dirty="0">
                <a:latin typeface="+mn-lt"/>
                <a:ea typeface="Times New Roman" panose="02020603050405020304" pitchFamily="18" charset="0"/>
              </a:rPr>
            </a:br>
            <a:r>
              <a:rPr lang="en-GB" sz="2400" dirty="0">
                <a:latin typeface="+mn-lt"/>
                <a:ea typeface="Times New Roman" panose="02020603050405020304" pitchFamily="18" charset="0"/>
              </a:rPr>
              <a:t>When a child has a tantrum after being told “no,” the parent stays calm, lowers their voice, and gets to the child’s eye level. Instead of arguing or giving in, the parent says:</a:t>
            </a:r>
          </a:p>
          <a:p>
            <a:pPr>
              <a:lnSpc>
                <a:spcPct val="150000"/>
              </a:lnSpc>
            </a:pPr>
            <a:r>
              <a:rPr lang="en-GB" sz="2400" dirty="0">
                <a:latin typeface="+mn-lt"/>
                <a:ea typeface="Times New Roman" panose="02020603050405020304" pitchFamily="18" charset="0"/>
              </a:rPr>
              <a:t>“I see you’re very upset. Let’s take three slow breaths together</a:t>
            </a:r>
            <a:r>
              <a:rPr lang="en-GB" sz="2400" dirty="0" smtClean="0">
                <a:latin typeface="+mn-lt"/>
                <a:ea typeface="Times New Roman" panose="02020603050405020304" pitchFamily="18" charset="0"/>
              </a:rPr>
              <a:t>.”</a:t>
            </a:r>
          </a:p>
          <a:p>
            <a:pPr>
              <a:lnSpc>
                <a:spcPct val="150000"/>
              </a:lnSpc>
            </a:pPr>
            <a:endParaRPr lang="en-GB" sz="2400" dirty="0">
              <a:latin typeface="+mn-lt"/>
              <a:ea typeface="Times New Roman" panose="02020603050405020304" pitchFamily="18" charset="0"/>
            </a:endParaRPr>
          </a:p>
          <a:p>
            <a:pPr>
              <a:lnSpc>
                <a:spcPct val="150000"/>
              </a:lnSpc>
            </a:pPr>
            <a:r>
              <a:rPr lang="en-GB" sz="2400" dirty="0">
                <a:latin typeface="+mn-lt"/>
                <a:ea typeface="Times New Roman" panose="02020603050405020304" pitchFamily="18" charset="0"/>
              </a:rPr>
              <a:t>Once the child is calm, the parent briefly explains the limit and offers a choice:</a:t>
            </a:r>
          </a:p>
          <a:p>
            <a:pPr>
              <a:lnSpc>
                <a:spcPct val="150000"/>
              </a:lnSpc>
            </a:pPr>
            <a:r>
              <a:rPr lang="en-GB" sz="2400" dirty="0">
                <a:latin typeface="+mn-lt"/>
                <a:ea typeface="Times New Roman" panose="02020603050405020304" pitchFamily="18" charset="0"/>
              </a:rPr>
              <a:t>“You can calm down here with me or take a short break and come back.”</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987" y="3363752"/>
            <a:ext cx="6165341" cy="4084183"/>
          </a:xfrm>
          <a:prstGeom prst="rect">
            <a:avLst/>
          </a:prstGeom>
        </p:spPr>
      </p:pic>
    </p:spTree>
    <p:extLst>
      <p:ext uri="{BB962C8B-B14F-4D97-AF65-F5344CB8AC3E}">
        <p14:creationId xmlns:p14="http://schemas.microsoft.com/office/powerpoint/2010/main" val="4095925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5424026" cy="553998"/>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3: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Inclusion</a:t>
            </a:r>
            <a:r>
              <a:rPr lang="fi-FI" sz="3600" b="1" dirty="0">
                <a:solidFill>
                  <a:srgbClr val="7030A0"/>
                </a:solidFill>
              </a:rPr>
              <a:t> and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Participation</a:t>
            </a:r>
            <a:r>
              <a:rPr lang="fi-FI" sz="3600" b="1" dirty="0">
                <a:solidFill>
                  <a:srgbClr val="7030A0"/>
                </a:solidFill>
              </a:rPr>
              <a:t> </a:t>
            </a:r>
            <a:endParaRPr lang="fi-FI" sz="3600" b="1" dirty="0" smtClean="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pic>
        <p:nvPicPr>
          <p:cNvPr id="8" name="Εικόνα 4">
            <a:extLst>
              <a:ext uri="{FF2B5EF4-FFF2-40B4-BE49-F238E27FC236}">
                <a16:creationId xmlns:a16="http://schemas.microsoft.com/office/drawing/2014/main" id="{9297F9B0-C517-59DA-6357-BE793EBAEAB2}"/>
              </a:ext>
            </a:extLst>
          </p:cNvPr>
          <p:cNvPicPr>
            <a:picLocks noChangeAspect="1"/>
          </p:cNvPicPr>
          <p:nvPr/>
        </p:nvPicPr>
        <p:blipFill>
          <a:blip r:embed="rId5"/>
          <a:stretch>
            <a:fillRect/>
          </a:stretch>
        </p:blipFill>
        <p:spPr>
          <a:xfrm>
            <a:off x="11765965" y="1497166"/>
            <a:ext cx="6068723" cy="4038459"/>
          </a:xfrm>
          <a:prstGeom prst="rect">
            <a:avLst/>
          </a:prstGeom>
        </p:spPr>
      </p:pic>
      <p:sp>
        <p:nvSpPr>
          <p:cNvPr id="2" name="Rectangle 1"/>
          <p:cNvSpPr/>
          <p:nvPr/>
        </p:nvSpPr>
        <p:spPr>
          <a:xfrm>
            <a:off x="459987" y="2949517"/>
            <a:ext cx="9144000" cy="4072910"/>
          </a:xfrm>
          <a:prstGeom prst="rect">
            <a:avLst/>
          </a:prstGeom>
        </p:spPr>
        <p:txBody>
          <a:bodyPr>
            <a:spAutoFit/>
          </a:bodyPr>
          <a:lstStyle/>
          <a:p>
            <a:pPr>
              <a:lnSpc>
                <a:spcPct val="150000"/>
              </a:lnSpc>
              <a:spcBef>
                <a:spcPts val="400"/>
              </a:spcBef>
              <a:spcAft>
                <a:spcPts val="200"/>
              </a:spcAft>
            </a:pPr>
            <a:r>
              <a:rPr lang="fi-FI" sz="2400" b="1" dirty="0" err="1">
                <a:latin typeface="+mn-lt"/>
              </a:rPr>
              <a:t>Common</a:t>
            </a:r>
            <a:r>
              <a:rPr lang="fi-FI" sz="2400" b="1" dirty="0">
                <a:latin typeface="+mn-lt"/>
              </a:rPr>
              <a:t> </a:t>
            </a:r>
            <a:r>
              <a:rPr lang="fi-FI" sz="2400" b="1" dirty="0" err="1">
                <a:latin typeface="+mn-lt"/>
              </a:rPr>
              <a:t>Social</a:t>
            </a:r>
            <a:r>
              <a:rPr lang="fi-FI" sz="2400" b="1" dirty="0">
                <a:latin typeface="+mn-lt"/>
              </a:rPr>
              <a:t> </a:t>
            </a:r>
            <a:r>
              <a:rPr lang="fi-FI" sz="2400" b="1" dirty="0" err="1">
                <a:latin typeface="+mn-lt"/>
              </a:rPr>
              <a:t>Challenges</a:t>
            </a:r>
            <a:r>
              <a:rPr lang="fi-FI" sz="2400" b="1" dirty="0">
                <a:latin typeface="+mn-lt"/>
              </a:rPr>
              <a:t> in </a:t>
            </a:r>
            <a:r>
              <a:rPr lang="fi-FI" sz="2400" b="1" dirty="0" err="1">
                <a:latin typeface="+mn-lt"/>
              </a:rPr>
              <a:t>Children</a:t>
            </a:r>
            <a:r>
              <a:rPr lang="fi-FI" sz="2400" b="1" dirty="0">
                <a:latin typeface="+mn-lt"/>
              </a:rPr>
              <a:t> </a:t>
            </a:r>
            <a:r>
              <a:rPr lang="fi-FI" sz="2400" b="1" dirty="0" err="1">
                <a:latin typeface="+mn-lt"/>
              </a:rPr>
              <a:t>with</a:t>
            </a:r>
            <a:r>
              <a:rPr lang="fi-FI" sz="2400" b="1" dirty="0">
                <a:latin typeface="+mn-lt"/>
              </a:rPr>
              <a:t> </a:t>
            </a:r>
            <a:r>
              <a:rPr lang="fi-FI" sz="2400" b="1" dirty="0" smtClean="0">
                <a:latin typeface="+mn-lt"/>
              </a:rPr>
              <a:t>ADHD:</a:t>
            </a:r>
          </a:p>
          <a:p>
            <a:pPr>
              <a:lnSpc>
                <a:spcPct val="150000"/>
              </a:lnSpc>
              <a:spcBef>
                <a:spcPts val="400"/>
              </a:spcBef>
              <a:spcAft>
                <a:spcPts val="200"/>
              </a:spcAft>
            </a:pPr>
            <a:endParaRPr lang="en-GB" sz="2400" b="1" i="1" dirty="0">
              <a:solidFill>
                <a:srgbClr val="0F4761"/>
              </a:solidFill>
              <a:latin typeface="+mn-lt"/>
            </a:endParaRPr>
          </a:p>
          <a:p>
            <a:pPr marL="342900" indent="-342900">
              <a:lnSpc>
                <a:spcPct val="150000"/>
              </a:lnSpc>
              <a:buFont typeface="Arial" panose="020B0604020202020204" pitchFamily="34" charset="0"/>
              <a:buChar char="•"/>
            </a:pPr>
            <a:r>
              <a:rPr lang="fi-FI" sz="2400" dirty="0" err="1">
                <a:latin typeface="+mn-lt"/>
                <a:ea typeface="Calibri" panose="020F0502020204030204" pitchFamily="34" charset="0"/>
              </a:rPr>
              <a:t>Difficulty</a:t>
            </a:r>
            <a:r>
              <a:rPr lang="fi-FI" sz="2400" dirty="0">
                <a:latin typeface="+mn-lt"/>
                <a:ea typeface="Calibri" panose="020F0502020204030204" pitchFamily="34" charset="0"/>
              </a:rPr>
              <a:t> </a:t>
            </a:r>
            <a:r>
              <a:rPr lang="fi-FI" sz="2400" dirty="0" err="1">
                <a:latin typeface="+mn-lt"/>
                <a:ea typeface="Calibri" panose="020F0502020204030204" pitchFamily="34" charset="0"/>
              </a:rPr>
              <a:t>reading</a:t>
            </a:r>
            <a:r>
              <a:rPr lang="fi-FI" sz="2400" dirty="0">
                <a:latin typeface="+mn-lt"/>
                <a:ea typeface="Calibri" panose="020F0502020204030204" pitchFamily="34" charset="0"/>
              </a:rPr>
              <a:t> </a:t>
            </a:r>
            <a:r>
              <a:rPr lang="fi-FI" sz="2400" dirty="0" err="1">
                <a:latin typeface="+mn-lt"/>
                <a:ea typeface="Calibri" panose="020F0502020204030204" pitchFamily="34" charset="0"/>
              </a:rPr>
              <a:t>social</a:t>
            </a:r>
            <a:r>
              <a:rPr lang="fi-FI" sz="2400" dirty="0">
                <a:latin typeface="+mn-lt"/>
                <a:ea typeface="Calibri" panose="020F0502020204030204" pitchFamily="34" charset="0"/>
              </a:rPr>
              <a:t> </a:t>
            </a:r>
            <a:r>
              <a:rPr lang="fi-FI" sz="2400" dirty="0" err="1" smtClean="0">
                <a:latin typeface="+mn-lt"/>
                <a:ea typeface="Calibri" panose="020F0502020204030204" pitchFamily="34" charset="0"/>
              </a:rPr>
              <a:t>cues</a:t>
            </a:r>
            <a:endParaRPr lang="fi-FI" sz="2400" dirty="0" smtClean="0">
              <a:latin typeface="+mn-lt"/>
              <a:ea typeface="Calibri" panose="020F0502020204030204" pitchFamily="34" charset="0"/>
            </a:endParaRPr>
          </a:p>
          <a:p>
            <a:pPr marL="342900" indent="-342900">
              <a:lnSpc>
                <a:spcPct val="150000"/>
              </a:lnSpc>
              <a:buFont typeface="Arial" panose="020B0604020202020204" pitchFamily="34" charset="0"/>
              <a:buChar char="•"/>
            </a:pPr>
            <a:r>
              <a:rPr lang="fi-FI" sz="2400" dirty="0" err="1" smtClean="0">
                <a:latin typeface="+mn-lt"/>
              </a:rPr>
              <a:t>Unstable</a:t>
            </a:r>
            <a:r>
              <a:rPr lang="fi-FI" sz="2400" dirty="0" smtClean="0">
                <a:latin typeface="+mn-lt"/>
              </a:rPr>
              <a:t> </a:t>
            </a:r>
            <a:r>
              <a:rPr lang="fi-FI" sz="2400" dirty="0" err="1">
                <a:latin typeface="+mn-lt"/>
              </a:rPr>
              <a:t>or</a:t>
            </a:r>
            <a:r>
              <a:rPr lang="fi-FI" sz="2400" dirty="0">
                <a:latin typeface="+mn-lt"/>
              </a:rPr>
              <a:t> </a:t>
            </a:r>
            <a:r>
              <a:rPr lang="fi-FI" sz="2400" dirty="0" err="1">
                <a:latin typeface="+mn-lt"/>
              </a:rPr>
              <a:t>short-lived</a:t>
            </a:r>
            <a:r>
              <a:rPr lang="fi-FI" sz="2400" dirty="0">
                <a:latin typeface="+mn-lt"/>
              </a:rPr>
              <a:t> </a:t>
            </a:r>
            <a:r>
              <a:rPr lang="fi-FI" sz="2400" dirty="0" err="1" smtClean="0">
                <a:latin typeface="+mn-lt"/>
              </a:rPr>
              <a:t>friendships</a:t>
            </a:r>
            <a:endParaRPr lang="fi-FI" sz="2400" dirty="0">
              <a:latin typeface="+mn-lt"/>
            </a:endParaRPr>
          </a:p>
          <a:p>
            <a:pPr marL="342900" indent="-342900">
              <a:lnSpc>
                <a:spcPct val="150000"/>
              </a:lnSpc>
              <a:buFont typeface="Arial" panose="020B0604020202020204" pitchFamily="34" charset="0"/>
              <a:buChar char="•"/>
            </a:pPr>
            <a:r>
              <a:rPr lang="fi-FI" sz="2400" dirty="0" err="1" smtClean="0">
                <a:latin typeface="+mn-lt"/>
              </a:rPr>
              <a:t>Social</a:t>
            </a:r>
            <a:r>
              <a:rPr lang="fi-FI" sz="2400" dirty="0" smtClean="0">
                <a:latin typeface="+mn-lt"/>
              </a:rPr>
              <a:t> </a:t>
            </a:r>
            <a:r>
              <a:rPr lang="fi-FI" sz="2400" dirty="0" err="1">
                <a:latin typeface="+mn-lt"/>
              </a:rPr>
              <a:t>rejection</a:t>
            </a:r>
            <a:r>
              <a:rPr lang="fi-FI" sz="2400" dirty="0">
                <a:latin typeface="+mn-lt"/>
              </a:rPr>
              <a:t> </a:t>
            </a:r>
            <a:r>
              <a:rPr lang="fi-FI" sz="2400" dirty="0" err="1">
                <a:latin typeface="+mn-lt"/>
              </a:rPr>
              <a:t>or</a:t>
            </a:r>
            <a:r>
              <a:rPr lang="fi-FI" sz="2400" dirty="0">
                <a:latin typeface="+mn-lt"/>
              </a:rPr>
              <a:t> </a:t>
            </a:r>
            <a:r>
              <a:rPr lang="fi-FI" sz="2400" dirty="0" err="1" smtClean="0">
                <a:latin typeface="+mn-lt"/>
              </a:rPr>
              <a:t>exclusion</a:t>
            </a:r>
            <a:endParaRPr lang="fi-FI" sz="2400" dirty="0">
              <a:latin typeface="+mn-lt"/>
            </a:endParaRPr>
          </a:p>
          <a:p>
            <a:pPr marL="342900" indent="-342900">
              <a:lnSpc>
                <a:spcPct val="150000"/>
              </a:lnSpc>
              <a:buFont typeface="Arial" panose="020B0604020202020204" pitchFamily="34" charset="0"/>
              <a:buChar char="•"/>
            </a:pPr>
            <a:r>
              <a:rPr lang="fi-FI" sz="2400" dirty="0" err="1" smtClean="0">
                <a:latin typeface="+mn-lt"/>
              </a:rPr>
              <a:t>Internal</a:t>
            </a:r>
            <a:r>
              <a:rPr lang="fi-FI" sz="2400" dirty="0" smtClean="0">
                <a:latin typeface="+mn-lt"/>
              </a:rPr>
              <a:t> </a:t>
            </a:r>
            <a:r>
              <a:rPr lang="fi-FI" sz="2400" dirty="0" err="1" smtClean="0">
                <a:latin typeface="+mn-lt"/>
              </a:rPr>
              <a:t>challenges</a:t>
            </a:r>
            <a:endParaRPr lang="fi-FI" sz="2400" dirty="0" smtClean="0">
              <a:latin typeface="+mn-lt"/>
            </a:endParaRPr>
          </a:p>
          <a:p>
            <a:pPr marL="342900" indent="-342900">
              <a:lnSpc>
                <a:spcPct val="150000"/>
              </a:lnSpc>
              <a:buFont typeface="Arial" panose="020B0604020202020204" pitchFamily="34" charset="0"/>
              <a:buChar char="•"/>
            </a:pPr>
            <a:r>
              <a:rPr lang="fi-FI" sz="2400" dirty="0" err="1">
                <a:latin typeface="+mn-lt"/>
              </a:rPr>
              <a:t>Misunderstandings</a:t>
            </a:r>
            <a:endParaRPr lang="en-GB" sz="2400" dirty="0">
              <a:latin typeface="+mn-lt"/>
            </a:endParaRPr>
          </a:p>
        </p:txBody>
      </p:sp>
      <p:sp>
        <p:nvSpPr>
          <p:cNvPr id="4" name="Rectangle 3"/>
          <p:cNvSpPr/>
          <p:nvPr/>
        </p:nvSpPr>
        <p:spPr>
          <a:xfrm>
            <a:off x="7331342" y="5611004"/>
            <a:ext cx="6178294" cy="738664"/>
          </a:xfrm>
          <a:prstGeom prst="rect">
            <a:avLst/>
          </a:prstGeom>
        </p:spPr>
        <p:txBody>
          <a:bodyPr wrap="none">
            <a:spAutoFit/>
          </a:bodyPr>
          <a:lstStyle/>
          <a:p>
            <a:pPr>
              <a:lnSpc>
                <a:spcPct val="150000"/>
              </a:lnSpc>
              <a:spcBef>
                <a:spcPts val="800"/>
              </a:spcBef>
              <a:spcAft>
                <a:spcPts val="400"/>
              </a:spcAft>
            </a:pPr>
            <a:r>
              <a:rPr lang="fi-FI" sz="2800" b="1" dirty="0">
                <a:solidFill>
                  <a:srgbClr val="7030A0"/>
                </a:solidFill>
                <a:latin typeface="Calibri" panose="020F0502020204030204" pitchFamily="34" charset="0"/>
              </a:rPr>
              <a:t>3.2. </a:t>
            </a:r>
            <a:r>
              <a:rPr lang="fi-FI" sz="2800" b="1" dirty="0" err="1">
                <a:solidFill>
                  <a:srgbClr val="7030A0"/>
                </a:solidFill>
                <a:latin typeface="Calibri" panose="020F0502020204030204" pitchFamily="34" charset="0"/>
              </a:rPr>
              <a:t>Factors</a:t>
            </a:r>
            <a:r>
              <a:rPr lang="fi-FI" sz="2800" b="1" dirty="0">
                <a:solidFill>
                  <a:srgbClr val="7030A0"/>
                </a:solidFill>
                <a:latin typeface="Calibri" panose="020F0502020204030204" pitchFamily="34" charset="0"/>
              </a:rPr>
              <a:t> </a:t>
            </a:r>
            <a:r>
              <a:rPr lang="fi-FI" sz="2800" b="1" dirty="0" err="1" smtClean="0">
                <a:solidFill>
                  <a:srgbClr val="7030A0"/>
                </a:solidFill>
                <a:latin typeface="Calibri" panose="020F0502020204030204" pitchFamily="34" charset="0"/>
              </a:rPr>
              <a:t>Supporting</a:t>
            </a:r>
            <a:r>
              <a:rPr lang="fi-FI" sz="2800" b="1" dirty="0" smtClean="0">
                <a:solidFill>
                  <a:srgbClr val="7030A0"/>
                </a:solidFill>
                <a:latin typeface="Calibri" panose="020F0502020204030204" pitchFamily="34" charset="0"/>
              </a:rPr>
              <a:t> </a:t>
            </a:r>
            <a:r>
              <a:rPr lang="fi-FI" sz="2800" b="1" dirty="0" err="1" smtClean="0">
                <a:solidFill>
                  <a:srgbClr val="7030A0"/>
                </a:solidFill>
                <a:latin typeface="Calibri" panose="020F0502020204030204" pitchFamily="34" charset="0"/>
              </a:rPr>
              <a:t>Social</a:t>
            </a:r>
            <a:r>
              <a:rPr lang="fi-FI" sz="2800" b="1" dirty="0" smtClean="0">
                <a:solidFill>
                  <a:srgbClr val="7030A0"/>
                </a:solidFill>
                <a:latin typeface="Calibri" panose="020F0502020204030204" pitchFamily="34" charset="0"/>
              </a:rPr>
              <a:t> </a:t>
            </a:r>
            <a:r>
              <a:rPr lang="fi-FI" sz="2800" b="1" dirty="0" err="1" smtClean="0">
                <a:solidFill>
                  <a:srgbClr val="7030A0"/>
                </a:solidFill>
                <a:latin typeface="Calibri" panose="020F0502020204030204" pitchFamily="34" charset="0"/>
              </a:rPr>
              <a:t>Inclusion</a:t>
            </a:r>
            <a:r>
              <a:rPr lang="fi-FI" sz="2800" b="1" dirty="0" smtClean="0">
                <a:solidFill>
                  <a:srgbClr val="7030A0"/>
                </a:solidFill>
                <a:latin typeface="Calibri" panose="020F0502020204030204" pitchFamily="34" charset="0"/>
              </a:rPr>
              <a:t>: </a:t>
            </a:r>
            <a:endParaRPr lang="en-GB" sz="2800" b="1" dirty="0">
              <a:solidFill>
                <a:srgbClr val="7030A0"/>
              </a:solidFill>
              <a:latin typeface="Calibri" panose="020F0502020204030204" pitchFamily="34" charset="0"/>
            </a:endParaRPr>
          </a:p>
        </p:txBody>
      </p:sp>
      <p:sp>
        <p:nvSpPr>
          <p:cNvPr id="6" name="Rectangle 5"/>
          <p:cNvSpPr/>
          <p:nvPr/>
        </p:nvSpPr>
        <p:spPr>
          <a:xfrm>
            <a:off x="459987" y="2094897"/>
            <a:ext cx="6375463" cy="523220"/>
          </a:xfrm>
          <a:prstGeom prst="rect">
            <a:avLst/>
          </a:prstGeom>
        </p:spPr>
        <p:txBody>
          <a:bodyPr wrap="none">
            <a:spAutoFit/>
          </a:bodyPr>
          <a:lstStyle/>
          <a:p>
            <a:r>
              <a:rPr lang="fi-FI" sz="2800" b="1" dirty="0">
                <a:solidFill>
                  <a:srgbClr val="7030A0"/>
                </a:solidFill>
              </a:rPr>
              <a:t>3.1. </a:t>
            </a:r>
            <a:r>
              <a:rPr lang="fi-FI" sz="2800" b="1" dirty="0" err="1">
                <a:solidFill>
                  <a:srgbClr val="7030A0"/>
                </a:solidFill>
              </a:rPr>
              <a:t>Social</a:t>
            </a:r>
            <a:r>
              <a:rPr lang="fi-FI" sz="2800" b="1" dirty="0">
                <a:solidFill>
                  <a:srgbClr val="7030A0"/>
                </a:solidFill>
              </a:rPr>
              <a:t> </a:t>
            </a:r>
            <a:r>
              <a:rPr lang="fi-FI" sz="2800" b="1" dirty="0" err="1">
                <a:solidFill>
                  <a:srgbClr val="7030A0"/>
                </a:solidFill>
              </a:rPr>
              <a:t>Inclusion</a:t>
            </a:r>
            <a:r>
              <a:rPr lang="fi-FI" sz="2800" b="1" dirty="0">
                <a:solidFill>
                  <a:srgbClr val="7030A0"/>
                </a:solidFill>
              </a:rPr>
              <a:t> and </a:t>
            </a:r>
            <a:r>
              <a:rPr lang="fi-FI" sz="2800" b="1" dirty="0" err="1" smtClean="0">
                <a:solidFill>
                  <a:srgbClr val="7030A0"/>
                </a:solidFill>
              </a:rPr>
              <a:t>Challenges</a:t>
            </a:r>
            <a:endParaRPr lang="en-GB" sz="2800" b="1" dirty="0">
              <a:solidFill>
                <a:srgbClr val="7030A0"/>
              </a:solidFill>
            </a:endParaRPr>
          </a:p>
        </p:txBody>
      </p:sp>
      <p:sp>
        <p:nvSpPr>
          <p:cNvPr id="7" name="Rectangle 6"/>
          <p:cNvSpPr/>
          <p:nvPr/>
        </p:nvSpPr>
        <p:spPr>
          <a:xfrm>
            <a:off x="7447994" y="6425047"/>
            <a:ext cx="4108817" cy="2862322"/>
          </a:xfrm>
          <a:prstGeom prst="rect">
            <a:avLst/>
          </a:prstGeom>
        </p:spPr>
        <p:txBody>
          <a:bodyPr wrap="none">
            <a:spAutoFit/>
          </a:bodyPr>
          <a:lstStyle/>
          <a:p>
            <a:pPr marL="342900" indent="-342900">
              <a:lnSpc>
                <a:spcPct val="150000"/>
              </a:lnSpc>
              <a:buFont typeface="Arial" panose="020B0604020202020204" pitchFamily="34" charset="0"/>
              <a:buChar char="•"/>
            </a:pPr>
            <a:r>
              <a:rPr lang="fi-FI" sz="2400" dirty="0">
                <a:latin typeface="+mn-lt"/>
                <a:ea typeface="Calibri" panose="020F0502020204030204" pitchFamily="34" charset="0"/>
              </a:rPr>
              <a:t>Peer </a:t>
            </a:r>
            <a:r>
              <a:rPr lang="fi-FI" sz="2400" dirty="0" err="1" smtClean="0">
                <a:latin typeface="+mn-lt"/>
                <a:ea typeface="Calibri" panose="020F0502020204030204" pitchFamily="34" charset="0"/>
              </a:rPr>
              <a:t>support</a:t>
            </a:r>
            <a:endParaRPr lang="fi-FI" sz="2400" dirty="0" smtClean="0">
              <a:latin typeface="+mn-lt"/>
              <a:ea typeface="Calibri" panose="020F0502020204030204" pitchFamily="34" charset="0"/>
            </a:endParaRPr>
          </a:p>
          <a:p>
            <a:pPr marL="342900" indent="-342900">
              <a:lnSpc>
                <a:spcPct val="150000"/>
              </a:lnSpc>
              <a:buFont typeface="Arial" panose="020B0604020202020204" pitchFamily="34" charset="0"/>
              <a:buChar char="•"/>
            </a:pPr>
            <a:r>
              <a:rPr lang="fi-FI" sz="2400" dirty="0" err="1">
                <a:latin typeface="+mn-lt"/>
              </a:rPr>
              <a:t>Reassurance</a:t>
            </a:r>
            <a:r>
              <a:rPr lang="fi-FI" sz="2400" dirty="0">
                <a:latin typeface="+mn-lt"/>
              </a:rPr>
              <a:t> of </a:t>
            </a:r>
            <a:r>
              <a:rPr lang="fi-FI" sz="2400" dirty="0" err="1" smtClean="0">
                <a:latin typeface="+mn-lt"/>
              </a:rPr>
              <a:t>self-worth</a:t>
            </a:r>
            <a:endParaRPr lang="fi-FI" sz="2400" dirty="0" smtClean="0">
              <a:latin typeface="+mn-lt"/>
            </a:endParaRPr>
          </a:p>
          <a:p>
            <a:pPr marL="342900" indent="-342900">
              <a:lnSpc>
                <a:spcPct val="150000"/>
              </a:lnSpc>
              <a:buFont typeface="Arial" panose="020B0604020202020204" pitchFamily="34" charset="0"/>
              <a:buChar char="•"/>
            </a:pPr>
            <a:r>
              <a:rPr lang="fi-FI" sz="2400" dirty="0" err="1">
                <a:latin typeface="+mn-lt"/>
              </a:rPr>
              <a:t>Inclusive</a:t>
            </a:r>
            <a:r>
              <a:rPr lang="fi-FI" sz="2400" dirty="0">
                <a:latin typeface="+mn-lt"/>
              </a:rPr>
              <a:t> </a:t>
            </a:r>
            <a:r>
              <a:rPr lang="fi-FI" sz="2400" dirty="0" err="1" smtClean="0">
                <a:latin typeface="+mn-lt"/>
              </a:rPr>
              <a:t>environments</a:t>
            </a:r>
            <a:endParaRPr lang="fi-FI" sz="2400" dirty="0" smtClean="0">
              <a:latin typeface="+mn-lt"/>
            </a:endParaRPr>
          </a:p>
          <a:p>
            <a:pPr marL="342900" indent="-342900">
              <a:lnSpc>
                <a:spcPct val="150000"/>
              </a:lnSpc>
              <a:buFont typeface="Arial" panose="020B0604020202020204" pitchFamily="34" charset="0"/>
              <a:buChar char="•"/>
            </a:pPr>
            <a:r>
              <a:rPr lang="fi-FI" sz="2400" dirty="0" err="1">
                <a:latin typeface="+mn-lt"/>
              </a:rPr>
              <a:t>Inclusive</a:t>
            </a:r>
            <a:r>
              <a:rPr lang="fi-FI" sz="2400" dirty="0">
                <a:latin typeface="+mn-lt"/>
              </a:rPr>
              <a:t> </a:t>
            </a:r>
            <a:r>
              <a:rPr lang="fi-FI" sz="2400" dirty="0" err="1" smtClean="0">
                <a:latin typeface="+mn-lt"/>
              </a:rPr>
              <a:t>education</a:t>
            </a:r>
            <a:endParaRPr lang="fi-FI" sz="2400" dirty="0" smtClean="0">
              <a:latin typeface="+mn-lt"/>
            </a:endParaRPr>
          </a:p>
          <a:p>
            <a:pPr marL="342900" indent="-342900">
              <a:lnSpc>
                <a:spcPct val="150000"/>
              </a:lnSpc>
              <a:buFont typeface="Arial" panose="020B0604020202020204" pitchFamily="34" charset="0"/>
              <a:buChar char="•"/>
            </a:pPr>
            <a:r>
              <a:rPr lang="fi-FI" sz="2400" dirty="0" err="1">
                <a:latin typeface="+mn-lt"/>
              </a:rPr>
              <a:t>Balanced</a:t>
            </a:r>
            <a:r>
              <a:rPr lang="fi-FI" sz="2400" dirty="0">
                <a:latin typeface="+mn-lt"/>
              </a:rPr>
              <a:t> </a:t>
            </a:r>
            <a:r>
              <a:rPr lang="fi-FI" sz="2400" dirty="0" err="1">
                <a:latin typeface="+mn-lt"/>
              </a:rPr>
              <a:t>adult</a:t>
            </a:r>
            <a:r>
              <a:rPr lang="fi-FI" sz="2400" dirty="0">
                <a:latin typeface="+mn-lt"/>
              </a:rPr>
              <a:t> </a:t>
            </a:r>
            <a:r>
              <a:rPr lang="fi-FI" sz="2400" dirty="0" err="1">
                <a:latin typeface="+mn-lt"/>
              </a:rPr>
              <a:t>support</a:t>
            </a:r>
            <a:endParaRPr lang="en-GB" sz="2400" dirty="0">
              <a:latin typeface="+mn-lt"/>
            </a:endParaRPr>
          </a:p>
        </p:txBody>
      </p:sp>
    </p:spTree>
    <p:extLst>
      <p:ext uri="{BB962C8B-B14F-4D97-AF65-F5344CB8AC3E}">
        <p14:creationId xmlns:p14="http://schemas.microsoft.com/office/powerpoint/2010/main" val="2273161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15"/>
        <p:cNvGrpSpPr/>
        <p:nvPr/>
      </p:nvGrpSpPr>
      <p:grpSpPr>
        <a:xfrm>
          <a:off x="0" y="0"/>
          <a:ext cx="0" cy="0"/>
          <a:chOff x="0" y="0"/>
          <a:chExt cx="0" cy="0"/>
        </a:xfrm>
      </p:grpSpPr>
      <p:sp>
        <p:nvSpPr>
          <p:cNvPr id="116" name="Google Shape;116;p3"/>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17" name="Google Shape;117;p3"/>
          <p:cNvSpPr txBox="1"/>
          <p:nvPr/>
        </p:nvSpPr>
        <p:spPr>
          <a:xfrm>
            <a:off x="459987" y="783932"/>
            <a:ext cx="15424026" cy="553998"/>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3: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Inclusion</a:t>
            </a:r>
            <a:r>
              <a:rPr lang="fi-FI" sz="3600" b="1" dirty="0">
                <a:solidFill>
                  <a:srgbClr val="7030A0"/>
                </a:solidFill>
              </a:rPr>
              <a:t> and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Participation</a:t>
            </a:r>
            <a:r>
              <a:rPr lang="fi-FI" sz="3600" b="1" dirty="0">
                <a:solidFill>
                  <a:srgbClr val="7030A0"/>
                </a:solidFill>
              </a:rPr>
              <a:t> </a:t>
            </a:r>
            <a:endParaRPr lang="fi-FI" sz="3600" b="1" dirty="0" smtClean="0">
              <a:solidFill>
                <a:srgbClr val="7030A0"/>
              </a:solidFill>
            </a:endParaRPr>
          </a:p>
        </p:txBody>
      </p:sp>
      <p:sp>
        <p:nvSpPr>
          <p:cNvPr id="118" name="Google Shape;118;p3"/>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19" name="Google Shape;119;p3"/>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6" name="Rectangle 5"/>
          <p:cNvSpPr/>
          <p:nvPr/>
        </p:nvSpPr>
        <p:spPr>
          <a:xfrm>
            <a:off x="459987" y="2094897"/>
            <a:ext cx="8154797" cy="954107"/>
          </a:xfrm>
          <a:prstGeom prst="rect">
            <a:avLst/>
          </a:prstGeom>
        </p:spPr>
        <p:txBody>
          <a:bodyPr wrap="none">
            <a:spAutoFit/>
          </a:bodyPr>
          <a:lstStyle/>
          <a:p>
            <a:r>
              <a:rPr lang="fi-FI" sz="2800" b="1" dirty="0">
                <a:solidFill>
                  <a:srgbClr val="7030A0"/>
                </a:solidFill>
              </a:rPr>
              <a:t>3.3. </a:t>
            </a:r>
            <a:r>
              <a:rPr lang="fi-FI" sz="2800" b="1" dirty="0" err="1">
                <a:solidFill>
                  <a:srgbClr val="7030A0"/>
                </a:solidFill>
              </a:rPr>
              <a:t>Practical</a:t>
            </a:r>
            <a:r>
              <a:rPr lang="fi-FI" sz="2800" b="1" dirty="0">
                <a:solidFill>
                  <a:srgbClr val="7030A0"/>
                </a:solidFill>
              </a:rPr>
              <a:t> </a:t>
            </a:r>
            <a:r>
              <a:rPr lang="fi-FI" sz="2800" b="1" dirty="0" err="1">
                <a:solidFill>
                  <a:srgbClr val="7030A0"/>
                </a:solidFill>
              </a:rPr>
              <a:t>Strategies</a:t>
            </a:r>
            <a:r>
              <a:rPr lang="fi-FI" sz="2800" b="1" dirty="0">
                <a:solidFill>
                  <a:srgbClr val="7030A0"/>
                </a:solidFill>
              </a:rPr>
              <a:t> for </a:t>
            </a:r>
            <a:r>
              <a:rPr lang="fi-FI" sz="2800" b="1" dirty="0" err="1">
                <a:solidFill>
                  <a:srgbClr val="7030A0"/>
                </a:solidFill>
              </a:rPr>
              <a:t>Parents</a:t>
            </a:r>
            <a:r>
              <a:rPr lang="fi-FI" sz="2800" b="1" dirty="0">
                <a:solidFill>
                  <a:srgbClr val="7030A0"/>
                </a:solidFill>
              </a:rPr>
              <a:t> to </a:t>
            </a:r>
            <a:r>
              <a:rPr lang="fi-FI" sz="2800" b="1" dirty="0" err="1" smtClean="0">
                <a:solidFill>
                  <a:srgbClr val="7030A0"/>
                </a:solidFill>
              </a:rPr>
              <a:t>Improve</a:t>
            </a:r>
            <a:endParaRPr lang="fi-FI" sz="2800" b="1" dirty="0">
              <a:solidFill>
                <a:srgbClr val="7030A0"/>
              </a:solidFill>
            </a:endParaRPr>
          </a:p>
          <a:p>
            <a:r>
              <a:rPr lang="fi-FI" sz="2800" b="1" dirty="0" err="1" smtClean="0">
                <a:solidFill>
                  <a:srgbClr val="7030A0"/>
                </a:solidFill>
              </a:rPr>
              <a:t>Social</a:t>
            </a:r>
            <a:r>
              <a:rPr lang="fi-FI" sz="2800" b="1" dirty="0" smtClean="0">
                <a:solidFill>
                  <a:srgbClr val="7030A0"/>
                </a:solidFill>
              </a:rPr>
              <a:t> </a:t>
            </a:r>
            <a:r>
              <a:rPr lang="fi-FI" sz="2800" b="1" dirty="0" err="1">
                <a:solidFill>
                  <a:srgbClr val="7030A0"/>
                </a:solidFill>
              </a:rPr>
              <a:t>Inclusion</a:t>
            </a:r>
            <a:endParaRPr lang="en-GB" sz="2800" b="1" dirty="0">
              <a:solidFill>
                <a:srgbClr val="7030A0"/>
              </a:solidFill>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7988" y="2889040"/>
            <a:ext cx="7947433" cy="5298289"/>
          </a:xfrm>
          <a:prstGeom prst="rect">
            <a:avLst/>
          </a:prstGeom>
        </p:spPr>
      </p:pic>
      <p:sp>
        <p:nvSpPr>
          <p:cNvPr id="5" name="Rectangle 4"/>
          <p:cNvSpPr/>
          <p:nvPr/>
        </p:nvSpPr>
        <p:spPr>
          <a:xfrm>
            <a:off x="577974" y="4236411"/>
            <a:ext cx="6484467" cy="2239844"/>
          </a:xfrm>
          <a:prstGeom prst="rect">
            <a:avLst/>
          </a:prstGeom>
        </p:spPr>
        <p:txBody>
          <a:bodyPr wrap="none">
            <a:spAutoFit/>
          </a:bodyPr>
          <a:lstStyle/>
          <a:p>
            <a:pPr marL="285750" indent="-285750">
              <a:lnSpc>
                <a:spcPct val="150000"/>
              </a:lnSpc>
              <a:buFont typeface="Arial" panose="020B0604020202020204" pitchFamily="34" charset="0"/>
              <a:buChar char="•"/>
            </a:pPr>
            <a:r>
              <a:rPr lang="fi-FI" sz="2400" dirty="0" err="1" smtClean="0">
                <a:latin typeface="+mn-lt"/>
                <a:ea typeface="Calibri" panose="020F0502020204030204" pitchFamily="34" charset="0"/>
              </a:rPr>
              <a:t>Prepare</a:t>
            </a:r>
            <a:r>
              <a:rPr lang="fi-FI" sz="2400" dirty="0" smtClean="0">
                <a:latin typeface="+mn-lt"/>
                <a:ea typeface="Calibri" panose="020F0502020204030204" pitchFamily="34" charset="0"/>
              </a:rPr>
              <a:t> </a:t>
            </a:r>
            <a:r>
              <a:rPr lang="fi-FI" sz="2400" dirty="0" err="1">
                <a:latin typeface="+mn-lt"/>
                <a:ea typeface="Calibri" panose="020F0502020204030204" pitchFamily="34" charset="0"/>
              </a:rPr>
              <a:t>Children</a:t>
            </a:r>
            <a:r>
              <a:rPr lang="fi-FI" sz="2400" dirty="0">
                <a:latin typeface="+mn-lt"/>
                <a:ea typeface="Calibri" panose="020F0502020204030204" pitchFamily="34" charset="0"/>
              </a:rPr>
              <a:t> for </a:t>
            </a:r>
            <a:r>
              <a:rPr lang="fi-FI" sz="2400" dirty="0" err="1">
                <a:latin typeface="+mn-lt"/>
                <a:ea typeface="Calibri" panose="020F0502020204030204" pitchFamily="34" charset="0"/>
              </a:rPr>
              <a:t>Social</a:t>
            </a:r>
            <a:r>
              <a:rPr lang="fi-FI" sz="2400" dirty="0">
                <a:latin typeface="+mn-lt"/>
                <a:ea typeface="Calibri" panose="020F0502020204030204" pitchFamily="34" charset="0"/>
              </a:rPr>
              <a:t> </a:t>
            </a:r>
            <a:r>
              <a:rPr lang="fi-FI" sz="2400" dirty="0" err="1" smtClean="0">
                <a:latin typeface="+mn-lt"/>
                <a:ea typeface="Calibri" panose="020F0502020204030204" pitchFamily="34" charset="0"/>
              </a:rPr>
              <a:t>Situations</a:t>
            </a:r>
            <a:endParaRPr lang="fi-FI" sz="2400" dirty="0" smtClean="0">
              <a:latin typeface="+mn-lt"/>
              <a:ea typeface="Calibri" panose="020F0502020204030204" pitchFamily="34" charset="0"/>
            </a:endParaRPr>
          </a:p>
          <a:p>
            <a:pPr marL="285750" indent="-285750">
              <a:lnSpc>
                <a:spcPct val="150000"/>
              </a:lnSpc>
              <a:buFont typeface="Arial" panose="020B0604020202020204" pitchFamily="34" charset="0"/>
              <a:buChar char="•"/>
            </a:pPr>
            <a:r>
              <a:rPr lang="fi-FI" sz="2400" dirty="0" err="1">
                <a:latin typeface="+mn-lt"/>
              </a:rPr>
              <a:t>Address</a:t>
            </a:r>
            <a:r>
              <a:rPr lang="fi-FI" sz="2400" dirty="0">
                <a:latin typeface="+mn-lt"/>
              </a:rPr>
              <a:t> Peer </a:t>
            </a:r>
            <a:r>
              <a:rPr lang="fi-FI" sz="2400" dirty="0" err="1">
                <a:latin typeface="+mn-lt"/>
              </a:rPr>
              <a:t>Biases</a:t>
            </a:r>
            <a:r>
              <a:rPr lang="fi-FI" sz="2400" dirty="0">
                <a:latin typeface="+mn-lt"/>
              </a:rPr>
              <a:t> Through </a:t>
            </a:r>
            <a:r>
              <a:rPr lang="fi-FI" sz="2400" dirty="0" smtClean="0">
                <a:latin typeface="+mn-lt"/>
              </a:rPr>
              <a:t>Collaboration</a:t>
            </a:r>
          </a:p>
          <a:p>
            <a:pPr marL="285750" indent="-285750">
              <a:lnSpc>
                <a:spcPct val="150000"/>
              </a:lnSpc>
              <a:buFont typeface="Arial" panose="020B0604020202020204" pitchFamily="34" charset="0"/>
              <a:buChar char="•"/>
            </a:pPr>
            <a:r>
              <a:rPr lang="fi-FI" sz="2400" dirty="0" err="1">
                <a:latin typeface="+mn-lt"/>
              </a:rPr>
              <a:t>Teach</a:t>
            </a:r>
            <a:r>
              <a:rPr lang="fi-FI" sz="2400" dirty="0">
                <a:latin typeface="+mn-lt"/>
              </a:rPr>
              <a:t> </a:t>
            </a:r>
            <a:r>
              <a:rPr lang="fi-FI" sz="2400" dirty="0" err="1">
                <a:latin typeface="+mn-lt"/>
              </a:rPr>
              <a:t>Emotional</a:t>
            </a:r>
            <a:r>
              <a:rPr lang="fi-FI" sz="2400" dirty="0">
                <a:latin typeface="+mn-lt"/>
              </a:rPr>
              <a:t> </a:t>
            </a:r>
            <a:r>
              <a:rPr lang="fi-FI" sz="2400" dirty="0" err="1">
                <a:latin typeface="+mn-lt"/>
              </a:rPr>
              <a:t>Repair</a:t>
            </a:r>
            <a:r>
              <a:rPr lang="fi-FI" sz="2400" dirty="0">
                <a:latin typeface="+mn-lt"/>
              </a:rPr>
              <a:t>, </a:t>
            </a:r>
            <a:r>
              <a:rPr lang="fi-FI" sz="2400" dirty="0" err="1">
                <a:latin typeface="+mn-lt"/>
              </a:rPr>
              <a:t>Not</a:t>
            </a:r>
            <a:r>
              <a:rPr lang="fi-FI" sz="2400" dirty="0">
                <a:latin typeface="+mn-lt"/>
              </a:rPr>
              <a:t> </a:t>
            </a:r>
            <a:r>
              <a:rPr lang="fi-FI" sz="2400" dirty="0" err="1" smtClean="0">
                <a:latin typeface="+mn-lt"/>
              </a:rPr>
              <a:t>Perfection</a:t>
            </a:r>
            <a:endParaRPr lang="fi-FI" sz="2400" dirty="0" smtClean="0">
              <a:latin typeface="+mn-lt"/>
            </a:endParaRPr>
          </a:p>
          <a:p>
            <a:pPr marL="285750" indent="-285750">
              <a:lnSpc>
                <a:spcPct val="150000"/>
              </a:lnSpc>
              <a:buFont typeface="Arial" panose="020B0604020202020204" pitchFamily="34" charset="0"/>
              <a:buChar char="•"/>
            </a:pPr>
            <a:r>
              <a:rPr lang="fi-FI" sz="2400" dirty="0" err="1">
                <a:latin typeface="+mn-lt"/>
              </a:rPr>
              <a:t>Encourage</a:t>
            </a:r>
            <a:r>
              <a:rPr lang="fi-FI" sz="2400" dirty="0">
                <a:latin typeface="+mn-lt"/>
              </a:rPr>
              <a:t> </a:t>
            </a:r>
            <a:r>
              <a:rPr lang="fi-FI" sz="2400" dirty="0" err="1">
                <a:latin typeface="+mn-lt"/>
              </a:rPr>
              <a:t>Strength-Based</a:t>
            </a:r>
            <a:r>
              <a:rPr lang="fi-FI" sz="2400" dirty="0">
                <a:latin typeface="+mn-lt"/>
              </a:rPr>
              <a:t> </a:t>
            </a:r>
            <a:r>
              <a:rPr lang="fi-FI" sz="2400" dirty="0" err="1">
                <a:latin typeface="+mn-lt"/>
              </a:rPr>
              <a:t>Participation</a:t>
            </a:r>
            <a:endParaRPr lang="en-GB" sz="2400" dirty="0">
              <a:latin typeface="+mn-lt"/>
            </a:endParaRPr>
          </a:p>
        </p:txBody>
      </p:sp>
    </p:spTree>
    <p:extLst>
      <p:ext uri="{BB962C8B-B14F-4D97-AF65-F5344CB8AC3E}">
        <p14:creationId xmlns:p14="http://schemas.microsoft.com/office/powerpoint/2010/main" val="1863615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47"/>
        <p:cNvGrpSpPr/>
        <p:nvPr/>
      </p:nvGrpSpPr>
      <p:grpSpPr>
        <a:xfrm>
          <a:off x="0" y="0"/>
          <a:ext cx="0" cy="0"/>
          <a:chOff x="0" y="0"/>
          <a:chExt cx="0" cy="0"/>
        </a:xfrm>
      </p:grpSpPr>
      <p:sp>
        <p:nvSpPr>
          <p:cNvPr id="148" name="Google Shape;148;p6"/>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49" name="Google Shape;149;p6"/>
          <p:cNvSpPr txBox="1"/>
          <p:nvPr/>
        </p:nvSpPr>
        <p:spPr>
          <a:xfrm>
            <a:off x="816159" y="480585"/>
            <a:ext cx="14979363" cy="1252009"/>
          </a:xfrm>
          <a:prstGeom prst="rect">
            <a:avLst/>
          </a:prstGeom>
          <a:noFill/>
          <a:ln>
            <a:noFill/>
          </a:ln>
        </p:spPr>
        <p:txBody>
          <a:bodyPr spcFirstLastPara="1" wrap="square" lIns="0" tIns="0" rIns="0" bIns="0" anchor="t" anchorCtr="0">
            <a:spAutoFit/>
          </a:bodyPr>
          <a:lstStyle/>
          <a:p>
            <a:pPr lvl="0">
              <a:lnSpc>
                <a:spcPct val="225518"/>
              </a:lnSpc>
            </a:pPr>
            <a:r>
              <a:rPr lang="en-US" sz="3600" b="1" dirty="0">
                <a:solidFill>
                  <a:srgbClr val="7030A0"/>
                </a:solidFill>
                <a:sym typeface="Arial"/>
              </a:rPr>
              <a:t>CASE STUDY </a:t>
            </a:r>
            <a:r>
              <a:rPr lang="en-US" sz="3600" b="1" dirty="0" smtClean="0">
                <a:solidFill>
                  <a:srgbClr val="7030A0"/>
                </a:solidFill>
              </a:rPr>
              <a:t>5</a:t>
            </a:r>
            <a:r>
              <a:rPr lang="en-US" sz="3600" b="1" dirty="0" smtClean="0">
                <a:solidFill>
                  <a:srgbClr val="7030A0"/>
                </a:solidFill>
                <a:sym typeface="Arial"/>
              </a:rPr>
              <a:t>.1 : </a:t>
            </a:r>
            <a:r>
              <a:rPr lang="fi-FI" sz="3600" b="1" dirty="0" err="1" smtClean="0">
                <a:solidFill>
                  <a:srgbClr val="7030A0"/>
                </a:solidFill>
              </a:rPr>
              <a:t>Behavioural</a:t>
            </a:r>
            <a:r>
              <a:rPr lang="fi-FI" sz="3600" b="1" dirty="0" smtClean="0">
                <a:solidFill>
                  <a:srgbClr val="7030A0"/>
                </a:solidFill>
              </a:rPr>
              <a:t> </a:t>
            </a:r>
            <a:r>
              <a:rPr lang="fi-FI" sz="3600" b="1" dirty="0" err="1">
                <a:solidFill>
                  <a:srgbClr val="7030A0"/>
                </a:solidFill>
              </a:rPr>
              <a:t>regulation</a:t>
            </a:r>
            <a:r>
              <a:rPr lang="fi-FI" sz="3600" b="1" dirty="0">
                <a:solidFill>
                  <a:srgbClr val="7030A0"/>
                </a:solidFill>
              </a:rPr>
              <a:t> &amp; </a:t>
            </a:r>
            <a:r>
              <a:rPr lang="en-US" sz="3600" b="1" dirty="0">
                <a:solidFill>
                  <a:srgbClr val="7030A0"/>
                </a:solidFill>
              </a:rPr>
              <a:t>Social Inclusion </a:t>
            </a:r>
            <a:r>
              <a:rPr lang="en-US" sz="3600" b="1" dirty="0" smtClean="0">
                <a:solidFill>
                  <a:srgbClr val="7030A0"/>
                </a:solidFill>
                <a:sym typeface="Arial"/>
              </a:rPr>
              <a:t>“S” </a:t>
            </a:r>
            <a:endParaRPr sz="3600" b="1" dirty="0">
              <a:solidFill>
                <a:srgbClr val="7030A0"/>
              </a:solidFill>
              <a:sym typeface="Arial"/>
            </a:endParaRPr>
          </a:p>
        </p:txBody>
      </p:sp>
      <p:sp>
        <p:nvSpPr>
          <p:cNvPr id="150" name="Google Shape;150;p6"/>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51" name="Google Shape;151;p6"/>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152" name="Google Shape;152;p6"/>
          <p:cNvSpPr txBox="1"/>
          <p:nvPr/>
        </p:nvSpPr>
        <p:spPr>
          <a:xfrm>
            <a:off x="816160" y="2415357"/>
            <a:ext cx="15997001" cy="5170646"/>
          </a:xfrm>
          <a:prstGeom prst="rect">
            <a:avLst/>
          </a:prstGeom>
          <a:noFill/>
          <a:ln>
            <a:noFill/>
          </a:ln>
        </p:spPr>
        <p:txBody>
          <a:bodyPr spcFirstLastPara="1" wrap="square" lIns="0" tIns="0" rIns="0" bIns="0" anchor="t" anchorCtr="0">
            <a:spAutoFit/>
          </a:bodyPr>
          <a:lstStyle/>
          <a:p>
            <a:pPr lvl="0">
              <a:lnSpc>
                <a:spcPct val="120006"/>
              </a:lnSpc>
            </a:pPr>
            <a:r>
              <a:rPr lang="fi-FI" sz="2800" dirty="0"/>
              <a:t>“S” is </a:t>
            </a:r>
            <a:r>
              <a:rPr lang="fi-FI" sz="2800" dirty="0" err="1"/>
              <a:t>clever</a:t>
            </a:r>
            <a:r>
              <a:rPr lang="fi-FI" sz="2800" dirty="0"/>
              <a:t>, </a:t>
            </a:r>
            <a:r>
              <a:rPr lang="fi-FI" sz="2800" dirty="0" err="1"/>
              <a:t>obedient</a:t>
            </a:r>
            <a:r>
              <a:rPr lang="fi-FI" sz="2800" dirty="0"/>
              <a:t>, and </a:t>
            </a:r>
            <a:r>
              <a:rPr lang="fi-FI" sz="2800" dirty="0" err="1"/>
              <a:t>shows</a:t>
            </a:r>
            <a:r>
              <a:rPr lang="fi-FI" sz="2800" dirty="0"/>
              <a:t> </a:t>
            </a:r>
            <a:r>
              <a:rPr lang="fi-FI" sz="2800" dirty="0" err="1"/>
              <a:t>basic</a:t>
            </a:r>
            <a:r>
              <a:rPr lang="fi-FI" sz="2800" dirty="0"/>
              <a:t> </a:t>
            </a:r>
            <a:r>
              <a:rPr lang="fi-FI" sz="2800" dirty="0" err="1"/>
              <a:t>social</a:t>
            </a:r>
            <a:r>
              <a:rPr lang="fi-FI" sz="2800" dirty="0"/>
              <a:t> </a:t>
            </a:r>
            <a:r>
              <a:rPr lang="fi-FI" sz="2800" dirty="0" err="1"/>
              <a:t>skills</a:t>
            </a:r>
            <a:r>
              <a:rPr lang="fi-FI" sz="2800" dirty="0"/>
              <a:t>, </a:t>
            </a:r>
            <a:r>
              <a:rPr lang="fi-FI" sz="2800" dirty="0" err="1"/>
              <a:t>though</a:t>
            </a:r>
            <a:r>
              <a:rPr lang="fi-FI" sz="2800" dirty="0"/>
              <a:t> </a:t>
            </a:r>
            <a:r>
              <a:rPr lang="fi-FI" sz="2800" dirty="0" err="1"/>
              <a:t>she</a:t>
            </a:r>
            <a:r>
              <a:rPr lang="fi-FI" sz="2800" dirty="0"/>
              <a:t> </a:t>
            </a:r>
            <a:r>
              <a:rPr lang="fi-FI" sz="2800" dirty="0" err="1"/>
              <a:t>struggles</a:t>
            </a:r>
            <a:r>
              <a:rPr lang="fi-FI" sz="2800" dirty="0"/>
              <a:t> </a:t>
            </a:r>
            <a:r>
              <a:rPr lang="fi-FI" sz="2800" dirty="0" err="1"/>
              <a:t>with</a:t>
            </a:r>
            <a:r>
              <a:rPr lang="fi-FI" sz="2800" dirty="0"/>
              <a:t> </a:t>
            </a:r>
            <a:r>
              <a:rPr lang="fi-FI" sz="2800" dirty="0" err="1" smtClean="0"/>
              <a:t>organisation</a:t>
            </a:r>
            <a:r>
              <a:rPr lang="fi-FI" sz="2800" dirty="0"/>
              <a:t>, </a:t>
            </a:r>
            <a:r>
              <a:rPr lang="fi-FI" sz="2800" dirty="0" err="1"/>
              <a:t>personal</a:t>
            </a:r>
            <a:r>
              <a:rPr lang="fi-FI" sz="2800" dirty="0"/>
              <a:t> </a:t>
            </a:r>
            <a:r>
              <a:rPr lang="fi-FI" sz="2800" dirty="0" err="1"/>
              <a:t>care</a:t>
            </a:r>
            <a:r>
              <a:rPr lang="fi-FI" sz="2800" dirty="0"/>
              <a:t>, and </a:t>
            </a:r>
            <a:r>
              <a:rPr lang="fi-FI" sz="2800" dirty="0" err="1"/>
              <a:t>processing</a:t>
            </a:r>
            <a:r>
              <a:rPr lang="fi-FI" sz="2800" dirty="0"/>
              <a:t> </a:t>
            </a:r>
            <a:r>
              <a:rPr lang="fi-FI" sz="2800" dirty="0" err="1"/>
              <a:t>sensory</a:t>
            </a:r>
            <a:r>
              <a:rPr lang="fi-FI" sz="2800" dirty="0"/>
              <a:t> </a:t>
            </a:r>
            <a:r>
              <a:rPr lang="fi-FI" sz="2800" dirty="0" err="1"/>
              <a:t>stimuli</a:t>
            </a:r>
            <a:r>
              <a:rPr lang="fi-FI" sz="2800" dirty="0"/>
              <a:t>, </a:t>
            </a:r>
            <a:r>
              <a:rPr lang="fi-FI" sz="2800" dirty="0" err="1"/>
              <a:t>making</a:t>
            </a:r>
            <a:r>
              <a:rPr lang="fi-FI" sz="2800" dirty="0"/>
              <a:t> it </a:t>
            </a:r>
            <a:r>
              <a:rPr lang="fi-FI" sz="2800" dirty="0" err="1"/>
              <a:t>difficult</a:t>
            </a:r>
            <a:r>
              <a:rPr lang="fi-FI" sz="2800" dirty="0"/>
              <a:t> for </a:t>
            </a:r>
            <a:r>
              <a:rPr lang="fi-FI" sz="2800" dirty="0" err="1"/>
              <a:t>her</a:t>
            </a:r>
            <a:r>
              <a:rPr lang="fi-FI" sz="2800" dirty="0"/>
              <a:t> to </a:t>
            </a:r>
            <a:r>
              <a:rPr lang="fi-FI" sz="2800" dirty="0" err="1"/>
              <a:t>engage</a:t>
            </a:r>
            <a:r>
              <a:rPr lang="fi-FI" sz="2800" dirty="0"/>
              <a:t> </a:t>
            </a:r>
            <a:r>
              <a:rPr lang="fi-FI" sz="2800" dirty="0" err="1"/>
              <a:t>with</a:t>
            </a:r>
            <a:r>
              <a:rPr lang="fi-FI" sz="2800" dirty="0"/>
              <a:t> </a:t>
            </a:r>
            <a:r>
              <a:rPr lang="fi-FI" sz="2800" dirty="0" err="1"/>
              <a:t>others</a:t>
            </a:r>
            <a:r>
              <a:rPr lang="fi-FI" sz="2800" dirty="0"/>
              <a:t> for long </a:t>
            </a:r>
            <a:r>
              <a:rPr lang="fi-FI" sz="2800" dirty="0" err="1"/>
              <a:t>periods</a:t>
            </a:r>
            <a:r>
              <a:rPr lang="fi-FI" sz="2800" dirty="0"/>
              <a:t>. For </a:t>
            </a:r>
            <a:r>
              <a:rPr lang="fi-FI" sz="2800" dirty="0" err="1"/>
              <a:t>several</a:t>
            </a:r>
            <a:r>
              <a:rPr lang="fi-FI" sz="2800" dirty="0"/>
              <a:t> </a:t>
            </a:r>
            <a:r>
              <a:rPr lang="fi-FI" sz="2800" dirty="0" err="1"/>
              <a:t>years</a:t>
            </a:r>
            <a:r>
              <a:rPr lang="fi-FI" sz="2800" dirty="0"/>
              <a:t>, </a:t>
            </a:r>
            <a:r>
              <a:rPr lang="fi-FI" sz="2800" dirty="0" err="1"/>
              <a:t>her</a:t>
            </a:r>
            <a:r>
              <a:rPr lang="fi-FI" sz="2800" dirty="0"/>
              <a:t> </a:t>
            </a:r>
            <a:r>
              <a:rPr lang="fi-FI" sz="2800" dirty="0" err="1"/>
              <a:t>parents</a:t>
            </a:r>
            <a:r>
              <a:rPr lang="fi-FI" sz="2800" dirty="0"/>
              <a:t> </a:t>
            </a:r>
            <a:r>
              <a:rPr lang="fi-FI" sz="2800" dirty="0" err="1"/>
              <a:t>sought</a:t>
            </a:r>
            <a:r>
              <a:rPr lang="fi-FI" sz="2800" dirty="0"/>
              <a:t> </a:t>
            </a:r>
            <a:r>
              <a:rPr lang="fi-FI" sz="2800" dirty="0" err="1"/>
              <a:t>professional</a:t>
            </a:r>
            <a:r>
              <a:rPr lang="fi-FI" sz="2800" dirty="0"/>
              <a:t> help, </a:t>
            </a:r>
            <a:r>
              <a:rPr lang="fi-FI" sz="2800" dirty="0" err="1"/>
              <a:t>including</a:t>
            </a:r>
            <a:r>
              <a:rPr lang="fi-FI" sz="2800" dirty="0"/>
              <a:t> </a:t>
            </a:r>
            <a:r>
              <a:rPr lang="fi-FI" sz="2800" dirty="0" err="1"/>
              <a:t>psychologists</a:t>
            </a:r>
            <a:r>
              <a:rPr lang="fi-FI" sz="2800" dirty="0"/>
              <a:t> and </a:t>
            </a:r>
            <a:r>
              <a:rPr lang="fi-FI" sz="2800" dirty="0" err="1"/>
              <a:t>speech</a:t>
            </a:r>
            <a:r>
              <a:rPr lang="fi-FI" sz="2800" dirty="0"/>
              <a:t> </a:t>
            </a:r>
            <a:r>
              <a:rPr lang="fi-FI" sz="2800" dirty="0" err="1"/>
              <a:t>therapists</a:t>
            </a:r>
            <a:r>
              <a:rPr lang="fi-FI" sz="2800" dirty="0"/>
              <a:t>, and </a:t>
            </a:r>
            <a:r>
              <a:rPr lang="fi-FI" sz="2800" dirty="0" err="1"/>
              <a:t>she</a:t>
            </a:r>
            <a:r>
              <a:rPr lang="fi-FI" sz="2800" dirty="0"/>
              <a:t> </a:t>
            </a:r>
            <a:r>
              <a:rPr lang="fi-FI" sz="2800" dirty="0" err="1"/>
              <a:t>practiced</a:t>
            </a:r>
            <a:r>
              <a:rPr lang="fi-FI" sz="2800" dirty="0"/>
              <a:t> </a:t>
            </a:r>
            <a:r>
              <a:rPr lang="fi-FI" sz="2800" dirty="0" err="1"/>
              <a:t>martial</a:t>
            </a:r>
            <a:r>
              <a:rPr lang="fi-FI" sz="2800" dirty="0"/>
              <a:t> </a:t>
            </a:r>
            <a:r>
              <a:rPr lang="fi-FI" sz="2800" dirty="0" err="1"/>
              <a:t>arts</a:t>
            </a:r>
            <a:r>
              <a:rPr lang="fi-FI" sz="2800" dirty="0"/>
              <a:t>, </a:t>
            </a:r>
            <a:r>
              <a:rPr lang="fi-FI" sz="2800" dirty="0" err="1"/>
              <a:t>but</a:t>
            </a:r>
            <a:r>
              <a:rPr lang="fi-FI" sz="2800" dirty="0"/>
              <a:t> </a:t>
            </a:r>
            <a:r>
              <a:rPr lang="fi-FI" sz="2800" dirty="0" err="1"/>
              <a:t>progress</a:t>
            </a:r>
            <a:r>
              <a:rPr lang="fi-FI" sz="2800" dirty="0"/>
              <a:t> </a:t>
            </a:r>
            <a:r>
              <a:rPr lang="fi-FI" sz="2800" dirty="0" err="1"/>
              <a:t>was</a:t>
            </a:r>
            <a:r>
              <a:rPr lang="fi-FI" sz="2800" dirty="0"/>
              <a:t> </a:t>
            </a:r>
            <a:r>
              <a:rPr lang="fi-FI" sz="2800" dirty="0" err="1"/>
              <a:t>slow</a:t>
            </a:r>
            <a:r>
              <a:rPr lang="fi-FI" sz="2800" dirty="0"/>
              <a:t>. At </a:t>
            </a:r>
            <a:r>
              <a:rPr lang="fi-FI" sz="2800" dirty="0" err="1"/>
              <a:t>school</a:t>
            </a:r>
            <a:r>
              <a:rPr lang="fi-FI" sz="2800" dirty="0"/>
              <a:t> </a:t>
            </a:r>
            <a:r>
              <a:rPr lang="fi-FI" sz="2800" dirty="0" err="1"/>
              <a:t>she</a:t>
            </a:r>
            <a:r>
              <a:rPr lang="fi-FI" sz="2800" dirty="0"/>
              <a:t> </a:t>
            </a:r>
            <a:r>
              <a:rPr lang="fi-FI" sz="2800" dirty="0" err="1"/>
              <a:t>had</a:t>
            </a:r>
            <a:r>
              <a:rPr lang="fi-FI" sz="2800" dirty="0"/>
              <a:t> </a:t>
            </a:r>
            <a:r>
              <a:rPr lang="fi-FI" sz="2800" dirty="0" err="1"/>
              <a:t>very</a:t>
            </a:r>
            <a:r>
              <a:rPr lang="fi-FI" sz="2800" dirty="0"/>
              <a:t> </a:t>
            </a:r>
            <a:r>
              <a:rPr lang="fi-FI" sz="2800" dirty="0" err="1"/>
              <a:t>poor</a:t>
            </a:r>
            <a:r>
              <a:rPr lang="fi-FI" sz="2800" dirty="0"/>
              <a:t> </a:t>
            </a:r>
            <a:r>
              <a:rPr lang="fi-FI" sz="2800" dirty="0" err="1"/>
              <a:t>academic</a:t>
            </a:r>
            <a:r>
              <a:rPr lang="fi-FI" sz="2800" dirty="0"/>
              <a:t> </a:t>
            </a:r>
            <a:r>
              <a:rPr lang="fi-FI" sz="2800" dirty="0" err="1"/>
              <a:t>presence</a:t>
            </a:r>
            <a:r>
              <a:rPr lang="fi-FI" sz="2800" dirty="0"/>
              <a:t>. </a:t>
            </a:r>
            <a:endParaRPr lang="fi-FI" sz="2800" dirty="0" smtClean="0"/>
          </a:p>
          <a:p>
            <a:pPr lvl="0">
              <a:lnSpc>
                <a:spcPct val="120006"/>
              </a:lnSpc>
            </a:pPr>
            <a:r>
              <a:rPr lang="fi-FI" sz="2800" dirty="0" err="1"/>
              <a:t>Structured</a:t>
            </a:r>
            <a:r>
              <a:rPr lang="fi-FI" sz="2800" dirty="0"/>
              <a:t> </a:t>
            </a:r>
            <a:r>
              <a:rPr lang="fi-FI" sz="2800" dirty="0" err="1"/>
              <a:t>routines</a:t>
            </a:r>
            <a:r>
              <a:rPr lang="fi-FI" sz="2800" dirty="0"/>
              <a:t> at </a:t>
            </a:r>
            <a:r>
              <a:rPr lang="fi-FI" sz="2800" dirty="0" err="1"/>
              <a:t>school</a:t>
            </a:r>
            <a:r>
              <a:rPr lang="fi-FI" sz="2800" dirty="0"/>
              <a:t> and home, </a:t>
            </a:r>
            <a:r>
              <a:rPr lang="fi-FI" sz="2800" dirty="0" err="1"/>
              <a:t>short</a:t>
            </a:r>
            <a:r>
              <a:rPr lang="fi-FI" sz="2800" dirty="0"/>
              <a:t> </a:t>
            </a:r>
            <a:r>
              <a:rPr lang="fi-FI" sz="2800" dirty="0" err="1"/>
              <a:t>study</a:t>
            </a:r>
            <a:r>
              <a:rPr lang="fi-FI" sz="2800" dirty="0"/>
              <a:t> </a:t>
            </a:r>
            <a:r>
              <a:rPr lang="fi-FI" sz="2800" dirty="0" err="1"/>
              <a:t>breaks</a:t>
            </a:r>
            <a:r>
              <a:rPr lang="fi-FI" sz="2800" dirty="0"/>
              <a:t>, </a:t>
            </a:r>
            <a:r>
              <a:rPr lang="fi-FI" sz="2800" dirty="0" err="1"/>
              <a:t>group</a:t>
            </a:r>
            <a:r>
              <a:rPr lang="fi-FI" sz="2800" dirty="0"/>
              <a:t> </a:t>
            </a:r>
            <a:r>
              <a:rPr lang="fi-FI" sz="2800" dirty="0" err="1"/>
              <a:t>activities</a:t>
            </a:r>
            <a:r>
              <a:rPr lang="fi-FI" sz="2800" dirty="0"/>
              <a:t> </a:t>
            </a:r>
            <a:r>
              <a:rPr lang="fi-FI" sz="2800" dirty="0" err="1"/>
              <a:t>like</a:t>
            </a:r>
            <a:r>
              <a:rPr lang="fi-FI" sz="2800" dirty="0"/>
              <a:t> </a:t>
            </a:r>
            <a:r>
              <a:rPr lang="fi-FI" sz="2800" dirty="0" err="1"/>
              <a:t>dance</a:t>
            </a:r>
            <a:r>
              <a:rPr lang="fi-FI" sz="2800" dirty="0"/>
              <a:t>, and </a:t>
            </a:r>
            <a:r>
              <a:rPr lang="fi-FI" sz="2800" dirty="0" err="1"/>
              <a:t>reward-based</a:t>
            </a:r>
            <a:r>
              <a:rPr lang="fi-FI" sz="2800" dirty="0"/>
              <a:t> </a:t>
            </a:r>
            <a:r>
              <a:rPr lang="fi-FI" sz="2800" dirty="0" err="1"/>
              <a:t>reinforcement</a:t>
            </a:r>
            <a:r>
              <a:rPr lang="fi-FI" sz="2800" dirty="0"/>
              <a:t> </a:t>
            </a:r>
            <a:r>
              <a:rPr lang="fi-FI" sz="2800" dirty="0" err="1"/>
              <a:t>helped</a:t>
            </a:r>
            <a:r>
              <a:rPr lang="fi-FI" sz="2800" dirty="0"/>
              <a:t> </a:t>
            </a:r>
            <a:r>
              <a:rPr lang="fi-FI" sz="2800" dirty="0" err="1"/>
              <a:t>her</a:t>
            </a:r>
            <a:r>
              <a:rPr lang="fi-FI" sz="2800" dirty="0"/>
              <a:t> </a:t>
            </a:r>
            <a:r>
              <a:rPr lang="fi-FI" sz="2800" dirty="0" err="1"/>
              <a:t>begin</a:t>
            </a:r>
            <a:r>
              <a:rPr lang="fi-FI" sz="2800" dirty="0"/>
              <a:t> </a:t>
            </a:r>
            <a:r>
              <a:rPr lang="fi-FI" sz="2800" dirty="0" err="1"/>
              <a:t>managing</a:t>
            </a:r>
            <a:r>
              <a:rPr lang="fi-FI" sz="2800" dirty="0"/>
              <a:t> </a:t>
            </a:r>
            <a:r>
              <a:rPr lang="fi-FI" sz="2800" dirty="0" err="1"/>
              <a:t>emotions</a:t>
            </a:r>
            <a:r>
              <a:rPr lang="fi-FI" sz="2800" dirty="0"/>
              <a:t>, </a:t>
            </a:r>
            <a:r>
              <a:rPr lang="fi-FI" sz="2800" dirty="0" err="1"/>
              <a:t>reducing</a:t>
            </a:r>
            <a:r>
              <a:rPr lang="fi-FI" sz="2800" dirty="0"/>
              <a:t> </a:t>
            </a:r>
            <a:r>
              <a:rPr lang="fi-FI" sz="2800" dirty="0" err="1"/>
              <a:t>reliance</a:t>
            </a:r>
            <a:r>
              <a:rPr lang="fi-FI" sz="2800" dirty="0"/>
              <a:t> on mobile </a:t>
            </a:r>
            <a:r>
              <a:rPr lang="fi-FI" sz="2800" dirty="0" err="1"/>
              <a:t>devices</a:t>
            </a:r>
            <a:r>
              <a:rPr lang="fi-FI" sz="2800" dirty="0"/>
              <a:t> and </a:t>
            </a:r>
            <a:r>
              <a:rPr lang="fi-FI" sz="2800" dirty="0" err="1"/>
              <a:t>chocolates</a:t>
            </a:r>
            <a:r>
              <a:rPr lang="fi-FI" sz="2800" dirty="0"/>
              <a:t> for </a:t>
            </a:r>
            <a:r>
              <a:rPr lang="fi-FI" sz="2800" dirty="0" err="1"/>
              <a:t>comfort</a:t>
            </a:r>
            <a:r>
              <a:rPr lang="fi-FI" sz="2800" dirty="0"/>
              <a:t>.</a:t>
            </a:r>
            <a:endParaRPr lang="fi-FI" sz="2800" dirty="0" smtClean="0"/>
          </a:p>
          <a:p>
            <a:pPr lvl="0">
              <a:lnSpc>
                <a:spcPct val="120006"/>
              </a:lnSpc>
            </a:pPr>
            <a:r>
              <a:rPr lang="fi-FI" sz="2800" dirty="0" err="1"/>
              <a:t>With</a:t>
            </a:r>
            <a:r>
              <a:rPr lang="fi-FI" sz="2800" dirty="0"/>
              <a:t> </a:t>
            </a:r>
            <a:r>
              <a:rPr lang="fi-FI" sz="2800" dirty="0" err="1"/>
              <a:t>guided</a:t>
            </a:r>
            <a:r>
              <a:rPr lang="fi-FI" sz="2800" dirty="0"/>
              <a:t> </a:t>
            </a:r>
            <a:r>
              <a:rPr lang="fi-FI" sz="2800" dirty="0" err="1"/>
              <a:t>support</a:t>
            </a:r>
            <a:r>
              <a:rPr lang="fi-FI" sz="2800" dirty="0"/>
              <a:t> </a:t>
            </a:r>
            <a:r>
              <a:rPr lang="fi-FI" sz="2800" dirty="0" err="1"/>
              <a:t>from</a:t>
            </a:r>
            <a:r>
              <a:rPr lang="fi-FI" sz="2800" dirty="0"/>
              <a:t> </a:t>
            </a:r>
            <a:r>
              <a:rPr lang="fi-FI" sz="2800" dirty="0" err="1"/>
              <a:t>her</a:t>
            </a:r>
            <a:r>
              <a:rPr lang="fi-FI" sz="2800" dirty="0"/>
              <a:t> </a:t>
            </a:r>
            <a:r>
              <a:rPr lang="fi-FI" sz="2800" dirty="0" err="1"/>
              <a:t>parents</a:t>
            </a:r>
            <a:r>
              <a:rPr lang="fi-FI" sz="2800" dirty="0"/>
              <a:t> and </a:t>
            </a:r>
            <a:r>
              <a:rPr lang="fi-FI" sz="2800" dirty="0" err="1"/>
              <a:t>therapists</a:t>
            </a:r>
            <a:r>
              <a:rPr lang="fi-FI" sz="2800" dirty="0"/>
              <a:t>, </a:t>
            </a:r>
            <a:r>
              <a:rPr lang="fi-FI" sz="2800" dirty="0" err="1"/>
              <a:t>she</a:t>
            </a:r>
            <a:r>
              <a:rPr lang="fi-FI" sz="2800" dirty="0"/>
              <a:t> </a:t>
            </a:r>
            <a:r>
              <a:rPr lang="fi-FI" sz="2800" dirty="0" err="1"/>
              <a:t>gradually</a:t>
            </a:r>
            <a:r>
              <a:rPr lang="fi-FI" sz="2800" dirty="0"/>
              <a:t> </a:t>
            </a:r>
            <a:r>
              <a:rPr lang="fi-FI" sz="2800" dirty="0" err="1"/>
              <a:t>learned</a:t>
            </a:r>
            <a:r>
              <a:rPr lang="fi-FI" sz="2800" dirty="0"/>
              <a:t> to </a:t>
            </a:r>
            <a:r>
              <a:rPr lang="fi-FI" sz="2800" dirty="0" err="1"/>
              <a:t>engage</a:t>
            </a:r>
            <a:r>
              <a:rPr lang="fi-FI" sz="2800" dirty="0"/>
              <a:t> </a:t>
            </a:r>
            <a:r>
              <a:rPr lang="fi-FI" sz="2800" dirty="0" err="1"/>
              <a:t>with</a:t>
            </a:r>
            <a:r>
              <a:rPr lang="fi-FI" sz="2800" dirty="0"/>
              <a:t> </a:t>
            </a:r>
            <a:r>
              <a:rPr lang="fi-FI" sz="2800" dirty="0" err="1"/>
              <a:t>peers</a:t>
            </a:r>
            <a:r>
              <a:rPr lang="fi-FI" sz="2800" dirty="0"/>
              <a:t>, </a:t>
            </a:r>
            <a:r>
              <a:rPr lang="fi-FI" sz="2800" dirty="0" err="1"/>
              <a:t>participate</a:t>
            </a:r>
            <a:r>
              <a:rPr lang="fi-FI" sz="2800" dirty="0"/>
              <a:t> in team </a:t>
            </a:r>
            <a:r>
              <a:rPr lang="fi-FI" sz="2800" dirty="0" err="1"/>
              <a:t>activities</a:t>
            </a:r>
            <a:r>
              <a:rPr lang="fi-FI" sz="2800" dirty="0"/>
              <a:t>, and express </a:t>
            </a:r>
            <a:r>
              <a:rPr lang="fi-FI" sz="2800" dirty="0" err="1"/>
              <a:t>herself</a:t>
            </a:r>
            <a:r>
              <a:rPr lang="fi-FI" sz="2800" dirty="0"/>
              <a:t> </a:t>
            </a:r>
            <a:r>
              <a:rPr lang="fi-FI" sz="2800" dirty="0" err="1"/>
              <a:t>more</a:t>
            </a:r>
            <a:r>
              <a:rPr lang="fi-FI" sz="2800" dirty="0"/>
              <a:t> </a:t>
            </a:r>
            <a:r>
              <a:rPr lang="fi-FI" sz="2800" dirty="0" err="1"/>
              <a:t>confidently</a:t>
            </a:r>
            <a:r>
              <a:rPr lang="fi-FI" sz="2800" dirty="0"/>
              <a:t>. </a:t>
            </a:r>
            <a:endParaRPr lang="en-US" sz="2800" dirty="0">
              <a:solidFill>
                <a:srgbClr val="191919"/>
              </a:solidFill>
              <a:sym typeface="Arial"/>
            </a:endParaRPr>
          </a:p>
        </p:txBody>
      </p:sp>
      <p:sp>
        <p:nvSpPr>
          <p:cNvPr id="7" name="Rectangle 6"/>
          <p:cNvSpPr/>
          <p:nvPr/>
        </p:nvSpPr>
        <p:spPr>
          <a:xfrm>
            <a:off x="6031161" y="9406546"/>
            <a:ext cx="5110694" cy="400110"/>
          </a:xfrm>
          <a:prstGeom prst="rect">
            <a:avLst/>
          </a:prstGeom>
        </p:spPr>
        <p:txBody>
          <a:bodyPr wrap="none">
            <a:spAutoFit/>
          </a:bodyPr>
          <a:lstStyle/>
          <a:p>
            <a:r>
              <a:rPr lang="en-GB" sz="2000" b="1" dirty="0" smtClean="0"/>
              <a:t>[See Module 5 for complete Case study] </a:t>
            </a:r>
            <a:endParaRPr lang="en-GB" sz="2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47"/>
        <p:cNvGrpSpPr/>
        <p:nvPr/>
      </p:nvGrpSpPr>
      <p:grpSpPr>
        <a:xfrm>
          <a:off x="0" y="0"/>
          <a:ext cx="0" cy="0"/>
          <a:chOff x="0" y="0"/>
          <a:chExt cx="0" cy="0"/>
        </a:xfrm>
      </p:grpSpPr>
      <p:sp>
        <p:nvSpPr>
          <p:cNvPr id="148" name="Google Shape;148;p6"/>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50" name="Google Shape;150;p6"/>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51" name="Google Shape;151;p6"/>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graphicFrame>
        <p:nvGraphicFramePr>
          <p:cNvPr id="2" name="Table 1"/>
          <p:cNvGraphicFramePr>
            <a:graphicFrameLocks noGrp="1"/>
          </p:cNvGraphicFramePr>
          <p:nvPr>
            <p:extLst>
              <p:ext uri="{D42A27DB-BD31-4B8C-83A1-F6EECF244321}">
                <p14:modId xmlns:p14="http://schemas.microsoft.com/office/powerpoint/2010/main" val="880718626"/>
              </p:ext>
            </p:extLst>
          </p:nvPr>
        </p:nvGraphicFramePr>
        <p:xfrm>
          <a:off x="3319553" y="2478163"/>
          <a:ext cx="11648899" cy="6048379"/>
        </p:xfrm>
        <a:graphic>
          <a:graphicData uri="http://schemas.openxmlformats.org/drawingml/2006/table">
            <a:tbl>
              <a:tblPr/>
              <a:tblGrid>
                <a:gridCol w="354098">
                  <a:extLst>
                    <a:ext uri="{9D8B030D-6E8A-4147-A177-3AD203B41FA5}">
                      <a16:colId xmlns:a16="http://schemas.microsoft.com/office/drawing/2014/main" val="1717178266"/>
                    </a:ext>
                  </a:extLst>
                </a:gridCol>
                <a:gridCol w="5066318">
                  <a:extLst>
                    <a:ext uri="{9D8B030D-6E8A-4147-A177-3AD203B41FA5}">
                      <a16:colId xmlns:a16="http://schemas.microsoft.com/office/drawing/2014/main" val="1686966360"/>
                    </a:ext>
                  </a:extLst>
                </a:gridCol>
                <a:gridCol w="6228483">
                  <a:extLst>
                    <a:ext uri="{9D8B030D-6E8A-4147-A177-3AD203B41FA5}">
                      <a16:colId xmlns:a16="http://schemas.microsoft.com/office/drawing/2014/main" val="3321318911"/>
                    </a:ext>
                  </a:extLst>
                </a:gridCol>
              </a:tblGrid>
              <a:tr h="941109">
                <a:tc>
                  <a:txBody>
                    <a:bodyPr/>
                    <a:lstStyle/>
                    <a:p>
                      <a:pPr fontAlgn="t"/>
                      <a:r>
                        <a:rPr lang="en-GB" sz="2800">
                          <a:effectLst/>
                        </a:rPr>
                        <a:t> </a:t>
                      </a: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mn-lt"/>
                        </a:rPr>
                        <a:t>Individual Exercise</a:t>
                      </a:r>
                      <a:endParaRPr lang="en-GB" sz="2800" b="1"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mn-lt"/>
                        </a:rPr>
                        <a:t>Group Exercise</a:t>
                      </a:r>
                      <a:endParaRPr lang="en-GB" sz="2800" b="1"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extLst>
                  <a:ext uri="{0D108BD9-81ED-4DB2-BD59-A6C34878D82A}">
                    <a16:rowId xmlns:a16="http://schemas.microsoft.com/office/drawing/2014/main" val="501189431"/>
                  </a:ext>
                </a:extLst>
              </a:tr>
              <a:tr h="1551558">
                <a:tc>
                  <a:txBody>
                    <a:bodyPr/>
                    <a:lstStyle/>
                    <a:p>
                      <a:pPr rtl="0" fontAlgn="t">
                        <a:spcBef>
                          <a:spcPts val="0"/>
                        </a:spcBef>
                        <a:spcAft>
                          <a:spcPts val="0"/>
                        </a:spcAft>
                      </a:pPr>
                      <a:r>
                        <a:rPr lang="en-GB" sz="2800" b="0" i="0" u="none" strike="noStrike">
                          <a:solidFill>
                            <a:srgbClr val="000000"/>
                          </a:solidFill>
                          <a:effectLst/>
                          <a:latin typeface="Calibri" panose="020F0502020204030204" pitchFamily="34" charset="0"/>
                        </a:rPr>
                        <a:t>1</a:t>
                      </a:r>
                      <a:endParaRPr lang="en-GB" sz="28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en-GB" sz="2800" b="0" i="0" u="none" strike="noStrike" dirty="0">
                          <a:solidFill>
                            <a:srgbClr val="000000"/>
                          </a:solidFill>
                          <a:effectLst/>
                          <a:latin typeface="+mn-lt"/>
                        </a:rPr>
                        <a:t>What were the key factors contributing to the challenge in case study </a:t>
                      </a:r>
                      <a:r>
                        <a:rPr lang="en-GB" sz="2800" b="0" i="0" u="none" strike="noStrike" dirty="0" smtClean="0">
                          <a:solidFill>
                            <a:srgbClr val="000000"/>
                          </a:solidFill>
                          <a:effectLst/>
                          <a:latin typeface="+mn-lt"/>
                        </a:rPr>
                        <a:t>5.1</a:t>
                      </a:r>
                      <a:r>
                        <a:rPr lang="en-GB" sz="2800" b="0" i="0" u="none" strike="noStrike" dirty="0">
                          <a:solidFill>
                            <a:srgbClr val="000000"/>
                          </a:solidFill>
                          <a:effectLst/>
                          <a:latin typeface="+mn-lt"/>
                        </a:rPr>
                        <a:t>?</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Which</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are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2 </a:t>
                      </a:r>
                      <a:r>
                        <a:rPr lang="fi-FI" sz="2800" b="0" i="0" u="none" strike="noStrike" cap="none" dirty="0" err="1" smtClean="0">
                          <a:solidFill>
                            <a:schemeClr val="tx1"/>
                          </a:solidFill>
                          <a:effectLst/>
                          <a:latin typeface="+mn-lt"/>
                          <a:ea typeface="+mn-ea"/>
                          <a:cs typeface="+mn-cs"/>
                          <a:sym typeface="Arial"/>
                        </a:rPr>
                        <a:t>primitive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goals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that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helped</a:t>
                      </a:r>
                      <a:r>
                        <a:rPr lang="fi-FI" sz="2800" b="0" i="0" u="none" strike="noStrike" cap="none" dirty="0" smtClean="0">
                          <a:solidFill>
                            <a:schemeClr val="tx1"/>
                          </a:solidFill>
                          <a:effectLst/>
                          <a:latin typeface="+mn-lt"/>
                          <a:ea typeface="+mn-ea"/>
                          <a:cs typeface="+mn-cs"/>
                          <a:sym typeface="Arial"/>
                        </a:rPr>
                        <a:t> “S”?</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3302526978"/>
                  </a:ext>
                </a:extLst>
              </a:tr>
              <a:tr h="2019723">
                <a:tc>
                  <a:txBody>
                    <a:bodyPr/>
                    <a:lstStyle/>
                    <a:p>
                      <a:pPr rtl="0" fontAlgn="t">
                        <a:spcBef>
                          <a:spcPts val="0"/>
                        </a:spcBef>
                        <a:spcAft>
                          <a:spcPts val="0"/>
                        </a:spcAft>
                      </a:pPr>
                      <a:r>
                        <a:rPr lang="en-GB" sz="2800" b="0" i="0" u="none" strike="noStrike">
                          <a:solidFill>
                            <a:srgbClr val="000000"/>
                          </a:solidFill>
                          <a:effectLst/>
                          <a:latin typeface="Calibri" panose="020F0502020204030204" pitchFamily="34" charset="0"/>
                        </a:rPr>
                        <a:t>2</a:t>
                      </a:r>
                      <a:endParaRPr lang="en-GB" sz="28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rtl="0" fontAlgn="t">
                        <a:spcBef>
                          <a:spcPts val="0"/>
                        </a:spcBef>
                        <a:spcAft>
                          <a:spcPts val="0"/>
                        </a:spcAft>
                      </a:pPr>
                      <a:r>
                        <a:rPr lang="fi-FI" sz="2800" b="0" i="0" u="none" strike="noStrike" cap="none" dirty="0" smtClean="0">
                          <a:solidFill>
                            <a:schemeClr val="tx1"/>
                          </a:solidFill>
                          <a:effectLst/>
                          <a:latin typeface="+mn-lt"/>
                          <a:ea typeface="+mn-ea"/>
                          <a:cs typeface="+mn-cs"/>
                          <a:sym typeface="Arial"/>
                        </a:rPr>
                        <a:t>How </a:t>
                      </a:r>
                      <a:r>
                        <a:rPr lang="fi-FI" sz="2800" b="0" i="0" u="none" strike="noStrike" cap="none" dirty="0" err="1" smtClean="0">
                          <a:solidFill>
                            <a:schemeClr val="tx1"/>
                          </a:solidFill>
                          <a:effectLst/>
                          <a:latin typeface="+mn-lt"/>
                          <a:ea typeface="+mn-ea"/>
                          <a:cs typeface="+mn-cs"/>
                          <a:sym typeface="Arial"/>
                        </a:rPr>
                        <a:t>can</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family</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involvement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improve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outcomes</a:t>
                      </a:r>
                      <a:r>
                        <a:rPr lang="fi-FI" sz="2800" b="0" i="0" u="none" strike="noStrike" cap="none" dirty="0" smtClean="0">
                          <a:solidFill>
                            <a:schemeClr val="tx1"/>
                          </a:solidFill>
                          <a:effectLst/>
                          <a:latin typeface="+mn-lt"/>
                          <a:ea typeface="+mn-ea"/>
                          <a:cs typeface="+mn-cs"/>
                          <a:sym typeface="Arial"/>
                        </a:rPr>
                        <a:t> for a </a:t>
                      </a:r>
                      <a:r>
                        <a:rPr lang="fi-FI" sz="2800" b="0" i="0" u="none" strike="noStrike" cap="none" dirty="0" err="1" smtClean="0">
                          <a:solidFill>
                            <a:schemeClr val="tx1"/>
                          </a:solidFill>
                          <a:effectLst/>
                          <a:latin typeface="+mn-lt"/>
                          <a:ea typeface="+mn-ea"/>
                          <a:cs typeface="+mn-cs"/>
                          <a:sym typeface="Arial"/>
                        </a:rPr>
                        <a:t>child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with</a:t>
                      </a:r>
                      <a:r>
                        <a:rPr lang="fi-FI" sz="2800" b="0" i="0" u="none" strike="noStrike" cap="none" dirty="0" smtClean="0">
                          <a:solidFill>
                            <a:schemeClr val="tx1"/>
                          </a:solidFill>
                          <a:effectLst/>
                          <a:latin typeface="+mn-lt"/>
                          <a:ea typeface="+mn-ea"/>
                          <a:cs typeface="+mn-cs"/>
                          <a:sym typeface="Arial"/>
                        </a:rPr>
                        <a:t> ADHD </a:t>
                      </a:r>
                      <a:r>
                        <a:rPr lang="fi-FI" sz="2800" b="0" i="0" u="none" strike="noStrike" cap="none" dirty="0" err="1" smtClean="0">
                          <a:solidFill>
                            <a:schemeClr val="tx1"/>
                          </a:solidFill>
                          <a:effectLst/>
                          <a:latin typeface="+mn-lt"/>
                          <a:ea typeface="+mn-ea"/>
                          <a:cs typeface="+mn-cs"/>
                          <a:sym typeface="Arial"/>
                        </a:rPr>
                        <a:t>like</a:t>
                      </a:r>
                      <a:r>
                        <a:rPr lang="fi-FI" sz="2800" b="0" i="0" u="none" strike="noStrike" cap="none" dirty="0" smtClean="0">
                          <a:solidFill>
                            <a:schemeClr val="tx1"/>
                          </a:solidFill>
                          <a:effectLst/>
                          <a:latin typeface="+mn-lt"/>
                          <a:ea typeface="+mn-ea"/>
                          <a:cs typeface="+mn-cs"/>
                          <a:sym typeface="Arial"/>
                        </a:rPr>
                        <a:t> “S”?</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Give</a:t>
                      </a:r>
                      <a:r>
                        <a:rPr lang="fi-FI" sz="2800" b="0" i="0" u="none" strike="noStrike" cap="none" dirty="0" smtClean="0">
                          <a:solidFill>
                            <a:schemeClr val="tx1"/>
                          </a:solidFill>
                          <a:effectLst/>
                          <a:latin typeface="+mn-lt"/>
                          <a:ea typeface="+mn-ea"/>
                          <a:cs typeface="+mn-cs"/>
                          <a:sym typeface="Arial"/>
                        </a:rPr>
                        <a:t> 2 </a:t>
                      </a:r>
                      <a:r>
                        <a:rPr lang="fi-FI" sz="2800" b="0" i="0" u="none" strike="noStrike" cap="none" dirty="0" err="1" smtClean="0">
                          <a:solidFill>
                            <a:schemeClr val="tx1"/>
                          </a:solidFill>
                          <a:effectLst/>
                          <a:latin typeface="+mn-lt"/>
                          <a:ea typeface="+mn-ea"/>
                          <a:cs typeface="+mn-cs"/>
                          <a:sym typeface="Arial"/>
                        </a:rPr>
                        <a:t>extra</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suggestions</a:t>
                      </a:r>
                      <a:r>
                        <a:rPr lang="fi-FI" sz="2800" b="0" i="0" u="none" strike="noStrike" cap="none" dirty="0" smtClean="0">
                          <a:solidFill>
                            <a:schemeClr val="tx1"/>
                          </a:solidFill>
                          <a:effectLst/>
                          <a:latin typeface="+mn-lt"/>
                          <a:ea typeface="+mn-ea"/>
                          <a:cs typeface="+mn-cs"/>
                          <a:sym typeface="Arial"/>
                        </a:rPr>
                        <a:t> for “S” intervention </a:t>
                      </a:r>
                      <a:r>
                        <a:rPr lang="fi-FI" sz="2800" b="0" i="0" u="none" strike="noStrike" cap="none" dirty="0" err="1" smtClean="0">
                          <a:solidFill>
                            <a:schemeClr val="tx1"/>
                          </a:solidFill>
                          <a:effectLst/>
                          <a:latin typeface="+mn-lt"/>
                          <a:ea typeface="+mn-ea"/>
                          <a:cs typeface="+mn-cs"/>
                          <a:sym typeface="Arial"/>
                        </a:rPr>
                        <a:t>apart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from</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ones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mentioned</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extLst>
                  <a:ext uri="{0D108BD9-81ED-4DB2-BD59-A6C34878D82A}">
                    <a16:rowId xmlns:a16="http://schemas.microsoft.com/office/drawing/2014/main" val="3112508561"/>
                  </a:ext>
                </a:extLst>
              </a:tr>
              <a:tr h="1535989">
                <a:tc>
                  <a:txBody>
                    <a:bodyPr/>
                    <a:lstStyle/>
                    <a:p>
                      <a:pPr rtl="0" fontAlgn="t">
                        <a:spcBef>
                          <a:spcPts val="0"/>
                        </a:spcBef>
                        <a:spcAft>
                          <a:spcPts val="0"/>
                        </a:spcAft>
                      </a:pPr>
                      <a:r>
                        <a:rPr lang="en-GB" sz="2800" b="0" i="0" u="none" strike="noStrike">
                          <a:solidFill>
                            <a:srgbClr val="000000"/>
                          </a:solidFill>
                          <a:effectLst/>
                          <a:latin typeface="Calibri" panose="020F0502020204030204" pitchFamily="34" charset="0"/>
                        </a:rPr>
                        <a:t>3</a:t>
                      </a:r>
                      <a:endParaRPr lang="en-GB" sz="28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Which</a:t>
                      </a:r>
                      <a:r>
                        <a:rPr lang="fi-FI" sz="2800" b="0" i="0" u="none" strike="noStrike" cap="none" dirty="0" smtClean="0">
                          <a:solidFill>
                            <a:schemeClr val="tx1"/>
                          </a:solidFill>
                          <a:effectLst/>
                          <a:latin typeface="+mn-lt"/>
                          <a:ea typeface="+mn-ea"/>
                          <a:cs typeface="+mn-cs"/>
                          <a:sym typeface="Arial"/>
                        </a:rPr>
                        <a:t> is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way</a:t>
                      </a:r>
                      <a:r>
                        <a:rPr lang="fi-FI" sz="2800" b="0" i="0" u="none" strike="noStrike" cap="none" dirty="0" smtClean="0">
                          <a:solidFill>
                            <a:schemeClr val="tx1"/>
                          </a:solidFill>
                          <a:effectLst/>
                          <a:latin typeface="+mn-lt"/>
                          <a:ea typeface="+mn-ea"/>
                          <a:cs typeface="+mn-cs"/>
                          <a:sym typeface="Arial"/>
                        </a:rPr>
                        <a:t> for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child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with</a:t>
                      </a:r>
                      <a:r>
                        <a:rPr lang="fi-FI" sz="2800" b="0" i="0" u="none" strike="noStrike" cap="none" dirty="0" smtClean="0">
                          <a:solidFill>
                            <a:schemeClr val="tx1"/>
                          </a:solidFill>
                          <a:effectLst/>
                          <a:latin typeface="+mn-lt"/>
                          <a:ea typeface="+mn-ea"/>
                          <a:cs typeface="+mn-cs"/>
                          <a:sym typeface="Arial"/>
                        </a:rPr>
                        <a:t> ADHD to </a:t>
                      </a:r>
                      <a:r>
                        <a:rPr lang="fi-FI" sz="2800" b="0" i="0" u="none" strike="noStrike" cap="none" dirty="0" err="1" smtClean="0">
                          <a:solidFill>
                            <a:schemeClr val="tx1"/>
                          </a:solidFill>
                          <a:effectLst/>
                          <a:latin typeface="+mn-lt"/>
                          <a:ea typeface="+mn-ea"/>
                          <a:cs typeface="+mn-cs"/>
                          <a:sym typeface="Arial"/>
                        </a:rPr>
                        <a:t>succeed</a:t>
                      </a:r>
                      <a:r>
                        <a:rPr lang="fi-FI" sz="2800" b="0" i="0" u="none" strike="noStrike" cap="none" dirty="0" smtClean="0">
                          <a:solidFill>
                            <a:schemeClr val="tx1"/>
                          </a:solidFill>
                          <a:effectLst/>
                          <a:latin typeface="+mn-lt"/>
                          <a:ea typeface="+mn-ea"/>
                          <a:cs typeface="+mn-cs"/>
                          <a:sym typeface="Arial"/>
                        </a:rPr>
                        <a:t> in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social</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inclusion</a:t>
                      </a:r>
                      <a:r>
                        <a:rPr lang="fi-FI" sz="2800" b="0" i="0" u="none" strike="noStrike" cap="none" dirty="0" smtClean="0">
                          <a:solidFill>
                            <a:schemeClr val="tx1"/>
                          </a:solidFill>
                          <a:effectLst/>
                          <a:latin typeface="+mn-lt"/>
                          <a:ea typeface="+mn-ea"/>
                          <a:cs typeface="+mn-cs"/>
                          <a:sym typeface="Arial"/>
                        </a:rPr>
                        <a:t>? </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Why</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are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structured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routines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important</a:t>
                      </a:r>
                      <a:r>
                        <a:rPr lang="fi-FI" sz="2800" b="0" i="0" u="none" strike="noStrike" cap="none" dirty="0" smtClean="0">
                          <a:solidFill>
                            <a:schemeClr val="tx1"/>
                          </a:solidFill>
                          <a:effectLst/>
                          <a:latin typeface="+mn-lt"/>
                          <a:ea typeface="+mn-ea"/>
                          <a:cs typeface="+mn-cs"/>
                          <a:sym typeface="Arial"/>
                        </a:rPr>
                        <a:t> for “S”?</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1950635883"/>
                  </a:ext>
                </a:extLst>
              </a:tr>
            </a:tbl>
          </a:graphicData>
        </a:graphic>
      </p:graphicFrame>
      <p:sp>
        <p:nvSpPr>
          <p:cNvPr id="3" name="Rectangle 1"/>
          <p:cNvSpPr>
            <a:spLocks noChangeArrowheads="1"/>
          </p:cNvSpPr>
          <p:nvPr/>
        </p:nvSpPr>
        <p:spPr bwMode="auto">
          <a:xfrm>
            <a:off x="3555949" y="2859497"/>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Rectangle 3"/>
          <p:cNvSpPr/>
          <p:nvPr/>
        </p:nvSpPr>
        <p:spPr>
          <a:xfrm>
            <a:off x="611827" y="549474"/>
            <a:ext cx="14470628" cy="1344342"/>
          </a:xfrm>
          <a:prstGeom prst="rect">
            <a:avLst/>
          </a:prstGeom>
        </p:spPr>
        <p:txBody>
          <a:bodyPr wrap="none">
            <a:spAutoFit/>
          </a:bodyPr>
          <a:lstStyle/>
          <a:p>
            <a:pPr lvl="0">
              <a:lnSpc>
                <a:spcPct val="225518"/>
              </a:lnSpc>
            </a:pPr>
            <a:r>
              <a:rPr lang="en-GB" sz="3600" b="1" dirty="0">
                <a:solidFill>
                  <a:srgbClr val="7030A0"/>
                </a:solidFill>
              </a:rPr>
              <a:t>CASE STUDY 5.1 : </a:t>
            </a:r>
            <a:r>
              <a:rPr lang="en-GB" sz="3600" b="1" dirty="0" smtClean="0">
                <a:solidFill>
                  <a:srgbClr val="7030A0"/>
                </a:solidFill>
              </a:rPr>
              <a:t>Behavioural </a:t>
            </a:r>
            <a:r>
              <a:rPr lang="en-GB" sz="3600" b="1" dirty="0">
                <a:solidFill>
                  <a:srgbClr val="7030A0"/>
                </a:solidFill>
              </a:rPr>
              <a:t>regulation &amp; Social Inclusion “S” </a:t>
            </a:r>
          </a:p>
        </p:txBody>
      </p:sp>
    </p:spTree>
    <p:extLst>
      <p:ext uri="{BB962C8B-B14F-4D97-AF65-F5344CB8AC3E}">
        <p14:creationId xmlns:p14="http://schemas.microsoft.com/office/powerpoint/2010/main" val="2454379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56"/>
        <p:cNvGrpSpPr/>
        <p:nvPr/>
      </p:nvGrpSpPr>
      <p:grpSpPr>
        <a:xfrm>
          <a:off x="0" y="0"/>
          <a:ext cx="0" cy="0"/>
          <a:chOff x="0" y="0"/>
          <a:chExt cx="0" cy="0"/>
        </a:xfrm>
      </p:grpSpPr>
      <p:sp>
        <p:nvSpPr>
          <p:cNvPr id="157" name="Google Shape;157;p7"/>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59" name="Google Shape;159;p7"/>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60" name="Google Shape;160;p7"/>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7" name="Rectangle 6"/>
          <p:cNvSpPr/>
          <p:nvPr/>
        </p:nvSpPr>
        <p:spPr>
          <a:xfrm>
            <a:off x="641323" y="547058"/>
            <a:ext cx="13957667" cy="1344342"/>
          </a:xfrm>
          <a:prstGeom prst="rect">
            <a:avLst/>
          </a:prstGeom>
        </p:spPr>
        <p:txBody>
          <a:bodyPr wrap="none">
            <a:spAutoFit/>
          </a:bodyPr>
          <a:lstStyle/>
          <a:p>
            <a:pPr lvl="0">
              <a:lnSpc>
                <a:spcPct val="225518"/>
              </a:lnSpc>
            </a:pPr>
            <a:r>
              <a:rPr lang="en-GB" sz="3600" b="1" dirty="0">
                <a:solidFill>
                  <a:srgbClr val="7030A0"/>
                </a:solidFill>
              </a:rPr>
              <a:t>CASE STUDY </a:t>
            </a:r>
            <a:r>
              <a:rPr lang="en-GB" sz="3600" b="1" dirty="0" smtClean="0">
                <a:solidFill>
                  <a:srgbClr val="7030A0"/>
                </a:solidFill>
              </a:rPr>
              <a:t>5.2 : </a:t>
            </a:r>
            <a:r>
              <a:rPr lang="fi-FI" sz="3600" b="1" dirty="0" err="1">
                <a:solidFill>
                  <a:srgbClr val="7030A0"/>
                </a:solidFill>
              </a:rPr>
              <a:t>Emotional</a:t>
            </a:r>
            <a:r>
              <a:rPr lang="fi-FI" sz="3600" b="1" dirty="0">
                <a:solidFill>
                  <a:srgbClr val="7030A0"/>
                </a:solidFill>
              </a:rPr>
              <a:t> &amp;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Deficit</a:t>
            </a:r>
            <a:r>
              <a:rPr lang="fi-FI" sz="3600" b="1" dirty="0">
                <a:solidFill>
                  <a:srgbClr val="7030A0"/>
                </a:solidFill>
              </a:rPr>
              <a:t> </a:t>
            </a:r>
            <a:r>
              <a:rPr lang="fi-FI" sz="3600" b="1" dirty="0" err="1">
                <a:solidFill>
                  <a:srgbClr val="7030A0"/>
                </a:solidFill>
              </a:rPr>
              <a:t>with</a:t>
            </a:r>
            <a:r>
              <a:rPr lang="fi-FI" sz="3600" b="1" dirty="0">
                <a:solidFill>
                  <a:srgbClr val="7030A0"/>
                </a:solidFill>
              </a:rPr>
              <a:t> </a:t>
            </a:r>
            <a:r>
              <a:rPr lang="fi-FI" sz="3600" b="1" dirty="0" err="1">
                <a:solidFill>
                  <a:srgbClr val="7030A0"/>
                </a:solidFill>
              </a:rPr>
              <a:t>hyperactivty</a:t>
            </a:r>
            <a:endParaRPr lang="en-GB" sz="3600" b="1" dirty="0">
              <a:solidFill>
                <a:srgbClr val="7030A0"/>
              </a:solidFill>
            </a:endParaRPr>
          </a:p>
        </p:txBody>
      </p:sp>
      <p:sp>
        <p:nvSpPr>
          <p:cNvPr id="4" name="Rectangle 1"/>
          <p:cNvSpPr>
            <a:spLocks noChangeArrowheads="1"/>
          </p:cNvSpPr>
          <p:nvPr/>
        </p:nvSpPr>
        <p:spPr bwMode="auto">
          <a:xfrm>
            <a:off x="228600" y="1891400"/>
            <a:ext cx="16916400" cy="607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584" tIns="45720" rIns="91440" bIns="0" numCol="1" anchor="ctr" anchorCtr="0" compatLnSpc="1">
            <a:prstTxWarp prst="textNoShape">
              <a:avLst/>
            </a:prstTxWarp>
            <a:spAutoFit/>
          </a:bodyPr>
          <a:lstStyle/>
          <a:p>
            <a:r>
              <a:rPr lang="en-US" sz="2800" dirty="0">
                <a:latin typeface="+mn-lt"/>
              </a:rPr>
              <a:t>“A” is a nice boy with blond hair, polite, nice looking and clever! </a:t>
            </a:r>
            <a:r>
              <a:rPr lang="en-US" sz="2800" dirty="0" smtClean="0">
                <a:latin typeface="+mn-lt"/>
              </a:rPr>
              <a:t>He </a:t>
            </a:r>
            <a:r>
              <a:rPr lang="en-US" sz="2800" dirty="0">
                <a:latin typeface="+mn-lt"/>
              </a:rPr>
              <a:t>is hyperkinetic by moving all the time without purpose. </a:t>
            </a:r>
            <a:r>
              <a:rPr kumimoji="0" lang="en-US" altLang="en-US" sz="2800" b="0" i="0" u="none" strike="noStrike" cap="none" normalizeH="0" baseline="0" dirty="0" smtClean="0">
                <a:ln>
                  <a:noFill/>
                </a:ln>
                <a:solidFill>
                  <a:schemeClr val="tx1"/>
                </a:solidFill>
                <a:effectLst/>
                <a:latin typeface="+mn-lt"/>
                <a:ea typeface="Calibri" panose="020F0502020204030204" pitchFamily="34" charset="0"/>
              </a:rPr>
              <a:t>Although he practices martial arts for the last 2 years, he was negative about playing with others and had social skills only at the beginning of the practice. At home, he played with the smartphone and started studying at 8pm. When there was a need for a break, his mother shouted at him as she couldn’t understand the son’s difficulty and needs.</a:t>
            </a:r>
            <a:endParaRPr kumimoji="0" lang="en-GB" altLang="en-US" sz="2800" b="0" i="0" u="none" strike="noStrike" cap="none" normalizeH="0" baseline="0" dirty="0" smtClean="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mn-lt"/>
                <a:ea typeface="Calibri" panose="020F0502020204030204" pitchFamily="34" charset="0"/>
              </a:rPr>
              <a:t>His parents asked for help from a developmental psychologist and a therapist. After the appropriate testing and the clinical observation, a</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growing</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interest</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was</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evaluating</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in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family</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history</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of ADHD,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mental</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health</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conditions</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and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cortical</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r>
              <a:rPr kumimoji="0" lang="fi-FI" altLang="en-US" sz="2800" b="0" i="0" u="none" strike="noStrike" cap="none" normalizeH="0" baseline="0" dirty="0" err="1" smtClean="0">
                <a:ln>
                  <a:noFill/>
                </a:ln>
                <a:solidFill>
                  <a:schemeClr val="tx1"/>
                </a:solidFill>
                <a:effectLst/>
                <a:latin typeface="+mn-lt"/>
                <a:ea typeface="Calibri" panose="020F0502020204030204" pitchFamily="34" charset="0"/>
              </a:rPr>
              <a:t>activation</a:t>
            </a:r>
            <a:r>
              <a:rPr kumimoji="0" lang="fi-FI" altLang="en-US" sz="2800" b="0" i="0" u="none" strike="noStrike" cap="none" normalizeH="0" baseline="0" dirty="0" smtClean="0">
                <a:ln>
                  <a:noFill/>
                </a:ln>
                <a:solidFill>
                  <a:schemeClr val="tx1"/>
                </a:solidFill>
                <a:effectLst/>
                <a:latin typeface="+mn-lt"/>
                <a:ea typeface="Calibri" panose="020F050202020403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smtClean="0">
              <a:ln>
                <a:noFill/>
              </a:ln>
              <a:solidFill>
                <a:schemeClr val="tx1"/>
              </a:solidFill>
              <a:effectLst/>
              <a:latin typeface="+mn-lt"/>
              <a:ea typeface="Aptos"/>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smtClean="0">
                <a:ln>
                  <a:noFill/>
                </a:ln>
                <a:solidFill>
                  <a:schemeClr val="tx1"/>
                </a:solidFill>
                <a:effectLst/>
                <a:latin typeface="+mn-lt"/>
                <a:ea typeface="Aptos"/>
                <a:cs typeface="Calibri" panose="020F0502020204030204" pitchFamily="34" charset="0"/>
              </a:rPr>
              <a:t>The preferable techniques are: Spontaneous expression at </a:t>
            </a:r>
            <a:r>
              <a:rPr kumimoji="0" lang="en-US" altLang="en-US" sz="2800" b="0" i="0" u="none" strike="noStrike" cap="none" normalizeH="0" baseline="0" dirty="0" err="1" smtClean="0">
                <a:ln>
                  <a:noFill/>
                </a:ln>
                <a:solidFill>
                  <a:schemeClr val="tx1"/>
                </a:solidFill>
                <a:effectLst/>
                <a:latin typeface="+mn-lt"/>
                <a:ea typeface="Aptos"/>
                <a:cs typeface="Calibri" panose="020F0502020204030204" pitchFamily="34" charset="0"/>
              </a:rPr>
              <a:t>Dramatotherapy</a:t>
            </a:r>
            <a:r>
              <a:rPr kumimoji="0" lang="en-US" altLang="en-US" sz="2800" b="0" i="0" u="none" strike="noStrike" cap="none" normalizeH="0" baseline="0" dirty="0" smtClean="0">
                <a:ln>
                  <a:noFill/>
                </a:ln>
                <a:solidFill>
                  <a:schemeClr val="tx1"/>
                </a:solidFill>
                <a:effectLst/>
                <a:latin typeface="+mn-lt"/>
                <a:ea typeface="Aptos"/>
                <a:cs typeface="Calibri" panose="020F0502020204030204" pitchFamily="34" charset="0"/>
              </a:rPr>
              <a:t> or Animal Play with non-verbal communication (</a:t>
            </a:r>
            <a:r>
              <a:rPr kumimoji="0" lang="en-GB" altLang="en-US" sz="2800" b="0" i="0" u="none" strike="noStrike" cap="none" normalizeH="0" baseline="0" dirty="0" smtClean="0">
                <a:ln>
                  <a:noFill/>
                </a:ln>
                <a:solidFill>
                  <a:schemeClr val="tx1"/>
                </a:solidFill>
                <a:effectLst/>
                <a:latin typeface="+mn-lt"/>
                <a:ea typeface="Aptos"/>
                <a:cs typeface="Calibri" panose="020F0502020204030204" pitchFamily="34" charset="0"/>
              </a:rPr>
              <a:t>Animal play involves participants embodying animals through movement, sound, and behaviour. This can occur in therapeutic, educational, or play-based settings.) </a:t>
            </a:r>
            <a:r>
              <a:rPr kumimoji="0" lang="en-US" altLang="en-US" sz="2800" b="0" i="0" u="none" strike="noStrike" cap="none" normalizeH="0" baseline="0" dirty="0" smtClean="0">
                <a:ln>
                  <a:noFill/>
                </a:ln>
                <a:solidFill>
                  <a:schemeClr val="tx1"/>
                </a:solidFill>
                <a:effectLst/>
                <a:latin typeface="+mn-lt"/>
                <a:ea typeface="Aptos"/>
                <a:cs typeface="Calibri" panose="020F0502020204030204" pitchFamily="34" charset="0"/>
              </a:rPr>
              <a:t>Discussion with child’s individual experience, </a:t>
            </a:r>
            <a:r>
              <a:rPr kumimoji="0" lang="en-US" altLang="en-US" sz="2800" b="0" i="0" u="none" strike="noStrike" cap="none" normalizeH="0" baseline="0" dirty="0" smtClean="0">
                <a:ln>
                  <a:noFill/>
                </a:ln>
                <a:solidFill>
                  <a:schemeClr val="tx1"/>
                </a:solidFill>
                <a:effectLst/>
                <a:latin typeface="+mn-lt"/>
                <a:ea typeface="Times New Roman" panose="02020603050405020304" pitchFamily="18" charset="0"/>
                <a:cs typeface="Calibri" panose="020F0502020204030204" pitchFamily="34" charset="0"/>
              </a:rPr>
              <a:t>Rewards upon task completion and Parental cooperation with the therapist. </a:t>
            </a:r>
            <a:endParaRPr kumimoji="0" lang="en-US" altLang="en-US" sz="2800" b="0" i="0" u="none" strike="noStrike" cap="none" normalizeH="0" baseline="0" dirty="0" smtClean="0">
              <a:ln>
                <a:noFill/>
              </a:ln>
              <a:solidFill>
                <a:schemeClr val="tx1"/>
              </a:solidFill>
              <a:effectLst/>
              <a:latin typeface="+mn-lt"/>
            </a:endParaRPr>
          </a:p>
        </p:txBody>
      </p:sp>
      <p:sp>
        <p:nvSpPr>
          <p:cNvPr id="8" name="Rectangle 7"/>
          <p:cNvSpPr/>
          <p:nvPr/>
        </p:nvSpPr>
        <p:spPr>
          <a:xfrm>
            <a:off x="6031161" y="9406546"/>
            <a:ext cx="5110694" cy="400110"/>
          </a:xfrm>
          <a:prstGeom prst="rect">
            <a:avLst/>
          </a:prstGeom>
        </p:spPr>
        <p:txBody>
          <a:bodyPr wrap="none">
            <a:spAutoFit/>
          </a:bodyPr>
          <a:lstStyle/>
          <a:p>
            <a:r>
              <a:rPr lang="en-GB" sz="2000" b="1" dirty="0" smtClean="0"/>
              <a:t>[See Module 5 for complete Case study] </a:t>
            </a:r>
            <a:endParaRPr lang="en-GB" sz="2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47"/>
        <p:cNvGrpSpPr/>
        <p:nvPr/>
      </p:nvGrpSpPr>
      <p:grpSpPr>
        <a:xfrm>
          <a:off x="0" y="0"/>
          <a:ext cx="0" cy="0"/>
          <a:chOff x="0" y="0"/>
          <a:chExt cx="0" cy="0"/>
        </a:xfrm>
      </p:grpSpPr>
      <p:sp>
        <p:nvSpPr>
          <p:cNvPr id="148" name="Google Shape;148;p6"/>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50" name="Google Shape;150;p6"/>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51" name="Google Shape;151;p6"/>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graphicFrame>
        <p:nvGraphicFramePr>
          <p:cNvPr id="2" name="Table 1"/>
          <p:cNvGraphicFramePr>
            <a:graphicFrameLocks noGrp="1"/>
          </p:cNvGraphicFramePr>
          <p:nvPr>
            <p:extLst>
              <p:ext uri="{D42A27DB-BD31-4B8C-83A1-F6EECF244321}">
                <p14:modId xmlns:p14="http://schemas.microsoft.com/office/powerpoint/2010/main" val="3545187399"/>
              </p:ext>
            </p:extLst>
          </p:nvPr>
        </p:nvGraphicFramePr>
        <p:xfrm>
          <a:off x="3319553" y="2138950"/>
          <a:ext cx="11648899" cy="6283378"/>
        </p:xfrm>
        <a:graphic>
          <a:graphicData uri="http://schemas.openxmlformats.org/drawingml/2006/table">
            <a:tbl>
              <a:tblPr/>
              <a:tblGrid>
                <a:gridCol w="354098">
                  <a:extLst>
                    <a:ext uri="{9D8B030D-6E8A-4147-A177-3AD203B41FA5}">
                      <a16:colId xmlns:a16="http://schemas.microsoft.com/office/drawing/2014/main" val="1717178266"/>
                    </a:ext>
                  </a:extLst>
                </a:gridCol>
                <a:gridCol w="5066318">
                  <a:extLst>
                    <a:ext uri="{9D8B030D-6E8A-4147-A177-3AD203B41FA5}">
                      <a16:colId xmlns:a16="http://schemas.microsoft.com/office/drawing/2014/main" val="1686966360"/>
                    </a:ext>
                  </a:extLst>
                </a:gridCol>
                <a:gridCol w="6228483">
                  <a:extLst>
                    <a:ext uri="{9D8B030D-6E8A-4147-A177-3AD203B41FA5}">
                      <a16:colId xmlns:a16="http://schemas.microsoft.com/office/drawing/2014/main" val="3321318911"/>
                    </a:ext>
                  </a:extLst>
                </a:gridCol>
              </a:tblGrid>
              <a:tr h="941109">
                <a:tc>
                  <a:txBody>
                    <a:bodyPr/>
                    <a:lstStyle/>
                    <a:p>
                      <a:pPr fontAlgn="t"/>
                      <a:r>
                        <a:rPr lang="en-GB" sz="1200">
                          <a:effectLst/>
                        </a:rPr>
                        <a:t> </a:t>
                      </a: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Calibri" panose="020F0502020204030204" pitchFamily="34" charset="0"/>
                        </a:rPr>
                        <a:t>Individual Exercise</a:t>
                      </a:r>
                      <a:endParaRPr lang="en-GB" sz="2800" b="1" dirty="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Calibri" panose="020F0502020204030204" pitchFamily="34" charset="0"/>
                        </a:rPr>
                        <a:t>Group Exercise</a:t>
                      </a:r>
                      <a:endParaRPr lang="en-GB" sz="2800" dirty="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extLst>
                  <a:ext uri="{0D108BD9-81ED-4DB2-BD59-A6C34878D82A}">
                    <a16:rowId xmlns:a16="http://schemas.microsoft.com/office/drawing/2014/main" val="501189431"/>
                  </a:ext>
                </a:extLst>
              </a:tr>
              <a:tr h="1551558">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1</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en-GB" sz="2800" b="0" i="0" u="none" strike="noStrike" dirty="0">
                          <a:solidFill>
                            <a:srgbClr val="000000"/>
                          </a:solidFill>
                          <a:effectLst/>
                          <a:latin typeface="+mn-lt"/>
                        </a:rPr>
                        <a:t>What were the key factors contributing to the challenge in case study </a:t>
                      </a:r>
                      <a:r>
                        <a:rPr lang="en-GB" sz="2800" b="0" i="0" u="none" strike="noStrike" dirty="0" smtClean="0">
                          <a:solidFill>
                            <a:srgbClr val="000000"/>
                          </a:solidFill>
                          <a:effectLst/>
                          <a:latin typeface="+mn-lt"/>
                        </a:rPr>
                        <a:t>5.2?</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List</a:t>
                      </a:r>
                      <a:r>
                        <a:rPr lang="fi-FI" sz="2800" b="0" i="0" u="none" strike="noStrike" cap="none" dirty="0" smtClean="0">
                          <a:solidFill>
                            <a:schemeClr val="tx1"/>
                          </a:solidFill>
                          <a:effectLst/>
                          <a:latin typeface="+mn-lt"/>
                          <a:ea typeface="+mn-ea"/>
                          <a:cs typeface="+mn-cs"/>
                          <a:sym typeface="Arial"/>
                        </a:rPr>
                        <a:t> 3 </a:t>
                      </a:r>
                      <a:r>
                        <a:rPr lang="fi-FI" sz="2800" b="0" i="0" u="none" strike="noStrike" cap="none" dirty="0" err="1" smtClean="0">
                          <a:solidFill>
                            <a:schemeClr val="tx1"/>
                          </a:solidFill>
                          <a:effectLst/>
                          <a:latin typeface="+mn-lt"/>
                          <a:ea typeface="+mn-ea"/>
                          <a:cs typeface="+mn-cs"/>
                          <a:sym typeface="Arial"/>
                        </a:rPr>
                        <a:t>ways</a:t>
                      </a:r>
                      <a:r>
                        <a:rPr lang="fi-FI" sz="2800" b="0" i="0" u="none" strike="noStrike" cap="none" dirty="0" smtClean="0">
                          <a:solidFill>
                            <a:schemeClr val="tx1"/>
                          </a:solidFill>
                          <a:effectLst/>
                          <a:latin typeface="+mn-lt"/>
                          <a:ea typeface="+mn-ea"/>
                          <a:cs typeface="+mn-cs"/>
                          <a:sym typeface="Arial"/>
                        </a:rPr>
                        <a:t> to </a:t>
                      </a:r>
                      <a:r>
                        <a:rPr lang="fi-FI" sz="2800" b="0" i="0" u="none" strike="noStrike" cap="none" dirty="0" err="1" smtClean="0">
                          <a:solidFill>
                            <a:schemeClr val="tx1"/>
                          </a:solidFill>
                          <a:effectLst/>
                          <a:latin typeface="+mn-lt"/>
                          <a:ea typeface="+mn-ea"/>
                          <a:cs typeface="+mn-cs"/>
                          <a:sym typeface="Arial"/>
                        </a:rPr>
                        <a:t>overcome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this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challenge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using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tools</a:t>
                      </a:r>
                      <a:r>
                        <a:rPr lang="fi-FI" sz="2800" b="0" i="0" u="none" strike="noStrike" cap="none" dirty="0" smtClean="0">
                          <a:solidFill>
                            <a:schemeClr val="tx1"/>
                          </a:solidFill>
                          <a:effectLst/>
                          <a:latin typeface="+mn-lt"/>
                          <a:ea typeface="+mn-ea"/>
                          <a:cs typeface="+mn-cs"/>
                          <a:sym typeface="Arial"/>
                        </a:rPr>
                        <a:t> and </a:t>
                      </a:r>
                      <a:r>
                        <a:rPr lang="fi-FI" sz="2800" b="0" i="0" u="none" strike="noStrike" cap="none" dirty="0" err="1" smtClean="0">
                          <a:solidFill>
                            <a:schemeClr val="tx1"/>
                          </a:solidFill>
                          <a:effectLst/>
                          <a:latin typeface="+mn-lt"/>
                          <a:ea typeface="+mn-ea"/>
                          <a:cs typeface="+mn-cs"/>
                          <a:sym typeface="Arial"/>
                        </a:rPr>
                        <a:t>solutions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from</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this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module</a:t>
                      </a:r>
                      <a:r>
                        <a:rPr lang="fi-FI" sz="2800" b="0" i="0" u="none" strike="noStrike" cap="none" dirty="0" smtClean="0">
                          <a:solidFill>
                            <a:schemeClr val="tx1"/>
                          </a:solidFill>
                          <a:effectLst/>
                          <a:latin typeface="+mn-lt"/>
                          <a:ea typeface="+mn-ea"/>
                          <a:cs typeface="+mn-cs"/>
                          <a:sym typeface="Arial"/>
                        </a:rPr>
                        <a:t>.</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3302526978"/>
                  </a:ext>
                </a:extLst>
              </a:tr>
              <a:tr h="2019723">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2</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rtl="0" fontAlgn="t">
                        <a:spcBef>
                          <a:spcPts val="0"/>
                        </a:spcBef>
                        <a:spcAft>
                          <a:spcPts val="0"/>
                        </a:spcAft>
                      </a:pPr>
                      <a:r>
                        <a:rPr lang="fi-FI" sz="2800" b="0" i="0" u="none" strike="noStrike" cap="none" dirty="0" smtClean="0">
                          <a:solidFill>
                            <a:schemeClr val="tx1"/>
                          </a:solidFill>
                          <a:effectLst/>
                          <a:latin typeface="+mn-lt"/>
                          <a:ea typeface="+mn-ea"/>
                          <a:cs typeface="+mn-cs"/>
                          <a:sym typeface="Arial"/>
                        </a:rPr>
                        <a:t>How </a:t>
                      </a:r>
                      <a:r>
                        <a:rPr lang="fi-FI" sz="2800" b="0" i="0" u="none" strike="noStrike" cap="none" dirty="0" err="1" smtClean="0">
                          <a:solidFill>
                            <a:schemeClr val="tx1"/>
                          </a:solidFill>
                          <a:effectLst/>
                          <a:latin typeface="+mn-lt"/>
                          <a:ea typeface="+mn-ea"/>
                          <a:cs typeface="+mn-cs"/>
                          <a:sym typeface="Arial"/>
                        </a:rPr>
                        <a:t>was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parental</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reactions</a:t>
                      </a:r>
                      <a:r>
                        <a:rPr lang="fi-FI" sz="2800" b="0" i="0" u="none" strike="noStrike" cap="none" dirty="0" smtClean="0">
                          <a:solidFill>
                            <a:schemeClr val="tx1"/>
                          </a:solidFill>
                          <a:effectLst/>
                          <a:latin typeface="+mn-lt"/>
                          <a:ea typeface="+mn-ea"/>
                          <a:cs typeface="+mn-cs"/>
                          <a:sym typeface="Arial"/>
                        </a:rPr>
                        <a:t>?</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a:lnSpc>
                          <a:spcPct val="150000"/>
                        </a:lnSpc>
                        <a:spcAft>
                          <a:spcPts val="0"/>
                        </a:spcAft>
                      </a:pPr>
                      <a:r>
                        <a:rPr lang="en-GB" sz="2800" b="0" dirty="0">
                          <a:effectLst/>
                          <a:latin typeface="+mn-lt"/>
                          <a:ea typeface="Aptos"/>
                          <a:cs typeface="Times New Roman" panose="02020603050405020304" pitchFamily="18" charset="0"/>
                        </a:rPr>
                        <a:t>Which were the 2 major difficulties?</a:t>
                      </a:r>
                      <a:endParaRPr lang="en-GB" sz="2800" b="0" dirty="0">
                        <a:effectLst/>
                        <a:latin typeface="+mn-lt"/>
                        <a:ea typeface="Calibri" panose="020F0502020204030204" pitchFamily="34" charset="0"/>
                        <a:cs typeface="Times New Roman" panose="02020603050405020304" pitchFamily="18" charset="0"/>
                      </a:endParaRPr>
                    </a:p>
                  </a:txBody>
                  <a:tcPr marL="68580" marR="68580" marT="0" marB="0">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extLst>
                  <a:ext uri="{0D108BD9-81ED-4DB2-BD59-A6C34878D82A}">
                    <a16:rowId xmlns:a16="http://schemas.microsoft.com/office/drawing/2014/main" val="3112508561"/>
                  </a:ext>
                </a:extLst>
              </a:tr>
              <a:tr h="1535989">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3</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smtClean="0">
                          <a:solidFill>
                            <a:schemeClr val="tx1"/>
                          </a:solidFill>
                          <a:effectLst/>
                          <a:latin typeface="+mn-lt"/>
                          <a:ea typeface="+mn-ea"/>
                          <a:cs typeface="+mn-cs"/>
                          <a:sym typeface="Arial"/>
                        </a:rPr>
                        <a:t>How </a:t>
                      </a:r>
                      <a:r>
                        <a:rPr lang="fi-FI" sz="2800" b="0" i="0" u="none" strike="noStrike" cap="none" dirty="0" err="1" smtClean="0">
                          <a:solidFill>
                            <a:schemeClr val="tx1"/>
                          </a:solidFill>
                          <a:effectLst/>
                          <a:latin typeface="+mn-lt"/>
                          <a:ea typeface="+mn-ea"/>
                          <a:cs typeface="+mn-cs"/>
                          <a:sym typeface="Arial"/>
                        </a:rPr>
                        <a:t>can</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parent</a:t>
                      </a:r>
                      <a:r>
                        <a:rPr lang="fi-FI" sz="2800" b="0" i="0" u="none" strike="noStrike" cap="none" dirty="0" smtClean="0">
                          <a:solidFill>
                            <a:schemeClr val="tx1"/>
                          </a:solidFill>
                          <a:effectLst/>
                          <a:latin typeface="+mn-lt"/>
                          <a:ea typeface="+mn-ea"/>
                          <a:cs typeface="+mn-cs"/>
                          <a:sym typeface="Arial"/>
                        </a:rPr>
                        <a:t> help a 7 </a:t>
                      </a:r>
                      <a:r>
                        <a:rPr lang="fi-FI" sz="2800" b="0" i="0" u="none" strike="noStrike" cap="none" dirty="0" err="1" smtClean="0">
                          <a:solidFill>
                            <a:schemeClr val="tx1"/>
                          </a:solidFill>
                          <a:effectLst/>
                          <a:latin typeface="+mn-lt"/>
                          <a:ea typeface="+mn-ea"/>
                          <a:cs typeface="+mn-cs"/>
                          <a:sym typeface="Arial"/>
                        </a:rPr>
                        <a:t>year</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old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child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when</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there</a:t>
                      </a:r>
                      <a:r>
                        <a:rPr lang="fi-FI" sz="2800" b="0" i="0" u="none" strike="noStrike" cap="none" dirty="0" smtClean="0">
                          <a:solidFill>
                            <a:schemeClr val="tx1"/>
                          </a:solidFill>
                          <a:effectLst/>
                          <a:latin typeface="+mn-lt"/>
                          <a:ea typeface="+mn-ea"/>
                          <a:cs typeface="+mn-cs"/>
                          <a:sym typeface="Arial"/>
                        </a:rPr>
                        <a:t> is </a:t>
                      </a:r>
                      <a:r>
                        <a:rPr lang="fi-FI" sz="2800" b="0" i="0" u="none" strike="noStrike" cap="none" dirty="0" err="1" smtClean="0">
                          <a:solidFill>
                            <a:schemeClr val="tx1"/>
                          </a:solidFill>
                          <a:effectLst/>
                          <a:latin typeface="+mn-lt"/>
                          <a:ea typeface="+mn-ea"/>
                          <a:cs typeface="+mn-cs"/>
                          <a:sym typeface="Arial"/>
                        </a:rPr>
                        <a:t>emotional</a:t>
                      </a:r>
                      <a:r>
                        <a:rPr lang="fi-FI" sz="2800" b="0" i="0" u="none" strike="noStrike" cap="none" dirty="0" smtClean="0">
                          <a:solidFill>
                            <a:schemeClr val="tx1"/>
                          </a:solidFill>
                          <a:effectLst/>
                          <a:latin typeface="+mn-lt"/>
                          <a:ea typeface="+mn-ea"/>
                          <a:cs typeface="+mn-cs"/>
                          <a:sym typeface="Arial"/>
                        </a:rPr>
                        <a:t> and </a:t>
                      </a:r>
                      <a:r>
                        <a:rPr lang="fi-FI" sz="2800" b="0" i="0" u="none" strike="noStrike" cap="none" dirty="0" err="1" smtClean="0">
                          <a:solidFill>
                            <a:schemeClr val="tx1"/>
                          </a:solidFill>
                          <a:effectLst/>
                          <a:latin typeface="+mn-lt"/>
                          <a:ea typeface="+mn-ea"/>
                          <a:cs typeface="+mn-cs"/>
                          <a:sym typeface="Arial"/>
                        </a:rPr>
                        <a:t>social</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deficit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added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with</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hyperactivity</a:t>
                      </a:r>
                      <a:r>
                        <a:rPr lang="fi-FI" sz="2800" b="0" i="0" u="none" strike="noStrike" cap="none" dirty="0" smtClean="0">
                          <a:solidFill>
                            <a:schemeClr val="tx1"/>
                          </a:solidFill>
                          <a:effectLst/>
                          <a:latin typeface="+mn-lt"/>
                          <a:ea typeface="+mn-ea"/>
                          <a:cs typeface="+mn-cs"/>
                          <a:sym typeface="Arial"/>
                        </a:rPr>
                        <a:t>?</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What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key</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behavioral</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characteristics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indicated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that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child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was</a:t>
                      </a:r>
                      <a:r>
                        <a:rPr lang="fi-FI" sz="2800" b="0" i="0" u="none" strike="noStrike" cap="none" dirty="0" smtClean="0">
                          <a:solidFill>
                            <a:schemeClr val="tx1"/>
                          </a:solidFill>
                          <a:effectLst/>
                          <a:latin typeface="+mn-lt"/>
                          <a:ea typeface="+mn-ea"/>
                          <a:cs typeface="+mn-cs"/>
                          <a:sym typeface="Arial"/>
                        </a:rPr>
                        <a:t> at </a:t>
                      </a:r>
                      <a:r>
                        <a:rPr lang="fi-FI" sz="2800" b="0" i="0" u="none" strike="noStrike" cap="none" dirty="0" err="1" smtClean="0">
                          <a:solidFill>
                            <a:schemeClr val="tx1"/>
                          </a:solidFill>
                          <a:effectLst/>
                          <a:latin typeface="+mn-lt"/>
                          <a:ea typeface="+mn-ea"/>
                          <a:cs typeface="+mn-cs"/>
                          <a:sym typeface="Arial"/>
                        </a:rPr>
                        <a:t>risk</a:t>
                      </a:r>
                      <a:r>
                        <a:rPr lang="fi-FI" sz="2800" b="0" i="0" u="none" strike="noStrike" cap="none" dirty="0" smtClean="0">
                          <a:solidFill>
                            <a:schemeClr val="tx1"/>
                          </a:solidFill>
                          <a:effectLst/>
                          <a:latin typeface="+mn-lt"/>
                          <a:ea typeface="+mn-ea"/>
                          <a:cs typeface="+mn-cs"/>
                          <a:sym typeface="Arial"/>
                        </a:rPr>
                        <a:t> for ADHD?</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1950635883"/>
                  </a:ext>
                </a:extLst>
              </a:tr>
            </a:tbl>
          </a:graphicData>
        </a:graphic>
      </p:graphicFrame>
      <p:sp>
        <p:nvSpPr>
          <p:cNvPr id="3" name="Rectangle 1"/>
          <p:cNvSpPr>
            <a:spLocks noChangeArrowheads="1"/>
          </p:cNvSpPr>
          <p:nvPr/>
        </p:nvSpPr>
        <p:spPr bwMode="auto">
          <a:xfrm>
            <a:off x="3555949" y="2859497"/>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6"/>
          <p:cNvSpPr/>
          <p:nvPr/>
        </p:nvSpPr>
        <p:spPr>
          <a:xfrm>
            <a:off x="611827" y="549474"/>
            <a:ext cx="13957667" cy="1344342"/>
          </a:xfrm>
          <a:prstGeom prst="rect">
            <a:avLst/>
          </a:prstGeom>
        </p:spPr>
        <p:txBody>
          <a:bodyPr wrap="none">
            <a:spAutoFit/>
          </a:bodyPr>
          <a:lstStyle/>
          <a:p>
            <a:pPr lvl="0">
              <a:lnSpc>
                <a:spcPct val="225518"/>
              </a:lnSpc>
            </a:pPr>
            <a:r>
              <a:rPr lang="en-GB" sz="3600" b="1" dirty="0">
                <a:solidFill>
                  <a:srgbClr val="7030A0"/>
                </a:solidFill>
              </a:rPr>
              <a:t>CASE STUDY </a:t>
            </a:r>
            <a:r>
              <a:rPr lang="en-GB" sz="3600" b="1" dirty="0" smtClean="0">
                <a:solidFill>
                  <a:srgbClr val="7030A0"/>
                </a:solidFill>
              </a:rPr>
              <a:t>5.2 : </a:t>
            </a:r>
            <a:r>
              <a:rPr lang="fi-FI" sz="3600" b="1" dirty="0" err="1">
                <a:solidFill>
                  <a:srgbClr val="7030A0"/>
                </a:solidFill>
              </a:rPr>
              <a:t>Emotional</a:t>
            </a:r>
            <a:r>
              <a:rPr lang="fi-FI" sz="3600" b="1" dirty="0">
                <a:solidFill>
                  <a:srgbClr val="7030A0"/>
                </a:solidFill>
              </a:rPr>
              <a:t> &amp; </a:t>
            </a:r>
            <a:r>
              <a:rPr lang="fi-FI" sz="3600" b="1" dirty="0" err="1">
                <a:solidFill>
                  <a:srgbClr val="7030A0"/>
                </a:solidFill>
              </a:rPr>
              <a:t>Social</a:t>
            </a:r>
            <a:r>
              <a:rPr lang="fi-FI" sz="3600" b="1" dirty="0">
                <a:solidFill>
                  <a:srgbClr val="7030A0"/>
                </a:solidFill>
              </a:rPr>
              <a:t> </a:t>
            </a:r>
            <a:r>
              <a:rPr lang="fi-FI" sz="3600" b="1" dirty="0" err="1">
                <a:solidFill>
                  <a:srgbClr val="7030A0"/>
                </a:solidFill>
              </a:rPr>
              <a:t>Deficit</a:t>
            </a:r>
            <a:r>
              <a:rPr lang="fi-FI" sz="3600" b="1" dirty="0">
                <a:solidFill>
                  <a:srgbClr val="7030A0"/>
                </a:solidFill>
              </a:rPr>
              <a:t> </a:t>
            </a:r>
            <a:r>
              <a:rPr lang="fi-FI" sz="3600" b="1" dirty="0" err="1">
                <a:solidFill>
                  <a:srgbClr val="7030A0"/>
                </a:solidFill>
              </a:rPr>
              <a:t>with</a:t>
            </a:r>
            <a:r>
              <a:rPr lang="fi-FI" sz="3600" b="1" dirty="0">
                <a:solidFill>
                  <a:srgbClr val="7030A0"/>
                </a:solidFill>
              </a:rPr>
              <a:t> </a:t>
            </a:r>
            <a:r>
              <a:rPr lang="fi-FI" sz="3600" b="1" dirty="0" err="1">
                <a:solidFill>
                  <a:srgbClr val="7030A0"/>
                </a:solidFill>
              </a:rPr>
              <a:t>hyperactivty</a:t>
            </a:r>
            <a:endParaRPr lang="en-GB" sz="3600" b="1" dirty="0">
              <a:solidFill>
                <a:srgbClr val="7030A0"/>
              </a:solidFill>
            </a:endParaRPr>
          </a:p>
        </p:txBody>
      </p:sp>
    </p:spTree>
    <p:extLst>
      <p:ext uri="{BB962C8B-B14F-4D97-AF65-F5344CB8AC3E}">
        <p14:creationId xmlns:p14="http://schemas.microsoft.com/office/powerpoint/2010/main" val="357926102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9361</TotalTime>
  <Words>1413</Words>
  <Application>Microsoft Office PowerPoint</Application>
  <PresentationFormat>Custom</PresentationFormat>
  <Paragraphs>133</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Dekaplus</dc:creator>
  <cp:lastModifiedBy>Dekaplus</cp:lastModifiedBy>
  <cp:revision>38</cp:revision>
  <dcterms:created xsi:type="dcterms:W3CDTF">2006-08-16T00:00:00Z</dcterms:created>
  <dcterms:modified xsi:type="dcterms:W3CDTF">2026-02-06T13:46:25Z</dcterms:modified>
</cp:coreProperties>
</file>