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Default Extension="avif" ContentType="image/av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6"/>
  </p:notesMasterIdLst>
  <p:sldIdLst>
    <p:sldId id="256" r:id="rId2"/>
    <p:sldId id="257" r:id="rId3"/>
    <p:sldId id="267" r:id="rId4"/>
    <p:sldId id="268" r:id="rId5"/>
    <p:sldId id="269" r:id="rId6"/>
    <p:sldId id="274" r:id="rId7"/>
    <p:sldId id="275" r:id="rId8"/>
    <p:sldId id="276" r:id="rId9"/>
    <p:sldId id="277" r:id="rId10"/>
    <p:sldId id="260" r:id="rId11"/>
    <p:sldId id="273" r:id="rId12"/>
    <p:sldId id="270" r:id="rId13"/>
    <p:sldId id="278" r:id="rId14"/>
    <p:sldId id="271" r:id="rId15"/>
  </p:sldIdLst>
  <p:sldSz cx="18288000" cy="10287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7" roundtripDataSignature="AMtx7mhF837Ij/8Qq4yvdouw73jg+oYIN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2" d="100"/>
          <a:sy n="32" d="100"/>
        </p:scale>
        <p:origin x="1027" y="3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customschemas.google.com/relationships/presentationmetadata" Target="meta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30505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326740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50109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54137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98806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50985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5457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615413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7009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51939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2247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2"/>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2"/>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3"/>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13"/>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4"/>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14"/>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14"/>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14"/>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6"/>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6"/>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16"/>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7"/>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7"/>
          <p:cNvSpPr>
            <a:spLocks noGrp="1"/>
          </p:cNvSpPr>
          <p:nvPr>
            <p:ph type="pic" idx="2"/>
          </p:nvPr>
        </p:nvSpPr>
        <p:spPr>
          <a:xfrm>
            <a:off x="1792288" y="612775"/>
            <a:ext cx="5486400" cy="4114800"/>
          </a:xfrm>
          <a:prstGeom prst="rect">
            <a:avLst/>
          </a:prstGeom>
          <a:noFill/>
          <a:ln>
            <a:noFill/>
          </a:ln>
        </p:spPr>
      </p:sp>
      <p:sp>
        <p:nvSpPr>
          <p:cNvPr id="64" name="Google Shape;64;p17"/>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8"/>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9"/>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9"/>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1.jpg"/><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2.avif"/><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3.jpg"/><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Shape 83"/>
        <p:cNvGrpSpPr/>
        <p:nvPr/>
      </p:nvGrpSpPr>
      <p:grpSpPr>
        <a:xfrm>
          <a:off x="0" y="0"/>
          <a:ext cx="0" cy="0"/>
          <a:chOff x="0" y="0"/>
          <a:chExt cx="0" cy="0"/>
        </a:xfrm>
      </p:grpSpPr>
      <p:sp>
        <p:nvSpPr>
          <p:cNvPr id="84" name="Google Shape;84;p1"/>
          <p:cNvSpPr/>
          <p:nvPr/>
        </p:nvSpPr>
        <p:spPr>
          <a:xfrm>
            <a:off x="2826924" y="3843130"/>
            <a:ext cx="12198237" cy="2399960"/>
          </a:xfrm>
          <a:custGeom>
            <a:avLst/>
            <a:gdLst/>
            <a:ahLst/>
            <a:cxnLst/>
            <a:rect l="l" t="t" r="r" b="b"/>
            <a:pathLst>
              <a:path w="12198237" h="2399960" extrusionOk="0">
                <a:moveTo>
                  <a:pt x="0" y="0"/>
                </a:moveTo>
                <a:lnTo>
                  <a:pt x="12198237" y="0"/>
                </a:lnTo>
                <a:lnTo>
                  <a:pt x="12198237" y="2399960"/>
                </a:lnTo>
                <a:lnTo>
                  <a:pt x="0" y="2399960"/>
                </a:lnTo>
                <a:lnTo>
                  <a:pt x="0" y="0"/>
                </a:lnTo>
                <a:close/>
              </a:path>
            </a:pathLst>
          </a:custGeom>
          <a:blipFill rotWithShape="1">
            <a:blip r:embed="rId3">
              <a:alphaModFix/>
            </a:blip>
            <a:stretch>
              <a:fillRect/>
            </a:stretch>
          </a:blipFill>
          <a:ln>
            <a:noFill/>
          </a:ln>
        </p:spPr>
      </p:sp>
      <p:sp>
        <p:nvSpPr>
          <p:cNvPr id="85" name="Google Shape;85;p1"/>
          <p:cNvSpPr/>
          <p:nvPr/>
        </p:nvSpPr>
        <p:spPr>
          <a:xfrm>
            <a:off x="14690298" y="9105900"/>
            <a:ext cx="3237261" cy="877920"/>
          </a:xfrm>
          <a:custGeom>
            <a:avLst/>
            <a:gdLst/>
            <a:ahLst/>
            <a:cxnLst/>
            <a:rect l="l" t="t" r="r" b="b"/>
            <a:pathLst>
              <a:path w="4316349" h="1170559" extrusionOk="0">
                <a:moveTo>
                  <a:pt x="0" y="0"/>
                </a:moveTo>
                <a:lnTo>
                  <a:pt x="4316349" y="0"/>
                </a:lnTo>
                <a:lnTo>
                  <a:pt x="4316349" y="1170559"/>
                </a:lnTo>
                <a:lnTo>
                  <a:pt x="0" y="1170559"/>
                </a:lnTo>
                <a:lnTo>
                  <a:pt x="0" y="0"/>
                </a:lnTo>
                <a:close/>
              </a:path>
            </a:pathLst>
          </a:custGeom>
          <a:blipFill rotWithShape="1">
            <a:blip r:embed="rId4">
              <a:alphaModFix/>
            </a:blip>
            <a:stretch>
              <a:fillRect b="1"/>
            </a:stretch>
          </a:blipFill>
          <a:ln>
            <a:noFill/>
          </a:ln>
        </p:spPr>
      </p:sp>
      <p:pic>
        <p:nvPicPr>
          <p:cNvPr id="86" name="Google Shape;86;p1"/>
          <p:cNvPicPr preferRelativeResize="0"/>
          <p:nvPr/>
        </p:nvPicPr>
        <p:blipFill rotWithShape="1">
          <a:blip r:embed="rId5">
            <a:alphaModFix/>
          </a:blip>
          <a:srcRect l="18506" t="17006" r="17007" b="21506"/>
          <a:stretch/>
        </p:blipFill>
        <p:spPr>
          <a:xfrm>
            <a:off x="6068542" y="2318517"/>
            <a:ext cx="5715000" cy="5449186"/>
          </a:xfrm>
          <a:prstGeom prst="rect">
            <a:avLst/>
          </a:prstGeom>
          <a:noFill/>
          <a:ln>
            <a:noFill/>
          </a:ln>
        </p:spPr>
      </p:pic>
      <p:sp>
        <p:nvSpPr>
          <p:cNvPr id="87" name="Google Shape;87;p1"/>
          <p:cNvSpPr/>
          <p:nvPr/>
        </p:nvSpPr>
        <p:spPr>
          <a:xfrm>
            <a:off x="-2971800" y="3624120"/>
            <a:ext cx="5943600" cy="5943600"/>
          </a:xfrm>
          <a:prstGeom prst="ellipse">
            <a:avLst/>
          </a:prstGeom>
          <a:solidFill>
            <a:srgbClr val="6A4C8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88" name="Google Shape;88;p1"/>
          <p:cNvSpPr/>
          <p:nvPr/>
        </p:nvSpPr>
        <p:spPr>
          <a:xfrm>
            <a:off x="-533400" y="7412724"/>
            <a:ext cx="4309991" cy="4309991"/>
          </a:xfrm>
          <a:prstGeom prst="ellipse">
            <a:avLst/>
          </a:prstGeom>
          <a:solidFill>
            <a:srgbClr val="57B6B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89" name="Google Shape;89;p1"/>
          <p:cNvSpPr/>
          <p:nvPr/>
        </p:nvSpPr>
        <p:spPr>
          <a:xfrm>
            <a:off x="5445826" y="8009573"/>
            <a:ext cx="696043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u="none" strike="noStrike" cap="none">
                <a:solidFill>
                  <a:schemeClr val="dk1"/>
                </a:solidFill>
                <a:latin typeface="Calibri"/>
                <a:ea typeface="Calibri"/>
                <a:cs typeface="Calibri"/>
                <a:sym typeface="Calibri"/>
              </a:rPr>
              <a:t>Project Number: 2024-1-CY01-KA210-ADU-000253720</a:t>
            </a:r>
            <a:endParaRPr/>
          </a:p>
        </p:txBody>
      </p:sp>
      <p:pic>
        <p:nvPicPr>
          <p:cNvPr id="90" name="Google Shape;90;p1"/>
          <p:cNvPicPr preferRelativeResize="0"/>
          <p:nvPr/>
        </p:nvPicPr>
        <p:blipFill rotWithShape="1">
          <a:blip r:embed="rId6">
            <a:alphaModFix/>
          </a:blip>
          <a:srcRect/>
          <a:stretch/>
        </p:blipFill>
        <p:spPr>
          <a:xfrm>
            <a:off x="14401800" y="723899"/>
            <a:ext cx="3200400" cy="1260157"/>
          </a:xfrm>
          <a:prstGeom prst="rect">
            <a:avLst/>
          </a:prstGeom>
          <a:noFill/>
          <a:ln>
            <a:noFill/>
          </a:ln>
        </p:spPr>
      </p:pic>
      <p:sp>
        <p:nvSpPr>
          <p:cNvPr id="9" name="Rectangle 8"/>
          <p:cNvSpPr/>
          <p:nvPr/>
        </p:nvSpPr>
        <p:spPr>
          <a:xfrm>
            <a:off x="592800" y="462125"/>
            <a:ext cx="12149806" cy="1338828"/>
          </a:xfrm>
          <a:prstGeom prst="rect">
            <a:avLst/>
          </a:prstGeom>
        </p:spPr>
        <p:txBody>
          <a:bodyPr wrap="square">
            <a:spAutoFit/>
          </a:bodyPr>
          <a:lstStyle/>
          <a:p>
            <a:pPr algn="just">
              <a:lnSpc>
                <a:spcPct val="150000"/>
              </a:lnSpc>
              <a:tabLst>
                <a:tab pos="2865755" algn="ctr"/>
                <a:tab pos="5731510" algn="r"/>
              </a:tabLst>
            </a:pPr>
            <a:r>
              <a:rPr lang="fi-FI" sz="1800" dirty="0" err="1">
                <a:latin typeface="Calibri" panose="020F0502020204030204" pitchFamily="34" charset="0"/>
                <a:ea typeface="Calibri" panose="020F0502020204030204" pitchFamily="34" charset="0"/>
              </a:rPr>
              <a:t>Funded</a:t>
            </a:r>
            <a:r>
              <a:rPr lang="fi-FI" sz="1800" dirty="0">
                <a:latin typeface="Calibri" panose="020F0502020204030204" pitchFamily="34" charset="0"/>
                <a:ea typeface="Calibri" panose="020F0502020204030204" pitchFamily="34" charset="0"/>
              </a:rPr>
              <a:t> </a:t>
            </a:r>
            <a:r>
              <a:rPr lang="fi-FI" sz="1800" dirty="0" err="1">
                <a:latin typeface="Calibri" panose="020F0502020204030204" pitchFamily="34" charset="0"/>
                <a:ea typeface="Calibri" panose="020F0502020204030204" pitchFamily="34" charset="0"/>
              </a:rPr>
              <a:t>by</a:t>
            </a:r>
            <a:r>
              <a:rPr lang="fi-FI" sz="1800" dirty="0">
                <a:latin typeface="Calibri" panose="020F0502020204030204" pitchFamily="34" charset="0"/>
                <a:ea typeface="Calibri" panose="020F0502020204030204" pitchFamily="34" charset="0"/>
              </a:rPr>
              <a:t> </a:t>
            </a:r>
            <a:r>
              <a:rPr lang="fi-FI" sz="1800" dirty="0" err="1">
                <a:latin typeface="Calibri" panose="020F0502020204030204" pitchFamily="34" charset="0"/>
                <a:ea typeface="Calibri" panose="020F0502020204030204" pitchFamily="34" charset="0"/>
              </a:rPr>
              <a:t>the</a:t>
            </a:r>
            <a:r>
              <a:rPr lang="fi-FI" sz="1800" dirty="0">
                <a:latin typeface="Calibri" panose="020F0502020204030204" pitchFamily="34" charset="0"/>
                <a:ea typeface="Calibri" panose="020F0502020204030204" pitchFamily="34" charset="0"/>
              </a:rPr>
              <a:t> European Union. </a:t>
            </a:r>
            <a:r>
              <a:rPr lang="fi-FI" sz="1800" dirty="0" err="1">
                <a:latin typeface="Calibri" panose="020F0502020204030204" pitchFamily="34" charset="0"/>
                <a:ea typeface="Calibri" panose="020F0502020204030204" pitchFamily="34" charset="0"/>
              </a:rPr>
              <a:t>Views</a:t>
            </a:r>
            <a:r>
              <a:rPr lang="fi-FI" sz="1800" dirty="0">
                <a:latin typeface="Calibri" panose="020F0502020204030204" pitchFamily="34" charset="0"/>
                <a:ea typeface="Calibri" panose="020F0502020204030204" pitchFamily="34" charset="0"/>
              </a:rPr>
              <a:t> and </a:t>
            </a:r>
            <a:r>
              <a:rPr lang="fi-FI" sz="1800" dirty="0" err="1">
                <a:latin typeface="Calibri" panose="020F0502020204030204" pitchFamily="34" charset="0"/>
                <a:ea typeface="Calibri" panose="020F0502020204030204" pitchFamily="34" charset="0"/>
              </a:rPr>
              <a:t>opinions</a:t>
            </a:r>
            <a:r>
              <a:rPr lang="fi-FI" sz="1800" dirty="0">
                <a:latin typeface="Calibri" panose="020F0502020204030204" pitchFamily="34" charset="0"/>
                <a:ea typeface="Calibri" panose="020F0502020204030204" pitchFamily="34" charset="0"/>
              </a:rPr>
              <a:t> </a:t>
            </a:r>
            <a:r>
              <a:rPr lang="fi-FI" sz="1800" dirty="0" err="1">
                <a:latin typeface="Calibri" panose="020F0502020204030204" pitchFamily="34" charset="0"/>
                <a:ea typeface="Calibri" panose="020F0502020204030204" pitchFamily="34" charset="0"/>
              </a:rPr>
              <a:t>expressed</a:t>
            </a:r>
            <a:r>
              <a:rPr lang="fi-FI" sz="1800" dirty="0">
                <a:latin typeface="Calibri" panose="020F0502020204030204" pitchFamily="34" charset="0"/>
                <a:ea typeface="Calibri" panose="020F0502020204030204" pitchFamily="34" charset="0"/>
              </a:rPr>
              <a:t> </a:t>
            </a:r>
            <a:r>
              <a:rPr lang="fi-FI" sz="1800" dirty="0" err="1">
                <a:latin typeface="Calibri" panose="020F0502020204030204" pitchFamily="34" charset="0"/>
                <a:ea typeface="Calibri" panose="020F0502020204030204" pitchFamily="34" charset="0"/>
              </a:rPr>
              <a:t>are</a:t>
            </a:r>
            <a:r>
              <a:rPr lang="fi-FI" sz="1800" dirty="0">
                <a:latin typeface="Calibri" panose="020F0502020204030204" pitchFamily="34" charset="0"/>
                <a:ea typeface="Calibri" panose="020F0502020204030204" pitchFamily="34" charset="0"/>
              </a:rPr>
              <a:t> </a:t>
            </a:r>
            <a:r>
              <a:rPr lang="fi-FI" sz="1800" dirty="0" err="1">
                <a:latin typeface="Calibri" panose="020F0502020204030204" pitchFamily="34" charset="0"/>
                <a:ea typeface="Calibri" panose="020F0502020204030204" pitchFamily="34" charset="0"/>
              </a:rPr>
              <a:t>however</a:t>
            </a:r>
            <a:r>
              <a:rPr lang="fi-FI" sz="1800" dirty="0">
                <a:latin typeface="Calibri" panose="020F0502020204030204" pitchFamily="34" charset="0"/>
                <a:ea typeface="Calibri" panose="020F0502020204030204" pitchFamily="34" charset="0"/>
              </a:rPr>
              <a:t> </a:t>
            </a:r>
            <a:r>
              <a:rPr lang="fi-FI" sz="1800" dirty="0" err="1">
                <a:latin typeface="Calibri" panose="020F0502020204030204" pitchFamily="34" charset="0"/>
                <a:ea typeface="Calibri" panose="020F0502020204030204" pitchFamily="34" charset="0"/>
              </a:rPr>
              <a:t>those</a:t>
            </a:r>
            <a:r>
              <a:rPr lang="fi-FI" sz="1800" dirty="0">
                <a:latin typeface="Calibri" panose="020F0502020204030204" pitchFamily="34" charset="0"/>
                <a:ea typeface="Calibri" panose="020F0502020204030204" pitchFamily="34" charset="0"/>
              </a:rPr>
              <a:t> of </a:t>
            </a:r>
            <a:r>
              <a:rPr lang="fi-FI" sz="1800" dirty="0" err="1">
                <a:latin typeface="Calibri" panose="020F0502020204030204" pitchFamily="34" charset="0"/>
                <a:ea typeface="Calibri" panose="020F0502020204030204" pitchFamily="34" charset="0"/>
              </a:rPr>
              <a:t>the</a:t>
            </a:r>
            <a:r>
              <a:rPr lang="fi-FI" sz="1800" dirty="0">
                <a:latin typeface="Calibri" panose="020F0502020204030204" pitchFamily="34" charset="0"/>
                <a:ea typeface="Calibri" panose="020F0502020204030204" pitchFamily="34" charset="0"/>
              </a:rPr>
              <a:t> </a:t>
            </a:r>
            <a:r>
              <a:rPr lang="fi-FI" sz="1800" dirty="0" err="1">
                <a:latin typeface="Calibri" panose="020F0502020204030204" pitchFamily="34" charset="0"/>
                <a:ea typeface="Calibri" panose="020F0502020204030204" pitchFamily="34" charset="0"/>
              </a:rPr>
              <a:t>author</a:t>
            </a:r>
            <a:r>
              <a:rPr lang="fi-FI" sz="1800" dirty="0">
                <a:latin typeface="Calibri" panose="020F0502020204030204" pitchFamily="34" charset="0"/>
                <a:ea typeface="Calibri" panose="020F0502020204030204" pitchFamily="34" charset="0"/>
              </a:rPr>
              <a:t>(s) </a:t>
            </a:r>
            <a:r>
              <a:rPr lang="fi-FI" sz="1800" dirty="0" err="1">
                <a:latin typeface="Calibri" panose="020F0502020204030204" pitchFamily="34" charset="0"/>
                <a:ea typeface="Calibri" panose="020F0502020204030204" pitchFamily="34" charset="0"/>
              </a:rPr>
              <a:t>only</a:t>
            </a:r>
            <a:r>
              <a:rPr lang="fi-FI" sz="1800" dirty="0">
                <a:latin typeface="Calibri" panose="020F0502020204030204" pitchFamily="34" charset="0"/>
                <a:ea typeface="Calibri" panose="020F0502020204030204" pitchFamily="34" charset="0"/>
              </a:rPr>
              <a:t> and </a:t>
            </a:r>
            <a:r>
              <a:rPr lang="fi-FI" sz="1800" dirty="0" err="1">
                <a:latin typeface="Calibri" panose="020F0502020204030204" pitchFamily="34" charset="0"/>
                <a:ea typeface="Calibri" panose="020F0502020204030204" pitchFamily="34" charset="0"/>
              </a:rPr>
              <a:t>do</a:t>
            </a:r>
            <a:r>
              <a:rPr lang="fi-FI" sz="1800" dirty="0">
                <a:latin typeface="Calibri" panose="020F0502020204030204" pitchFamily="34" charset="0"/>
                <a:ea typeface="Calibri" panose="020F0502020204030204" pitchFamily="34" charset="0"/>
              </a:rPr>
              <a:t> </a:t>
            </a:r>
            <a:r>
              <a:rPr lang="fi-FI" sz="1800" dirty="0" err="1">
                <a:latin typeface="Calibri" panose="020F0502020204030204" pitchFamily="34" charset="0"/>
                <a:ea typeface="Calibri" panose="020F0502020204030204" pitchFamily="34" charset="0"/>
              </a:rPr>
              <a:t>not</a:t>
            </a:r>
            <a:r>
              <a:rPr lang="fi-FI" sz="1800" dirty="0">
                <a:latin typeface="Calibri" panose="020F0502020204030204" pitchFamily="34" charset="0"/>
                <a:ea typeface="Calibri" panose="020F0502020204030204" pitchFamily="34" charset="0"/>
              </a:rPr>
              <a:t> </a:t>
            </a:r>
            <a:r>
              <a:rPr lang="fi-FI" sz="1800" dirty="0" err="1">
                <a:latin typeface="Calibri" panose="020F0502020204030204" pitchFamily="34" charset="0"/>
                <a:ea typeface="Calibri" panose="020F0502020204030204" pitchFamily="34" charset="0"/>
              </a:rPr>
              <a:t>necessarily</a:t>
            </a:r>
            <a:r>
              <a:rPr lang="fi-FI" sz="1800" dirty="0">
                <a:latin typeface="Calibri" panose="020F0502020204030204" pitchFamily="34" charset="0"/>
                <a:ea typeface="Calibri" panose="020F0502020204030204" pitchFamily="34" charset="0"/>
              </a:rPr>
              <a:t> </a:t>
            </a:r>
            <a:r>
              <a:rPr lang="fi-FI" sz="1800" dirty="0" err="1">
                <a:latin typeface="Calibri" panose="020F0502020204030204" pitchFamily="34" charset="0"/>
                <a:ea typeface="Calibri" panose="020F0502020204030204" pitchFamily="34" charset="0"/>
              </a:rPr>
              <a:t>reflect</a:t>
            </a:r>
            <a:r>
              <a:rPr lang="fi-FI" sz="1800" dirty="0">
                <a:latin typeface="Calibri" panose="020F0502020204030204" pitchFamily="34" charset="0"/>
                <a:ea typeface="Calibri" panose="020F0502020204030204" pitchFamily="34" charset="0"/>
              </a:rPr>
              <a:t> </a:t>
            </a:r>
            <a:r>
              <a:rPr lang="fi-FI" sz="1800" dirty="0" err="1">
                <a:latin typeface="Calibri" panose="020F0502020204030204" pitchFamily="34" charset="0"/>
                <a:ea typeface="Calibri" panose="020F0502020204030204" pitchFamily="34" charset="0"/>
              </a:rPr>
              <a:t>those</a:t>
            </a:r>
            <a:r>
              <a:rPr lang="fi-FI" sz="1800" dirty="0">
                <a:latin typeface="Calibri" panose="020F0502020204030204" pitchFamily="34" charset="0"/>
                <a:ea typeface="Calibri" panose="020F0502020204030204" pitchFamily="34" charset="0"/>
              </a:rPr>
              <a:t> of </a:t>
            </a:r>
            <a:r>
              <a:rPr lang="fi-FI" sz="1800" dirty="0" err="1">
                <a:latin typeface="Calibri" panose="020F0502020204030204" pitchFamily="34" charset="0"/>
                <a:ea typeface="Calibri" panose="020F0502020204030204" pitchFamily="34" charset="0"/>
              </a:rPr>
              <a:t>the</a:t>
            </a:r>
            <a:r>
              <a:rPr lang="fi-FI" sz="1800" dirty="0">
                <a:latin typeface="Calibri" panose="020F0502020204030204" pitchFamily="34" charset="0"/>
                <a:ea typeface="Calibri" panose="020F0502020204030204" pitchFamily="34" charset="0"/>
              </a:rPr>
              <a:t> European Union </a:t>
            </a:r>
            <a:r>
              <a:rPr lang="fi-FI" sz="1800" dirty="0" err="1">
                <a:latin typeface="Calibri" panose="020F0502020204030204" pitchFamily="34" charset="0"/>
                <a:ea typeface="Calibri" panose="020F0502020204030204" pitchFamily="34" charset="0"/>
              </a:rPr>
              <a:t>or</a:t>
            </a:r>
            <a:r>
              <a:rPr lang="fi-FI" sz="1800" dirty="0">
                <a:latin typeface="Calibri" panose="020F0502020204030204" pitchFamily="34" charset="0"/>
                <a:ea typeface="Calibri" panose="020F0502020204030204" pitchFamily="34" charset="0"/>
              </a:rPr>
              <a:t> </a:t>
            </a:r>
            <a:r>
              <a:rPr lang="fi-FI" sz="1800" dirty="0" err="1">
                <a:latin typeface="Calibri" panose="020F0502020204030204" pitchFamily="34" charset="0"/>
                <a:ea typeface="Calibri" panose="020F0502020204030204" pitchFamily="34" charset="0"/>
              </a:rPr>
              <a:t>the</a:t>
            </a:r>
            <a:r>
              <a:rPr lang="fi-FI" sz="1800" dirty="0">
                <a:latin typeface="Calibri" panose="020F0502020204030204" pitchFamily="34" charset="0"/>
                <a:ea typeface="Calibri" panose="020F0502020204030204" pitchFamily="34" charset="0"/>
              </a:rPr>
              <a:t> European </a:t>
            </a:r>
            <a:r>
              <a:rPr lang="fi-FI" sz="1800" dirty="0" err="1">
                <a:latin typeface="Calibri" panose="020F0502020204030204" pitchFamily="34" charset="0"/>
                <a:ea typeface="Calibri" panose="020F0502020204030204" pitchFamily="34" charset="0"/>
              </a:rPr>
              <a:t>Education</a:t>
            </a:r>
            <a:r>
              <a:rPr lang="fi-FI" sz="1800" dirty="0">
                <a:latin typeface="Calibri" panose="020F0502020204030204" pitchFamily="34" charset="0"/>
                <a:ea typeface="Calibri" panose="020F0502020204030204" pitchFamily="34" charset="0"/>
              </a:rPr>
              <a:t> and Culture </a:t>
            </a:r>
            <a:r>
              <a:rPr lang="fi-FI" sz="1800" dirty="0" err="1">
                <a:latin typeface="Calibri" panose="020F0502020204030204" pitchFamily="34" charset="0"/>
                <a:ea typeface="Calibri" panose="020F0502020204030204" pitchFamily="34" charset="0"/>
              </a:rPr>
              <a:t>Executive</a:t>
            </a:r>
            <a:r>
              <a:rPr lang="fi-FI" sz="1800" dirty="0">
                <a:latin typeface="Calibri" panose="020F0502020204030204" pitchFamily="34" charset="0"/>
                <a:ea typeface="Calibri" panose="020F0502020204030204" pitchFamily="34" charset="0"/>
              </a:rPr>
              <a:t> </a:t>
            </a:r>
            <a:r>
              <a:rPr lang="fi-FI" sz="1800" dirty="0" err="1">
                <a:latin typeface="Calibri" panose="020F0502020204030204" pitchFamily="34" charset="0"/>
                <a:ea typeface="Calibri" panose="020F0502020204030204" pitchFamily="34" charset="0"/>
              </a:rPr>
              <a:t>Agency</a:t>
            </a:r>
            <a:r>
              <a:rPr lang="fi-FI" sz="1800" dirty="0">
                <a:latin typeface="Calibri" panose="020F0502020204030204" pitchFamily="34" charset="0"/>
                <a:ea typeface="Calibri" panose="020F0502020204030204" pitchFamily="34" charset="0"/>
              </a:rPr>
              <a:t> (EACEA). </a:t>
            </a:r>
            <a:r>
              <a:rPr lang="fi-FI" sz="1800" dirty="0" err="1">
                <a:latin typeface="Calibri" panose="020F0502020204030204" pitchFamily="34" charset="0"/>
                <a:ea typeface="Calibri" panose="020F0502020204030204" pitchFamily="34" charset="0"/>
              </a:rPr>
              <a:t>Neither</a:t>
            </a:r>
            <a:r>
              <a:rPr lang="fi-FI" sz="1800" dirty="0">
                <a:latin typeface="Calibri" panose="020F0502020204030204" pitchFamily="34" charset="0"/>
                <a:ea typeface="Calibri" panose="020F0502020204030204" pitchFamily="34" charset="0"/>
              </a:rPr>
              <a:t> </a:t>
            </a:r>
            <a:r>
              <a:rPr lang="fi-FI" sz="1800" dirty="0" err="1">
                <a:latin typeface="Calibri" panose="020F0502020204030204" pitchFamily="34" charset="0"/>
                <a:ea typeface="Calibri" panose="020F0502020204030204" pitchFamily="34" charset="0"/>
              </a:rPr>
              <a:t>the</a:t>
            </a:r>
            <a:r>
              <a:rPr lang="fi-FI" sz="1800" dirty="0">
                <a:latin typeface="Calibri" panose="020F0502020204030204" pitchFamily="34" charset="0"/>
                <a:ea typeface="Calibri" panose="020F0502020204030204" pitchFamily="34" charset="0"/>
              </a:rPr>
              <a:t> European Union </a:t>
            </a:r>
            <a:r>
              <a:rPr lang="fi-FI" sz="1800" dirty="0" err="1">
                <a:latin typeface="Calibri" panose="020F0502020204030204" pitchFamily="34" charset="0"/>
                <a:ea typeface="Calibri" panose="020F0502020204030204" pitchFamily="34" charset="0"/>
              </a:rPr>
              <a:t>nor</a:t>
            </a:r>
            <a:r>
              <a:rPr lang="fi-FI" sz="1800" dirty="0">
                <a:latin typeface="Calibri" panose="020F0502020204030204" pitchFamily="34" charset="0"/>
                <a:ea typeface="Calibri" panose="020F0502020204030204" pitchFamily="34" charset="0"/>
              </a:rPr>
              <a:t> EACEA </a:t>
            </a:r>
            <a:r>
              <a:rPr lang="fi-FI" sz="1800" dirty="0" err="1">
                <a:latin typeface="Calibri" panose="020F0502020204030204" pitchFamily="34" charset="0"/>
                <a:ea typeface="Calibri" panose="020F0502020204030204" pitchFamily="34" charset="0"/>
              </a:rPr>
              <a:t>can</a:t>
            </a:r>
            <a:r>
              <a:rPr lang="fi-FI" sz="1800" dirty="0">
                <a:latin typeface="Calibri" panose="020F0502020204030204" pitchFamily="34" charset="0"/>
                <a:ea typeface="Calibri" panose="020F0502020204030204" pitchFamily="34" charset="0"/>
              </a:rPr>
              <a:t> </a:t>
            </a:r>
            <a:r>
              <a:rPr lang="fi-FI" sz="1800" dirty="0" err="1">
                <a:latin typeface="Calibri" panose="020F0502020204030204" pitchFamily="34" charset="0"/>
                <a:ea typeface="Calibri" panose="020F0502020204030204" pitchFamily="34" charset="0"/>
              </a:rPr>
              <a:t>be</a:t>
            </a:r>
            <a:r>
              <a:rPr lang="fi-FI" sz="1800" dirty="0">
                <a:latin typeface="Calibri" panose="020F0502020204030204" pitchFamily="34" charset="0"/>
                <a:ea typeface="Calibri" panose="020F0502020204030204" pitchFamily="34" charset="0"/>
              </a:rPr>
              <a:t> </a:t>
            </a:r>
            <a:r>
              <a:rPr lang="fi-FI" sz="1800" dirty="0" err="1">
                <a:latin typeface="Calibri" panose="020F0502020204030204" pitchFamily="34" charset="0"/>
                <a:ea typeface="Calibri" panose="020F0502020204030204" pitchFamily="34" charset="0"/>
              </a:rPr>
              <a:t>held</a:t>
            </a:r>
            <a:r>
              <a:rPr lang="fi-FI" sz="1800" dirty="0">
                <a:latin typeface="Calibri" panose="020F0502020204030204" pitchFamily="34" charset="0"/>
                <a:ea typeface="Calibri" panose="020F0502020204030204" pitchFamily="34" charset="0"/>
              </a:rPr>
              <a:t> </a:t>
            </a:r>
            <a:r>
              <a:rPr lang="fi-FI" sz="1800" dirty="0" err="1">
                <a:latin typeface="Calibri" panose="020F0502020204030204" pitchFamily="34" charset="0"/>
                <a:ea typeface="Calibri" panose="020F0502020204030204" pitchFamily="34" charset="0"/>
              </a:rPr>
              <a:t>responsible</a:t>
            </a:r>
            <a:r>
              <a:rPr lang="fi-FI" sz="1800" dirty="0">
                <a:latin typeface="Calibri" panose="020F0502020204030204" pitchFamily="34" charset="0"/>
                <a:ea typeface="Calibri" panose="020F0502020204030204" pitchFamily="34" charset="0"/>
              </a:rPr>
              <a:t> for </a:t>
            </a:r>
            <a:r>
              <a:rPr lang="fi-FI" sz="1800" dirty="0" err="1">
                <a:latin typeface="Calibri" panose="020F0502020204030204" pitchFamily="34" charset="0"/>
                <a:ea typeface="Calibri" panose="020F0502020204030204" pitchFamily="34" charset="0"/>
              </a:rPr>
              <a:t>them</a:t>
            </a:r>
            <a:r>
              <a:rPr lang="fi-FI" sz="1800" dirty="0" smtClean="0">
                <a:latin typeface="Calibri" panose="020F0502020204030204" pitchFamily="34" charset="0"/>
                <a:ea typeface="Calibri" panose="020F0502020204030204" pitchFamily="34" charset="0"/>
              </a:rPr>
              <a:t>.</a:t>
            </a:r>
            <a:endParaRPr lang="en-GB" sz="2800" dirty="0">
              <a:latin typeface="Calibri" panose="020F0502020204030204" pitchFamily="34" charset="0"/>
              <a:ea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Shape 94"/>
        <p:cNvGrpSpPr/>
        <p:nvPr/>
      </p:nvGrpSpPr>
      <p:grpSpPr>
        <a:xfrm>
          <a:off x="0" y="0"/>
          <a:ext cx="0" cy="0"/>
          <a:chOff x="0" y="0"/>
          <a:chExt cx="0" cy="0"/>
        </a:xfrm>
      </p:grpSpPr>
      <p:sp>
        <p:nvSpPr>
          <p:cNvPr id="95" name="Google Shape;95;p2"/>
          <p:cNvSpPr/>
          <p:nvPr/>
        </p:nvSpPr>
        <p:spPr>
          <a:xfrm rot="5400000">
            <a:off x="8929929" y="-8905757"/>
            <a:ext cx="428148" cy="18288000"/>
          </a:xfrm>
          <a:custGeom>
            <a:avLst/>
            <a:gdLst/>
            <a:ahLst/>
            <a:cxnLst/>
            <a:rect l="l" t="t" r="r" b="b"/>
            <a:pathLst>
              <a:path w="570865" h="24384000" extrusionOk="0">
                <a:moveTo>
                  <a:pt x="0" y="0"/>
                </a:moveTo>
                <a:lnTo>
                  <a:pt x="570865" y="0"/>
                </a:lnTo>
                <a:lnTo>
                  <a:pt x="570865" y="24384000"/>
                </a:lnTo>
                <a:lnTo>
                  <a:pt x="0" y="24384000"/>
                </a:lnTo>
                <a:lnTo>
                  <a:pt x="0" y="0"/>
                </a:lnTo>
                <a:close/>
              </a:path>
            </a:pathLst>
          </a:custGeom>
          <a:solidFill>
            <a:srgbClr val="57B6B0"/>
          </a:solidFill>
          <a:ln w="12700" cap="flat" cmpd="sng">
            <a:solidFill>
              <a:srgbClr val="000000"/>
            </a:solidFill>
            <a:prstDash val="solid"/>
            <a:round/>
            <a:headEnd type="none" w="sm" len="sm"/>
            <a:tailEnd type="none" w="sm" len="sm"/>
          </a:ln>
        </p:spPr>
      </p:sp>
      <p:sp>
        <p:nvSpPr>
          <p:cNvPr id="96" name="Google Shape;96;p2"/>
          <p:cNvSpPr txBox="1"/>
          <p:nvPr/>
        </p:nvSpPr>
        <p:spPr>
          <a:xfrm>
            <a:off x="9076481" y="381000"/>
            <a:ext cx="8961150" cy="1786252"/>
          </a:xfrm>
          <a:prstGeom prst="rect">
            <a:avLst/>
          </a:prstGeom>
          <a:noFill/>
          <a:ln>
            <a:noFill/>
          </a:ln>
        </p:spPr>
        <p:txBody>
          <a:bodyPr spcFirstLastPara="1" wrap="square" lIns="0" tIns="0" rIns="0" bIns="0" anchor="t" anchorCtr="0">
            <a:spAutoFit/>
          </a:bodyPr>
          <a:lstStyle/>
          <a:p>
            <a:pPr marL="0" marR="0" lvl="0" indent="0" algn="l" rtl="0">
              <a:lnSpc>
                <a:spcPct val="225518"/>
              </a:lnSpc>
              <a:spcBef>
                <a:spcPts val="0"/>
              </a:spcBef>
              <a:spcAft>
                <a:spcPts val="0"/>
              </a:spcAft>
              <a:buNone/>
            </a:pPr>
            <a:r>
              <a:rPr lang="en-US" sz="5400" b="1">
                <a:solidFill>
                  <a:srgbClr val="191919"/>
                </a:solidFill>
                <a:latin typeface="Arial"/>
                <a:ea typeface="Arial"/>
                <a:cs typeface="Arial"/>
                <a:sym typeface="Arial"/>
              </a:rPr>
              <a:t>PROJECT RESULTS:</a:t>
            </a:r>
            <a:endParaRPr/>
          </a:p>
        </p:txBody>
      </p:sp>
      <p:sp>
        <p:nvSpPr>
          <p:cNvPr id="97" name="Google Shape;97;p2"/>
          <p:cNvSpPr/>
          <p:nvPr/>
        </p:nvSpPr>
        <p:spPr>
          <a:xfrm>
            <a:off x="9006126" y="4672827"/>
            <a:ext cx="7910274" cy="1523281"/>
          </a:xfrm>
          <a:custGeom>
            <a:avLst/>
            <a:gdLst/>
            <a:ahLst/>
            <a:cxnLst/>
            <a:rect l="l" t="t" r="r" b="b"/>
            <a:pathLst>
              <a:path w="10207498" h="1329436" extrusionOk="0">
                <a:moveTo>
                  <a:pt x="535051" y="0"/>
                </a:moveTo>
                <a:lnTo>
                  <a:pt x="9672447" y="0"/>
                </a:lnTo>
                <a:lnTo>
                  <a:pt x="9672447" y="12700"/>
                </a:lnTo>
                <a:lnTo>
                  <a:pt x="9672447" y="0"/>
                </a:lnTo>
                <a:cubicBezTo>
                  <a:pt x="9815322" y="0"/>
                  <a:pt x="9951720" y="70866"/>
                  <a:pt x="10051669" y="195707"/>
                </a:cubicBezTo>
                <a:cubicBezTo>
                  <a:pt x="10151618" y="320548"/>
                  <a:pt x="10207498" y="489204"/>
                  <a:pt x="10207498" y="664718"/>
                </a:cubicBezTo>
                <a:lnTo>
                  <a:pt x="10194798" y="664718"/>
                </a:lnTo>
                <a:lnTo>
                  <a:pt x="10194798" y="652018"/>
                </a:lnTo>
                <a:cubicBezTo>
                  <a:pt x="10201783" y="652018"/>
                  <a:pt x="10207498" y="657733"/>
                  <a:pt x="10207498" y="664718"/>
                </a:cubicBezTo>
                <a:cubicBezTo>
                  <a:pt x="10207498" y="1029081"/>
                  <a:pt x="9970389" y="1329436"/>
                  <a:pt x="9672447" y="1329436"/>
                </a:cubicBezTo>
                <a:lnTo>
                  <a:pt x="9672447" y="1316736"/>
                </a:lnTo>
                <a:lnTo>
                  <a:pt x="9672447" y="1329436"/>
                </a:lnTo>
                <a:lnTo>
                  <a:pt x="535051" y="1329436"/>
                </a:lnTo>
                <a:lnTo>
                  <a:pt x="535051" y="1316736"/>
                </a:lnTo>
                <a:lnTo>
                  <a:pt x="535051" y="1329436"/>
                </a:lnTo>
                <a:cubicBezTo>
                  <a:pt x="392176" y="1329436"/>
                  <a:pt x="255778" y="1258570"/>
                  <a:pt x="155829" y="1133729"/>
                </a:cubicBezTo>
                <a:lnTo>
                  <a:pt x="165735" y="1125728"/>
                </a:lnTo>
                <a:lnTo>
                  <a:pt x="155829" y="1133729"/>
                </a:lnTo>
                <a:cubicBezTo>
                  <a:pt x="55880" y="1008888"/>
                  <a:pt x="0" y="840105"/>
                  <a:pt x="0" y="664718"/>
                </a:cubicBezTo>
                <a:cubicBezTo>
                  <a:pt x="0" y="657733"/>
                  <a:pt x="5715" y="652018"/>
                  <a:pt x="12700" y="652018"/>
                </a:cubicBezTo>
                <a:lnTo>
                  <a:pt x="12700" y="664718"/>
                </a:lnTo>
                <a:lnTo>
                  <a:pt x="0" y="664718"/>
                </a:lnTo>
                <a:cubicBezTo>
                  <a:pt x="0" y="489204"/>
                  <a:pt x="55880" y="320548"/>
                  <a:pt x="155829" y="195707"/>
                </a:cubicBezTo>
                <a:lnTo>
                  <a:pt x="165735" y="203708"/>
                </a:lnTo>
                <a:lnTo>
                  <a:pt x="155829" y="195707"/>
                </a:lnTo>
                <a:cubicBezTo>
                  <a:pt x="255778" y="70866"/>
                  <a:pt x="392176" y="0"/>
                  <a:pt x="535051" y="0"/>
                </a:cubicBezTo>
                <a:lnTo>
                  <a:pt x="535051" y="12700"/>
                </a:lnTo>
                <a:lnTo>
                  <a:pt x="535051" y="0"/>
                </a:lnTo>
                <a:moveTo>
                  <a:pt x="535051" y="25400"/>
                </a:moveTo>
                <a:cubicBezTo>
                  <a:pt x="400939" y="25400"/>
                  <a:pt x="271526" y="91948"/>
                  <a:pt x="175641" y="211582"/>
                </a:cubicBezTo>
                <a:cubicBezTo>
                  <a:pt x="79756" y="331216"/>
                  <a:pt x="25400" y="494284"/>
                  <a:pt x="25400" y="664718"/>
                </a:cubicBezTo>
                <a:cubicBezTo>
                  <a:pt x="25400" y="671703"/>
                  <a:pt x="19685" y="677418"/>
                  <a:pt x="12700" y="677418"/>
                </a:cubicBezTo>
                <a:lnTo>
                  <a:pt x="12700" y="664718"/>
                </a:lnTo>
                <a:lnTo>
                  <a:pt x="25400" y="664718"/>
                </a:lnTo>
                <a:cubicBezTo>
                  <a:pt x="25400" y="835025"/>
                  <a:pt x="79629" y="997966"/>
                  <a:pt x="175641" y="1117727"/>
                </a:cubicBezTo>
                <a:cubicBezTo>
                  <a:pt x="271653" y="1237488"/>
                  <a:pt x="400939" y="1303909"/>
                  <a:pt x="535051" y="1303909"/>
                </a:cubicBezTo>
                <a:lnTo>
                  <a:pt x="9672447" y="1303909"/>
                </a:lnTo>
                <a:cubicBezTo>
                  <a:pt x="9951465" y="1303909"/>
                  <a:pt x="10182098" y="1020445"/>
                  <a:pt x="10182098" y="664591"/>
                </a:cubicBezTo>
                <a:lnTo>
                  <a:pt x="10194798" y="664591"/>
                </a:lnTo>
                <a:lnTo>
                  <a:pt x="10194798" y="677291"/>
                </a:lnTo>
                <a:cubicBezTo>
                  <a:pt x="10187813" y="677291"/>
                  <a:pt x="10182098" y="671576"/>
                  <a:pt x="10182098" y="664591"/>
                </a:cubicBezTo>
                <a:cubicBezTo>
                  <a:pt x="10182098" y="494284"/>
                  <a:pt x="10127869" y="331343"/>
                  <a:pt x="10031857" y="211582"/>
                </a:cubicBezTo>
                <a:lnTo>
                  <a:pt x="10041763" y="203581"/>
                </a:lnTo>
                <a:lnTo>
                  <a:pt x="10031857" y="211582"/>
                </a:lnTo>
                <a:cubicBezTo>
                  <a:pt x="9935972" y="91948"/>
                  <a:pt x="9806559" y="25400"/>
                  <a:pt x="9672447" y="25400"/>
                </a:cubicBezTo>
                <a:lnTo>
                  <a:pt x="535051" y="25400"/>
                </a:lnTo>
                <a:close/>
              </a:path>
            </a:pathLst>
          </a:custGeom>
          <a:solidFill>
            <a:schemeClr val="lt1"/>
          </a:solidFill>
          <a:ln w="2540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9006126" y="7061254"/>
            <a:ext cx="7655624" cy="997077"/>
          </a:xfrm>
          <a:custGeom>
            <a:avLst/>
            <a:gdLst/>
            <a:ahLst/>
            <a:cxnLst/>
            <a:rect l="l" t="t" r="r" b="b"/>
            <a:pathLst>
              <a:path w="10207498" h="1329436" extrusionOk="0">
                <a:moveTo>
                  <a:pt x="535051" y="0"/>
                </a:moveTo>
                <a:lnTo>
                  <a:pt x="9672447" y="0"/>
                </a:lnTo>
                <a:lnTo>
                  <a:pt x="9672447" y="12700"/>
                </a:lnTo>
                <a:lnTo>
                  <a:pt x="9672447" y="0"/>
                </a:lnTo>
                <a:cubicBezTo>
                  <a:pt x="9815322" y="0"/>
                  <a:pt x="9951720" y="70866"/>
                  <a:pt x="10051669" y="195707"/>
                </a:cubicBezTo>
                <a:cubicBezTo>
                  <a:pt x="10151618" y="320548"/>
                  <a:pt x="10207498" y="489204"/>
                  <a:pt x="10207498" y="664718"/>
                </a:cubicBezTo>
                <a:lnTo>
                  <a:pt x="10194798" y="664718"/>
                </a:lnTo>
                <a:lnTo>
                  <a:pt x="10194798" y="652018"/>
                </a:lnTo>
                <a:cubicBezTo>
                  <a:pt x="10201783" y="652018"/>
                  <a:pt x="10207498" y="657733"/>
                  <a:pt x="10207498" y="664718"/>
                </a:cubicBezTo>
                <a:cubicBezTo>
                  <a:pt x="10207498" y="1029081"/>
                  <a:pt x="9970389" y="1329436"/>
                  <a:pt x="9672447" y="1329436"/>
                </a:cubicBezTo>
                <a:lnTo>
                  <a:pt x="9672447" y="1316736"/>
                </a:lnTo>
                <a:lnTo>
                  <a:pt x="9672447" y="1329436"/>
                </a:lnTo>
                <a:lnTo>
                  <a:pt x="535051" y="1329436"/>
                </a:lnTo>
                <a:lnTo>
                  <a:pt x="535051" y="1316736"/>
                </a:lnTo>
                <a:lnTo>
                  <a:pt x="535051" y="1329436"/>
                </a:lnTo>
                <a:cubicBezTo>
                  <a:pt x="392176" y="1329436"/>
                  <a:pt x="255778" y="1258570"/>
                  <a:pt x="155829" y="1133729"/>
                </a:cubicBezTo>
                <a:cubicBezTo>
                  <a:pt x="55880" y="1008888"/>
                  <a:pt x="0" y="840105"/>
                  <a:pt x="0" y="664718"/>
                </a:cubicBezTo>
                <a:cubicBezTo>
                  <a:pt x="0" y="657733"/>
                  <a:pt x="5715" y="652018"/>
                  <a:pt x="12700" y="652018"/>
                </a:cubicBezTo>
                <a:lnTo>
                  <a:pt x="12700" y="664718"/>
                </a:lnTo>
                <a:lnTo>
                  <a:pt x="0" y="664718"/>
                </a:lnTo>
                <a:cubicBezTo>
                  <a:pt x="0" y="489204"/>
                  <a:pt x="55880" y="320548"/>
                  <a:pt x="155829" y="195707"/>
                </a:cubicBezTo>
                <a:lnTo>
                  <a:pt x="165735" y="203708"/>
                </a:lnTo>
                <a:lnTo>
                  <a:pt x="155829" y="195707"/>
                </a:lnTo>
                <a:cubicBezTo>
                  <a:pt x="255778" y="70866"/>
                  <a:pt x="392176" y="0"/>
                  <a:pt x="535051" y="0"/>
                </a:cubicBezTo>
                <a:lnTo>
                  <a:pt x="535051" y="12700"/>
                </a:lnTo>
                <a:lnTo>
                  <a:pt x="535051" y="0"/>
                </a:lnTo>
                <a:moveTo>
                  <a:pt x="535051" y="25400"/>
                </a:moveTo>
                <a:cubicBezTo>
                  <a:pt x="400939" y="25400"/>
                  <a:pt x="271526" y="91948"/>
                  <a:pt x="175641" y="211582"/>
                </a:cubicBezTo>
                <a:cubicBezTo>
                  <a:pt x="79756" y="331216"/>
                  <a:pt x="25400" y="494284"/>
                  <a:pt x="25400" y="664718"/>
                </a:cubicBezTo>
                <a:cubicBezTo>
                  <a:pt x="25400" y="671703"/>
                  <a:pt x="19685" y="677418"/>
                  <a:pt x="12700" y="677418"/>
                </a:cubicBezTo>
                <a:lnTo>
                  <a:pt x="12700" y="664718"/>
                </a:lnTo>
                <a:lnTo>
                  <a:pt x="25400" y="664718"/>
                </a:lnTo>
                <a:cubicBezTo>
                  <a:pt x="25400" y="835025"/>
                  <a:pt x="79629" y="997966"/>
                  <a:pt x="175641" y="1117727"/>
                </a:cubicBezTo>
                <a:lnTo>
                  <a:pt x="165735" y="1125728"/>
                </a:lnTo>
                <a:lnTo>
                  <a:pt x="175641" y="1117727"/>
                </a:lnTo>
                <a:cubicBezTo>
                  <a:pt x="271526" y="1237488"/>
                  <a:pt x="400939" y="1303909"/>
                  <a:pt x="535051" y="1303909"/>
                </a:cubicBezTo>
                <a:lnTo>
                  <a:pt x="9672447" y="1303909"/>
                </a:lnTo>
                <a:cubicBezTo>
                  <a:pt x="9951465" y="1303909"/>
                  <a:pt x="10182098" y="1020445"/>
                  <a:pt x="10182098" y="664591"/>
                </a:cubicBezTo>
                <a:lnTo>
                  <a:pt x="10194798" y="664591"/>
                </a:lnTo>
                <a:lnTo>
                  <a:pt x="10194798" y="677291"/>
                </a:lnTo>
                <a:cubicBezTo>
                  <a:pt x="10187813" y="677291"/>
                  <a:pt x="10182098" y="671576"/>
                  <a:pt x="10182098" y="664591"/>
                </a:cubicBezTo>
                <a:cubicBezTo>
                  <a:pt x="10182098" y="494284"/>
                  <a:pt x="10127869" y="331343"/>
                  <a:pt x="10031857" y="211582"/>
                </a:cubicBezTo>
                <a:lnTo>
                  <a:pt x="10041763" y="203581"/>
                </a:lnTo>
                <a:lnTo>
                  <a:pt x="10031857" y="211582"/>
                </a:lnTo>
                <a:cubicBezTo>
                  <a:pt x="9935972" y="91948"/>
                  <a:pt x="9806559" y="25400"/>
                  <a:pt x="9672447" y="25400"/>
                </a:cubicBezTo>
                <a:lnTo>
                  <a:pt x="535051" y="25400"/>
                </a:lnTo>
                <a:close/>
              </a:path>
            </a:pathLst>
          </a:custGeom>
          <a:solidFill>
            <a:schemeClr val="lt1"/>
          </a:solidFill>
          <a:ln w="2540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371474" y="2076636"/>
            <a:ext cx="7096125" cy="5810063"/>
          </a:xfrm>
          <a:custGeom>
            <a:avLst/>
            <a:gdLst/>
            <a:ahLst/>
            <a:cxnLst/>
            <a:rect l="l" t="t" r="r" b="b"/>
            <a:pathLst>
              <a:path w="6953250" h="5305794" extrusionOk="0">
                <a:moveTo>
                  <a:pt x="0" y="0"/>
                </a:moveTo>
                <a:lnTo>
                  <a:pt x="6953250" y="0"/>
                </a:lnTo>
                <a:lnTo>
                  <a:pt x="6953250" y="5305794"/>
                </a:lnTo>
                <a:lnTo>
                  <a:pt x="0" y="5305794"/>
                </a:lnTo>
                <a:lnTo>
                  <a:pt x="0" y="0"/>
                </a:lnTo>
                <a:close/>
              </a:path>
            </a:pathLst>
          </a:custGeom>
          <a:solidFill>
            <a:schemeClr val="lt1"/>
          </a:solidFill>
          <a:ln w="25400" cap="flat" cmpd="sng">
            <a:solidFill>
              <a:schemeClr val="accent4"/>
            </a:solidFill>
            <a:prstDash val="solid"/>
            <a:round/>
            <a:headEnd type="none" w="sm" len="sm"/>
            <a:tailEnd type="none" w="sm" len="sm"/>
          </a:ln>
        </p:spPr>
      </p:sp>
      <p:sp>
        <p:nvSpPr>
          <p:cNvPr id="100" name="Google Shape;100;p2" descr="Badge 1 outline"/>
          <p:cNvSpPr/>
          <p:nvPr/>
        </p:nvSpPr>
        <p:spPr>
          <a:xfrm>
            <a:off x="7889363" y="2683506"/>
            <a:ext cx="914400" cy="856107"/>
          </a:xfrm>
          <a:custGeom>
            <a:avLst/>
            <a:gdLst/>
            <a:ahLst/>
            <a:cxnLst/>
            <a:rect l="l" t="t" r="r" b="b"/>
            <a:pathLst>
              <a:path w="1219200" h="1141476" extrusionOk="0">
                <a:moveTo>
                  <a:pt x="0" y="0"/>
                </a:moveTo>
                <a:lnTo>
                  <a:pt x="1219200" y="0"/>
                </a:lnTo>
                <a:lnTo>
                  <a:pt x="1219200" y="1141476"/>
                </a:lnTo>
                <a:lnTo>
                  <a:pt x="0" y="1141476"/>
                </a:lnTo>
                <a:lnTo>
                  <a:pt x="0" y="0"/>
                </a:lnTo>
                <a:close/>
              </a:path>
            </a:pathLst>
          </a:custGeom>
          <a:blipFill rotWithShape="1">
            <a:blip r:embed="rId3">
              <a:alphaModFix/>
            </a:blip>
            <a:stretch>
              <a:fillRect b="-6806"/>
            </a:stretch>
          </a:blipFill>
          <a:ln>
            <a:noFill/>
          </a:ln>
        </p:spPr>
      </p:sp>
      <p:sp>
        <p:nvSpPr>
          <p:cNvPr id="101" name="Google Shape;101;p2" descr="Badge outline"/>
          <p:cNvSpPr/>
          <p:nvPr/>
        </p:nvSpPr>
        <p:spPr>
          <a:xfrm>
            <a:off x="7889363" y="4993406"/>
            <a:ext cx="914400" cy="914400"/>
          </a:xfrm>
          <a:custGeom>
            <a:avLst/>
            <a:gdLst/>
            <a:ahLst/>
            <a:cxnLst/>
            <a:rect l="l" t="t" r="r" b="b"/>
            <a:pathLst>
              <a:path w="1219200" h="1219200" extrusionOk="0">
                <a:moveTo>
                  <a:pt x="0" y="0"/>
                </a:moveTo>
                <a:lnTo>
                  <a:pt x="1219200" y="0"/>
                </a:lnTo>
                <a:lnTo>
                  <a:pt x="1219200" y="1219200"/>
                </a:lnTo>
                <a:lnTo>
                  <a:pt x="0" y="1219200"/>
                </a:lnTo>
                <a:lnTo>
                  <a:pt x="0" y="0"/>
                </a:lnTo>
                <a:close/>
              </a:path>
            </a:pathLst>
          </a:custGeom>
          <a:blipFill rotWithShape="1">
            <a:blip r:embed="rId4">
              <a:alphaModFix/>
            </a:blip>
            <a:stretch>
              <a:fillRect/>
            </a:stretch>
          </a:blipFill>
          <a:ln>
            <a:noFill/>
          </a:ln>
        </p:spPr>
      </p:sp>
      <p:sp>
        <p:nvSpPr>
          <p:cNvPr id="102" name="Google Shape;102;p2" descr="Badge 3 outline"/>
          <p:cNvSpPr/>
          <p:nvPr/>
        </p:nvSpPr>
        <p:spPr>
          <a:xfrm>
            <a:off x="7894279" y="7001267"/>
            <a:ext cx="914400" cy="914400"/>
          </a:xfrm>
          <a:custGeom>
            <a:avLst/>
            <a:gdLst/>
            <a:ahLst/>
            <a:cxnLst/>
            <a:rect l="l" t="t" r="r" b="b"/>
            <a:pathLst>
              <a:path w="1219200" h="1219200" extrusionOk="0">
                <a:moveTo>
                  <a:pt x="0" y="0"/>
                </a:moveTo>
                <a:lnTo>
                  <a:pt x="1219200" y="0"/>
                </a:lnTo>
                <a:lnTo>
                  <a:pt x="1219200" y="1219200"/>
                </a:lnTo>
                <a:lnTo>
                  <a:pt x="0" y="1219200"/>
                </a:lnTo>
                <a:lnTo>
                  <a:pt x="0" y="0"/>
                </a:lnTo>
                <a:close/>
              </a:path>
            </a:pathLst>
          </a:custGeom>
          <a:blipFill rotWithShape="1">
            <a:blip r:embed="rId5">
              <a:alphaModFix/>
            </a:blip>
            <a:stretch>
              <a:fillRect/>
            </a:stretch>
          </a:blipFill>
          <a:ln>
            <a:noFill/>
          </a:ln>
        </p:spPr>
      </p:sp>
      <p:sp>
        <p:nvSpPr>
          <p:cNvPr id="103" name="Google Shape;103;p2"/>
          <p:cNvSpPr txBox="1"/>
          <p:nvPr/>
        </p:nvSpPr>
        <p:spPr>
          <a:xfrm>
            <a:off x="816160" y="231472"/>
            <a:ext cx="3031940" cy="1786252"/>
          </a:xfrm>
          <a:prstGeom prst="rect">
            <a:avLst/>
          </a:prstGeom>
          <a:noFill/>
          <a:ln>
            <a:noFill/>
          </a:ln>
        </p:spPr>
        <p:txBody>
          <a:bodyPr spcFirstLastPara="1" wrap="square" lIns="0" tIns="0" rIns="0" bIns="0" anchor="t" anchorCtr="0">
            <a:spAutoFit/>
          </a:bodyPr>
          <a:lstStyle/>
          <a:p>
            <a:pPr marL="0" marR="0" lvl="0" indent="0" algn="l" rtl="0">
              <a:lnSpc>
                <a:spcPct val="225518"/>
              </a:lnSpc>
              <a:spcBef>
                <a:spcPts val="0"/>
              </a:spcBef>
              <a:spcAft>
                <a:spcPts val="0"/>
              </a:spcAft>
              <a:buNone/>
            </a:pPr>
            <a:r>
              <a:rPr lang="en-US" sz="5400" b="1">
                <a:solidFill>
                  <a:srgbClr val="000000"/>
                </a:solidFill>
                <a:latin typeface="Arial"/>
                <a:ea typeface="Arial"/>
                <a:cs typeface="Arial"/>
                <a:sym typeface="Arial"/>
              </a:rPr>
              <a:t>ABOUT:</a:t>
            </a:r>
            <a:endParaRPr/>
          </a:p>
        </p:txBody>
      </p:sp>
      <p:sp>
        <p:nvSpPr>
          <p:cNvPr id="104" name="Google Shape;104;p2"/>
          <p:cNvSpPr txBox="1"/>
          <p:nvPr/>
        </p:nvSpPr>
        <p:spPr>
          <a:xfrm>
            <a:off x="577793" y="2394876"/>
            <a:ext cx="6683486" cy="568771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00" b="1" dirty="0">
                <a:solidFill>
                  <a:srgbClr val="191919"/>
                </a:solidFill>
                <a:latin typeface="Calibri"/>
                <a:ea typeface="Calibri"/>
                <a:cs typeface="Calibri"/>
                <a:sym typeface="Calibri"/>
              </a:rPr>
              <a:t>The </a:t>
            </a:r>
            <a:r>
              <a:rPr lang="en-US" sz="2800" b="1" dirty="0" smtClean="0">
                <a:solidFill>
                  <a:srgbClr val="191919"/>
                </a:solidFill>
                <a:latin typeface="Calibri"/>
                <a:ea typeface="Calibri"/>
                <a:cs typeface="Calibri"/>
                <a:sym typeface="Calibri"/>
              </a:rPr>
              <a:t>TOGETHER </a:t>
            </a:r>
            <a:r>
              <a:rPr lang="en-US" sz="2800" b="1" dirty="0">
                <a:solidFill>
                  <a:srgbClr val="191919"/>
                </a:solidFill>
                <a:latin typeface="Calibri"/>
                <a:ea typeface="Calibri"/>
                <a:cs typeface="Calibri"/>
                <a:sym typeface="Calibri"/>
              </a:rPr>
              <a:t>WE CAN</a:t>
            </a:r>
            <a:r>
              <a:rPr lang="en-US" sz="2800" dirty="0">
                <a:solidFill>
                  <a:schemeClr val="dk1"/>
                </a:solidFill>
                <a:latin typeface="Calibri"/>
                <a:ea typeface="Calibri"/>
                <a:cs typeface="Calibri"/>
                <a:sym typeface="Calibri"/>
              </a:rPr>
              <a:t> Project is dedicated to supporting parents and guardians of children with ADHD, equipping them with the knowledge and tools to foster greater social inclusion for their children. The Project aims to develop a </a:t>
            </a:r>
            <a:r>
              <a:rPr lang="en-US" sz="2800" dirty="0" err="1">
                <a:solidFill>
                  <a:schemeClr val="dk1"/>
                </a:solidFill>
                <a:latin typeface="Calibri"/>
                <a:ea typeface="Calibri"/>
                <a:cs typeface="Calibri"/>
                <a:sym typeface="Calibri"/>
              </a:rPr>
              <a:t>specialised</a:t>
            </a:r>
            <a:r>
              <a:rPr lang="en-US" sz="2800" dirty="0">
                <a:solidFill>
                  <a:schemeClr val="dk1"/>
                </a:solidFill>
                <a:latin typeface="Calibri"/>
                <a:ea typeface="Calibri"/>
                <a:cs typeface="Calibri"/>
                <a:sym typeface="Calibri"/>
              </a:rPr>
              <a:t> training package that addresses the unique challenges faced by children with ADHD.  Additionally, the project provides comprehensive educational materials for adult trainers working on ADHD-related topics, empowering them to deliver impactful training sessions.</a:t>
            </a:r>
            <a:endParaRPr dirty="0"/>
          </a:p>
          <a:p>
            <a:pPr marL="0" marR="0" lvl="0" indent="0" algn="l" rtl="0">
              <a:lnSpc>
                <a:spcPct val="139958"/>
              </a:lnSpc>
              <a:spcBef>
                <a:spcPts val="0"/>
              </a:spcBef>
              <a:spcAft>
                <a:spcPts val="0"/>
              </a:spcAft>
              <a:buNone/>
            </a:pPr>
            <a:endParaRPr sz="2400" dirty="0">
              <a:solidFill>
                <a:srgbClr val="191919"/>
              </a:solidFill>
              <a:latin typeface="Calibri"/>
              <a:ea typeface="Calibri"/>
              <a:cs typeface="Calibri"/>
              <a:sym typeface="Calibri"/>
            </a:endParaRPr>
          </a:p>
        </p:txBody>
      </p:sp>
      <p:sp>
        <p:nvSpPr>
          <p:cNvPr id="105" name="Google Shape;105;p2"/>
          <p:cNvSpPr txBox="1"/>
          <p:nvPr/>
        </p:nvSpPr>
        <p:spPr>
          <a:xfrm>
            <a:off x="9285418" y="2611129"/>
            <a:ext cx="6979950" cy="179023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200" b="1" dirty="0">
                <a:solidFill>
                  <a:schemeClr val="dk1"/>
                </a:solidFill>
                <a:latin typeface="Calibri"/>
                <a:ea typeface="Calibri"/>
                <a:cs typeface="Calibri"/>
                <a:sym typeface="Calibri"/>
              </a:rPr>
              <a:t>Training Methodology </a:t>
            </a:r>
            <a:r>
              <a:rPr lang="en-US" sz="2200" dirty="0">
                <a:solidFill>
                  <a:schemeClr val="dk1"/>
                </a:solidFill>
                <a:latin typeface="Calibri"/>
                <a:ea typeface="Calibri"/>
                <a:cs typeface="Calibri"/>
                <a:sym typeface="Calibri"/>
              </a:rPr>
              <a:t>defining the structure and content of the </a:t>
            </a:r>
            <a:r>
              <a:rPr lang="en-US" sz="2200" dirty="0" err="1">
                <a:solidFill>
                  <a:schemeClr val="dk1"/>
                </a:solidFill>
                <a:latin typeface="Calibri"/>
                <a:ea typeface="Calibri"/>
                <a:cs typeface="Calibri"/>
                <a:sym typeface="Calibri"/>
              </a:rPr>
              <a:t>specialised</a:t>
            </a:r>
            <a:r>
              <a:rPr lang="en-US" sz="2200" dirty="0">
                <a:solidFill>
                  <a:schemeClr val="dk1"/>
                </a:solidFill>
                <a:latin typeface="Calibri"/>
                <a:ea typeface="Calibri"/>
                <a:cs typeface="Calibri"/>
                <a:sym typeface="Calibri"/>
              </a:rPr>
              <a:t> training package, Training program and training Materials.</a:t>
            </a:r>
            <a:endParaRPr dirty="0"/>
          </a:p>
          <a:p>
            <a:pPr marL="0" marR="0" lvl="0" indent="0" algn="l" rtl="0">
              <a:spcBef>
                <a:spcPts val="0"/>
              </a:spcBef>
              <a:spcAft>
                <a:spcPts val="0"/>
              </a:spcAft>
              <a:buNone/>
            </a:pPr>
            <a:r>
              <a:rPr lang="en-US" sz="2200" dirty="0">
                <a:solidFill>
                  <a:schemeClr val="dk1"/>
                </a:solidFill>
                <a:latin typeface="Calibri"/>
                <a:ea typeface="Calibri"/>
                <a:cs typeface="Calibri"/>
                <a:sym typeface="Calibri"/>
              </a:rPr>
              <a:t> </a:t>
            </a:r>
            <a:endParaRPr dirty="0"/>
          </a:p>
          <a:p>
            <a:pPr marL="0" marR="0" lvl="0" indent="0" algn="l" rtl="0">
              <a:lnSpc>
                <a:spcPct val="152681"/>
              </a:lnSpc>
              <a:spcBef>
                <a:spcPts val="0"/>
              </a:spcBef>
              <a:spcAft>
                <a:spcPts val="0"/>
              </a:spcAft>
              <a:buNone/>
            </a:pPr>
            <a:endParaRPr sz="2200" b="1" dirty="0">
              <a:solidFill>
                <a:srgbClr val="191919"/>
              </a:solidFill>
              <a:latin typeface="Arial"/>
              <a:ea typeface="Arial"/>
              <a:cs typeface="Arial"/>
              <a:sym typeface="Arial"/>
            </a:endParaRPr>
          </a:p>
        </p:txBody>
      </p:sp>
      <p:sp>
        <p:nvSpPr>
          <p:cNvPr id="106" name="Google Shape;106;p2"/>
          <p:cNvSpPr/>
          <p:nvPr/>
        </p:nvSpPr>
        <p:spPr>
          <a:xfrm>
            <a:off x="14800327" y="9029700"/>
            <a:ext cx="3237261" cy="877920"/>
          </a:xfrm>
          <a:custGeom>
            <a:avLst/>
            <a:gdLst/>
            <a:ahLst/>
            <a:cxnLst/>
            <a:rect l="l" t="t" r="r" b="b"/>
            <a:pathLst>
              <a:path w="4316349" h="1170559" extrusionOk="0">
                <a:moveTo>
                  <a:pt x="0" y="0"/>
                </a:moveTo>
                <a:lnTo>
                  <a:pt x="4316349" y="0"/>
                </a:lnTo>
                <a:lnTo>
                  <a:pt x="4316349" y="1170559"/>
                </a:lnTo>
                <a:lnTo>
                  <a:pt x="0" y="1170559"/>
                </a:lnTo>
                <a:lnTo>
                  <a:pt x="0" y="0"/>
                </a:lnTo>
                <a:close/>
              </a:path>
            </a:pathLst>
          </a:custGeom>
          <a:blipFill rotWithShape="1">
            <a:blip r:embed="rId6">
              <a:alphaModFix/>
            </a:blip>
            <a:stretch>
              <a:fillRect b="1"/>
            </a:stretch>
          </a:blipFill>
          <a:ln>
            <a:noFill/>
          </a:ln>
        </p:spPr>
      </p:sp>
      <p:pic>
        <p:nvPicPr>
          <p:cNvPr id="107" name="Google Shape;107;p2"/>
          <p:cNvPicPr preferRelativeResize="0"/>
          <p:nvPr/>
        </p:nvPicPr>
        <p:blipFill rotWithShape="1">
          <a:blip r:embed="rId7">
            <a:alphaModFix/>
          </a:blip>
          <a:srcRect l="18506" t="17006" r="17007" b="21506"/>
          <a:stretch/>
        </p:blipFill>
        <p:spPr>
          <a:xfrm>
            <a:off x="228600" y="8187329"/>
            <a:ext cx="2144090" cy="2044365"/>
          </a:xfrm>
          <a:prstGeom prst="rect">
            <a:avLst/>
          </a:prstGeom>
          <a:noFill/>
          <a:ln>
            <a:noFill/>
          </a:ln>
        </p:spPr>
      </p:pic>
      <p:sp>
        <p:nvSpPr>
          <p:cNvPr id="108" name="Google Shape;108;p2"/>
          <p:cNvSpPr/>
          <p:nvPr/>
        </p:nvSpPr>
        <p:spPr>
          <a:xfrm>
            <a:off x="9285418" y="4725204"/>
            <a:ext cx="7148175" cy="964367"/>
          </a:xfrm>
          <a:prstGeom prst="rect">
            <a:avLst/>
          </a:prstGeom>
          <a:noFill/>
          <a:ln>
            <a:noFill/>
          </a:ln>
        </p:spPr>
        <p:txBody>
          <a:bodyPr spcFirstLastPara="1" wrap="square" lIns="91425" tIns="45700" rIns="91425" bIns="45700" anchor="t" anchorCtr="0">
            <a:spAutoFit/>
          </a:bodyPr>
          <a:lstStyle/>
          <a:p>
            <a:pPr marL="0" marR="0" lvl="0" indent="0" algn="l" rtl="0">
              <a:lnSpc>
                <a:spcPct val="152681"/>
              </a:lnSpc>
              <a:spcBef>
                <a:spcPts val="0"/>
              </a:spcBef>
              <a:spcAft>
                <a:spcPts val="0"/>
              </a:spcAft>
              <a:buNone/>
            </a:pPr>
            <a:r>
              <a:rPr lang="en-US" sz="2200" b="1" dirty="0">
                <a:solidFill>
                  <a:schemeClr val="dk1"/>
                </a:solidFill>
                <a:latin typeface="Calibri"/>
                <a:ea typeface="Calibri"/>
                <a:cs typeface="Calibri"/>
                <a:sym typeface="Calibri"/>
              </a:rPr>
              <a:t>Educational Program and Material for Parents/Guardians of</a:t>
            </a:r>
            <a:endParaRPr dirty="0"/>
          </a:p>
          <a:p>
            <a:pPr marL="0" marR="0" lvl="0" indent="0" algn="l" rtl="0">
              <a:lnSpc>
                <a:spcPct val="152681"/>
              </a:lnSpc>
              <a:spcBef>
                <a:spcPts val="0"/>
              </a:spcBef>
              <a:spcAft>
                <a:spcPts val="0"/>
              </a:spcAft>
              <a:buNone/>
            </a:pPr>
            <a:r>
              <a:rPr lang="en-US" sz="2200" b="1" dirty="0">
                <a:solidFill>
                  <a:schemeClr val="dk1"/>
                </a:solidFill>
                <a:latin typeface="Calibri"/>
                <a:ea typeface="Calibri"/>
                <a:cs typeface="Calibri"/>
                <a:sym typeface="Calibri"/>
              </a:rPr>
              <a:t>Children with ADHD</a:t>
            </a:r>
            <a:r>
              <a:rPr lang="en-US" sz="2200" b="1" dirty="0">
                <a:solidFill>
                  <a:srgbClr val="191919"/>
                </a:solidFill>
                <a:latin typeface="Calibri"/>
                <a:ea typeface="Calibri"/>
                <a:cs typeface="Calibri"/>
                <a:sym typeface="Calibri"/>
              </a:rPr>
              <a:t> </a:t>
            </a:r>
            <a:endParaRPr dirty="0"/>
          </a:p>
        </p:txBody>
      </p:sp>
      <p:sp>
        <p:nvSpPr>
          <p:cNvPr id="109" name="Google Shape;109;p2"/>
          <p:cNvSpPr/>
          <p:nvPr/>
        </p:nvSpPr>
        <p:spPr>
          <a:xfrm>
            <a:off x="9285418" y="5593794"/>
            <a:ext cx="4820037" cy="528350"/>
          </a:xfrm>
          <a:prstGeom prst="rect">
            <a:avLst/>
          </a:prstGeom>
          <a:noFill/>
          <a:ln>
            <a:noFill/>
          </a:ln>
        </p:spPr>
        <p:txBody>
          <a:bodyPr spcFirstLastPara="1" wrap="square" lIns="91425" tIns="45700" rIns="91425" bIns="45700" anchor="t" anchorCtr="0">
            <a:spAutoFit/>
          </a:bodyPr>
          <a:lstStyle/>
          <a:p>
            <a:pPr marL="0" marR="0" lvl="0" indent="0" algn="l" rtl="0">
              <a:lnSpc>
                <a:spcPct val="152681"/>
              </a:lnSpc>
              <a:spcBef>
                <a:spcPts val="0"/>
              </a:spcBef>
              <a:spcAft>
                <a:spcPts val="0"/>
              </a:spcAft>
              <a:buNone/>
            </a:pPr>
            <a:r>
              <a:rPr lang="en-US" sz="2200" dirty="0" err="1">
                <a:solidFill>
                  <a:srgbClr val="191919"/>
                </a:solidFill>
                <a:latin typeface="Calibri"/>
                <a:ea typeface="Calibri"/>
                <a:cs typeface="Calibri"/>
                <a:sym typeface="Calibri"/>
              </a:rPr>
              <a:t>Customised</a:t>
            </a:r>
            <a:r>
              <a:rPr lang="en-US" sz="2200" dirty="0">
                <a:solidFill>
                  <a:srgbClr val="191919"/>
                </a:solidFill>
                <a:latin typeface="Calibri"/>
                <a:ea typeface="Calibri"/>
                <a:cs typeface="Calibri"/>
                <a:sym typeface="Calibri"/>
              </a:rPr>
              <a:t> to unique ADHD </a:t>
            </a:r>
            <a:r>
              <a:rPr lang="en-US" sz="2200" dirty="0" err="1">
                <a:solidFill>
                  <a:srgbClr val="191919"/>
                </a:solidFill>
                <a:latin typeface="Calibri"/>
                <a:ea typeface="Calibri"/>
                <a:cs typeface="Calibri"/>
                <a:sym typeface="Calibri"/>
              </a:rPr>
              <a:t>behaviours</a:t>
            </a:r>
            <a:r>
              <a:rPr lang="en-US" sz="2200" dirty="0">
                <a:solidFill>
                  <a:srgbClr val="191919"/>
                </a:solidFill>
                <a:latin typeface="Calibri"/>
                <a:ea typeface="Calibri"/>
                <a:cs typeface="Calibri"/>
                <a:sym typeface="Calibri"/>
              </a:rPr>
              <a:t> </a:t>
            </a:r>
            <a:endParaRPr dirty="0"/>
          </a:p>
        </p:txBody>
      </p:sp>
      <p:sp>
        <p:nvSpPr>
          <p:cNvPr id="110" name="Google Shape;110;p2"/>
          <p:cNvSpPr/>
          <p:nvPr/>
        </p:nvSpPr>
        <p:spPr>
          <a:xfrm>
            <a:off x="8985155" y="2480248"/>
            <a:ext cx="7655624" cy="1262607"/>
          </a:xfrm>
          <a:custGeom>
            <a:avLst/>
            <a:gdLst/>
            <a:ahLst/>
            <a:cxnLst/>
            <a:rect l="l" t="t" r="r" b="b"/>
            <a:pathLst>
              <a:path w="10207498" h="1329436" extrusionOk="0">
                <a:moveTo>
                  <a:pt x="535051" y="0"/>
                </a:moveTo>
                <a:lnTo>
                  <a:pt x="9672447" y="0"/>
                </a:lnTo>
                <a:lnTo>
                  <a:pt x="9672447" y="12700"/>
                </a:lnTo>
                <a:lnTo>
                  <a:pt x="9672447" y="0"/>
                </a:lnTo>
                <a:cubicBezTo>
                  <a:pt x="9815322" y="0"/>
                  <a:pt x="9951720" y="70866"/>
                  <a:pt x="10051669" y="195707"/>
                </a:cubicBezTo>
                <a:cubicBezTo>
                  <a:pt x="10151618" y="320548"/>
                  <a:pt x="10207498" y="489204"/>
                  <a:pt x="10207498" y="664718"/>
                </a:cubicBezTo>
                <a:lnTo>
                  <a:pt x="10194798" y="664718"/>
                </a:lnTo>
                <a:lnTo>
                  <a:pt x="10194798" y="652018"/>
                </a:lnTo>
                <a:cubicBezTo>
                  <a:pt x="10201783" y="652018"/>
                  <a:pt x="10207498" y="657733"/>
                  <a:pt x="10207498" y="664718"/>
                </a:cubicBezTo>
                <a:cubicBezTo>
                  <a:pt x="10207498" y="1029081"/>
                  <a:pt x="9970389" y="1329436"/>
                  <a:pt x="9672447" y="1329436"/>
                </a:cubicBezTo>
                <a:lnTo>
                  <a:pt x="9672447" y="1316736"/>
                </a:lnTo>
                <a:lnTo>
                  <a:pt x="9672447" y="1329436"/>
                </a:lnTo>
                <a:lnTo>
                  <a:pt x="535051" y="1329436"/>
                </a:lnTo>
                <a:lnTo>
                  <a:pt x="535051" y="1316736"/>
                </a:lnTo>
                <a:lnTo>
                  <a:pt x="535051" y="1329436"/>
                </a:lnTo>
                <a:cubicBezTo>
                  <a:pt x="392176" y="1329436"/>
                  <a:pt x="255778" y="1258570"/>
                  <a:pt x="155829" y="1133729"/>
                </a:cubicBezTo>
                <a:cubicBezTo>
                  <a:pt x="55880" y="1008888"/>
                  <a:pt x="0" y="840105"/>
                  <a:pt x="0" y="664718"/>
                </a:cubicBezTo>
                <a:cubicBezTo>
                  <a:pt x="0" y="657733"/>
                  <a:pt x="5715" y="652018"/>
                  <a:pt x="12700" y="652018"/>
                </a:cubicBezTo>
                <a:lnTo>
                  <a:pt x="12700" y="664718"/>
                </a:lnTo>
                <a:lnTo>
                  <a:pt x="0" y="664718"/>
                </a:lnTo>
                <a:cubicBezTo>
                  <a:pt x="0" y="489204"/>
                  <a:pt x="55880" y="320548"/>
                  <a:pt x="155829" y="195707"/>
                </a:cubicBezTo>
                <a:lnTo>
                  <a:pt x="165735" y="203708"/>
                </a:lnTo>
                <a:lnTo>
                  <a:pt x="155829" y="195707"/>
                </a:lnTo>
                <a:cubicBezTo>
                  <a:pt x="255778" y="70866"/>
                  <a:pt x="392176" y="0"/>
                  <a:pt x="535051" y="0"/>
                </a:cubicBezTo>
                <a:lnTo>
                  <a:pt x="535051" y="12700"/>
                </a:lnTo>
                <a:lnTo>
                  <a:pt x="535051" y="0"/>
                </a:lnTo>
                <a:moveTo>
                  <a:pt x="535051" y="25400"/>
                </a:moveTo>
                <a:cubicBezTo>
                  <a:pt x="400939" y="25400"/>
                  <a:pt x="271526" y="91948"/>
                  <a:pt x="175641" y="211582"/>
                </a:cubicBezTo>
                <a:cubicBezTo>
                  <a:pt x="79756" y="331216"/>
                  <a:pt x="25400" y="494284"/>
                  <a:pt x="25400" y="664718"/>
                </a:cubicBezTo>
                <a:cubicBezTo>
                  <a:pt x="25400" y="671703"/>
                  <a:pt x="19685" y="677418"/>
                  <a:pt x="12700" y="677418"/>
                </a:cubicBezTo>
                <a:lnTo>
                  <a:pt x="12700" y="664718"/>
                </a:lnTo>
                <a:lnTo>
                  <a:pt x="25400" y="664718"/>
                </a:lnTo>
                <a:cubicBezTo>
                  <a:pt x="25400" y="835025"/>
                  <a:pt x="79629" y="997966"/>
                  <a:pt x="175641" y="1117727"/>
                </a:cubicBezTo>
                <a:lnTo>
                  <a:pt x="165735" y="1125728"/>
                </a:lnTo>
                <a:lnTo>
                  <a:pt x="175641" y="1117727"/>
                </a:lnTo>
                <a:cubicBezTo>
                  <a:pt x="271526" y="1237488"/>
                  <a:pt x="400939" y="1303909"/>
                  <a:pt x="535051" y="1303909"/>
                </a:cubicBezTo>
                <a:lnTo>
                  <a:pt x="9672447" y="1303909"/>
                </a:lnTo>
                <a:cubicBezTo>
                  <a:pt x="9951465" y="1303909"/>
                  <a:pt x="10182098" y="1020445"/>
                  <a:pt x="10182098" y="664591"/>
                </a:cubicBezTo>
                <a:lnTo>
                  <a:pt x="10194798" y="664591"/>
                </a:lnTo>
                <a:lnTo>
                  <a:pt x="10194798" y="677291"/>
                </a:lnTo>
                <a:cubicBezTo>
                  <a:pt x="10187813" y="677291"/>
                  <a:pt x="10182098" y="671576"/>
                  <a:pt x="10182098" y="664591"/>
                </a:cubicBezTo>
                <a:cubicBezTo>
                  <a:pt x="10182098" y="494284"/>
                  <a:pt x="10127869" y="331343"/>
                  <a:pt x="10031857" y="211582"/>
                </a:cubicBezTo>
                <a:lnTo>
                  <a:pt x="10041763" y="203581"/>
                </a:lnTo>
                <a:lnTo>
                  <a:pt x="10031857" y="211582"/>
                </a:lnTo>
                <a:cubicBezTo>
                  <a:pt x="9935972" y="91948"/>
                  <a:pt x="9806559" y="25400"/>
                  <a:pt x="9672447" y="25400"/>
                </a:cubicBezTo>
                <a:lnTo>
                  <a:pt x="535051" y="25400"/>
                </a:lnTo>
                <a:close/>
              </a:path>
            </a:pathLst>
          </a:custGeom>
          <a:solidFill>
            <a:schemeClr val="lt1"/>
          </a:solidFill>
          <a:ln w="2540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p:nvPr/>
        </p:nvSpPr>
        <p:spPr>
          <a:xfrm>
            <a:off x="9191475" y="7235325"/>
            <a:ext cx="6658125"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dirty="0">
                <a:solidFill>
                  <a:srgbClr val="000000"/>
                </a:solidFill>
                <a:latin typeface="Calibri"/>
                <a:ea typeface="Calibri"/>
                <a:cs typeface="Calibri"/>
                <a:sym typeface="Calibri"/>
              </a:rPr>
              <a:t>Pilot Training Activity for Parents/Guardians of Children with ADHD in Greece</a:t>
            </a:r>
            <a:endParaRPr sz="2200" dirty="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Shape 94"/>
        <p:cNvGrpSpPr/>
        <p:nvPr/>
      </p:nvGrpSpPr>
      <p:grpSpPr>
        <a:xfrm>
          <a:off x="0" y="0"/>
          <a:ext cx="0" cy="0"/>
          <a:chOff x="0" y="0"/>
          <a:chExt cx="0" cy="0"/>
        </a:xfrm>
      </p:grpSpPr>
      <p:sp>
        <p:nvSpPr>
          <p:cNvPr id="95" name="Google Shape;95;p2"/>
          <p:cNvSpPr/>
          <p:nvPr/>
        </p:nvSpPr>
        <p:spPr>
          <a:xfrm rot="5400000">
            <a:off x="8929929" y="-8905757"/>
            <a:ext cx="428148" cy="18288000"/>
          </a:xfrm>
          <a:custGeom>
            <a:avLst/>
            <a:gdLst/>
            <a:ahLst/>
            <a:cxnLst/>
            <a:rect l="l" t="t" r="r" b="b"/>
            <a:pathLst>
              <a:path w="570865" h="24384000" extrusionOk="0">
                <a:moveTo>
                  <a:pt x="0" y="0"/>
                </a:moveTo>
                <a:lnTo>
                  <a:pt x="570865" y="0"/>
                </a:lnTo>
                <a:lnTo>
                  <a:pt x="570865" y="24384000"/>
                </a:lnTo>
                <a:lnTo>
                  <a:pt x="0" y="24384000"/>
                </a:lnTo>
                <a:lnTo>
                  <a:pt x="0" y="0"/>
                </a:lnTo>
                <a:close/>
              </a:path>
            </a:pathLst>
          </a:custGeom>
          <a:solidFill>
            <a:srgbClr val="57B6B0"/>
          </a:solidFill>
          <a:ln w="12700" cap="flat" cmpd="sng">
            <a:solidFill>
              <a:srgbClr val="000000"/>
            </a:solidFill>
            <a:prstDash val="solid"/>
            <a:round/>
            <a:headEnd type="none" w="sm" len="sm"/>
            <a:tailEnd type="none" w="sm" len="sm"/>
          </a:ln>
        </p:spPr>
      </p:sp>
      <p:sp>
        <p:nvSpPr>
          <p:cNvPr id="106" name="Google Shape;106;p2"/>
          <p:cNvSpPr/>
          <p:nvPr/>
        </p:nvSpPr>
        <p:spPr>
          <a:xfrm>
            <a:off x="14800327" y="9029700"/>
            <a:ext cx="3237261" cy="877920"/>
          </a:xfrm>
          <a:custGeom>
            <a:avLst/>
            <a:gdLst/>
            <a:ahLst/>
            <a:cxnLst/>
            <a:rect l="l" t="t" r="r" b="b"/>
            <a:pathLst>
              <a:path w="4316349" h="1170559" extrusionOk="0">
                <a:moveTo>
                  <a:pt x="0" y="0"/>
                </a:moveTo>
                <a:lnTo>
                  <a:pt x="4316349" y="0"/>
                </a:lnTo>
                <a:lnTo>
                  <a:pt x="4316349" y="1170559"/>
                </a:lnTo>
                <a:lnTo>
                  <a:pt x="0" y="1170559"/>
                </a:lnTo>
                <a:lnTo>
                  <a:pt x="0" y="0"/>
                </a:lnTo>
                <a:close/>
              </a:path>
            </a:pathLst>
          </a:custGeom>
          <a:blipFill rotWithShape="1">
            <a:blip r:embed="rId3">
              <a:alphaModFix/>
            </a:blip>
            <a:stretch>
              <a:fillRect b="1"/>
            </a:stretch>
          </a:blipFill>
          <a:ln>
            <a:noFill/>
          </a:ln>
        </p:spPr>
      </p:sp>
      <p:pic>
        <p:nvPicPr>
          <p:cNvPr id="107" name="Google Shape;107;p2"/>
          <p:cNvPicPr preferRelativeResize="0"/>
          <p:nvPr/>
        </p:nvPicPr>
        <p:blipFill rotWithShape="1">
          <a:blip r:embed="rId4">
            <a:alphaModFix/>
          </a:blip>
          <a:srcRect l="18506" t="17006" r="17007" b="21506"/>
          <a:stretch/>
        </p:blipFill>
        <p:spPr>
          <a:xfrm>
            <a:off x="228600" y="8187329"/>
            <a:ext cx="2144090" cy="2044365"/>
          </a:xfrm>
          <a:prstGeom prst="rect">
            <a:avLst/>
          </a:prstGeom>
          <a:noFill/>
          <a:ln>
            <a:noFill/>
          </a:ln>
        </p:spPr>
      </p:pic>
      <p:sp>
        <p:nvSpPr>
          <p:cNvPr id="2" name="Rectangle 1"/>
          <p:cNvSpPr/>
          <p:nvPr/>
        </p:nvSpPr>
        <p:spPr>
          <a:xfrm>
            <a:off x="599587" y="1701370"/>
            <a:ext cx="2621230" cy="1109086"/>
          </a:xfrm>
          <a:prstGeom prst="rect">
            <a:avLst/>
          </a:prstGeom>
        </p:spPr>
        <p:txBody>
          <a:bodyPr wrap="none">
            <a:spAutoFit/>
          </a:bodyPr>
          <a:lstStyle/>
          <a:p>
            <a:pPr lvl="0">
              <a:lnSpc>
                <a:spcPct val="250000"/>
              </a:lnSpc>
            </a:pPr>
            <a:r>
              <a:rPr lang="en-US" sz="3200" b="1" dirty="0"/>
              <a:t>Module Aim </a:t>
            </a:r>
          </a:p>
        </p:txBody>
      </p:sp>
      <p:sp>
        <p:nvSpPr>
          <p:cNvPr id="3" name="Rectangle 2"/>
          <p:cNvSpPr/>
          <p:nvPr/>
        </p:nvSpPr>
        <p:spPr>
          <a:xfrm>
            <a:off x="486695" y="562594"/>
            <a:ext cx="13716003" cy="920252"/>
          </a:xfrm>
          <a:prstGeom prst="rect">
            <a:avLst/>
          </a:prstGeom>
        </p:spPr>
        <p:txBody>
          <a:bodyPr wrap="square">
            <a:spAutoFit/>
          </a:bodyPr>
          <a:lstStyle/>
          <a:p>
            <a:pPr>
              <a:lnSpc>
                <a:spcPct val="150000"/>
              </a:lnSpc>
            </a:pPr>
            <a:r>
              <a:rPr lang="fi-FI" sz="4000" b="1" dirty="0">
                <a:solidFill>
                  <a:srgbClr val="7030A0"/>
                </a:solidFill>
                <a:latin typeface="Calibri" panose="020F0502020204030204" pitchFamily="34" charset="0"/>
                <a:ea typeface="Calibri" panose="020F0502020204030204" pitchFamily="34" charset="0"/>
              </a:rPr>
              <a:t>MODULE </a:t>
            </a:r>
            <a:r>
              <a:rPr lang="fi-FI" sz="4000" b="1" dirty="0" smtClean="0">
                <a:solidFill>
                  <a:srgbClr val="7030A0"/>
                </a:solidFill>
                <a:latin typeface="Calibri" panose="020F0502020204030204" pitchFamily="34" charset="0"/>
                <a:ea typeface="Calibri" panose="020F0502020204030204" pitchFamily="34" charset="0"/>
              </a:rPr>
              <a:t>6</a:t>
            </a:r>
            <a:r>
              <a:rPr lang="en-GB" sz="4000" b="1" dirty="0" smtClean="0">
                <a:solidFill>
                  <a:srgbClr val="7030A0"/>
                </a:solidFill>
                <a:latin typeface="Calibri" panose="020F0502020204030204" pitchFamily="34" charset="0"/>
                <a:ea typeface="Calibri" panose="020F0502020204030204" pitchFamily="34" charset="0"/>
              </a:rPr>
              <a:t> </a:t>
            </a:r>
            <a:r>
              <a:rPr lang="en-US" sz="4000" b="1" dirty="0" smtClean="0">
                <a:solidFill>
                  <a:srgbClr val="7030A0"/>
                </a:solidFill>
                <a:latin typeface="Calibri" panose="020F0502020204030204" pitchFamily="34" charset="0"/>
                <a:ea typeface="Calibri" panose="020F0502020204030204" pitchFamily="34" charset="0"/>
              </a:rPr>
              <a:t>Healthy </a:t>
            </a:r>
            <a:r>
              <a:rPr lang="en-US" sz="4000" b="1" dirty="0">
                <a:solidFill>
                  <a:srgbClr val="7030A0"/>
                </a:solidFill>
                <a:latin typeface="Calibri" panose="020F0502020204030204" pitchFamily="34" charset="0"/>
                <a:ea typeface="Calibri" panose="020F0502020204030204" pitchFamily="34" charset="0"/>
              </a:rPr>
              <a:t>living: Nutrition, Physical activities &amp; Sleep</a:t>
            </a:r>
            <a:endParaRPr lang="en-GB" sz="4000" b="1" dirty="0">
              <a:solidFill>
                <a:srgbClr val="7030A0"/>
              </a:solidFill>
              <a:latin typeface="Calibri" panose="020F0502020204030204" pitchFamily="34" charset="0"/>
              <a:ea typeface="Calibri" panose="020F0502020204030204" pitchFamily="34" charset="0"/>
            </a:endParaRPr>
          </a:p>
        </p:txBody>
      </p:sp>
      <p:sp>
        <p:nvSpPr>
          <p:cNvPr id="4" name="Rectangle 3"/>
          <p:cNvSpPr/>
          <p:nvPr/>
        </p:nvSpPr>
        <p:spPr>
          <a:xfrm>
            <a:off x="540282" y="2889401"/>
            <a:ext cx="7954478" cy="3970318"/>
          </a:xfrm>
          <a:prstGeom prst="rect">
            <a:avLst/>
          </a:prstGeom>
        </p:spPr>
        <p:txBody>
          <a:bodyPr wrap="square">
            <a:spAutoFit/>
          </a:bodyPr>
          <a:lstStyle/>
          <a:p>
            <a:pPr>
              <a:lnSpc>
                <a:spcPct val="150000"/>
              </a:lnSpc>
            </a:pPr>
            <a:r>
              <a:rPr lang="en-GB" sz="2400" dirty="0">
                <a:latin typeface="+mn-lt"/>
                <a:ea typeface="Times New Roman" panose="02020603050405020304" pitchFamily="18" charset="0"/>
              </a:rPr>
              <a:t>The aim of this module is to empower parents of children with ADHD to understand how daily lifestyle habits—nutrition, physical activity, and sleep—affect attention, emotional regulation, and </a:t>
            </a:r>
            <a:r>
              <a:rPr lang="en-GB" sz="2400" dirty="0" err="1">
                <a:latin typeface="+mn-lt"/>
                <a:ea typeface="Times New Roman" panose="02020603050405020304" pitchFamily="18" charset="0"/>
              </a:rPr>
              <a:t>behavior</a:t>
            </a:r>
            <a:r>
              <a:rPr lang="en-GB" sz="2400" dirty="0">
                <a:latin typeface="+mn-lt"/>
                <a:ea typeface="Times New Roman" panose="02020603050405020304" pitchFamily="18" charset="0"/>
              </a:rPr>
              <a:t>. Parents will learn how to translate this knowledge into practical routines and strategies that fit real family life and support their child’s self-regulation, well-being, and social functioning</a:t>
            </a:r>
            <a:r>
              <a:rPr lang="en-GB" sz="2400" dirty="0" smtClean="0">
                <a:latin typeface="+mn-lt"/>
                <a:ea typeface="Times New Roman" panose="02020603050405020304" pitchFamily="18" charset="0"/>
              </a:rPr>
              <a:t>.</a:t>
            </a:r>
            <a:endParaRPr lang="en-GB" sz="2400" dirty="0">
              <a:latin typeface="+mn-lt"/>
              <a:ea typeface="Times New Roman" panose="02020603050405020304" pitchFamily="18" charset="0"/>
            </a:endParaRPr>
          </a:p>
        </p:txBody>
      </p:sp>
      <p:sp>
        <p:nvSpPr>
          <p:cNvPr id="5" name="Rectangle 4"/>
          <p:cNvSpPr/>
          <p:nvPr/>
        </p:nvSpPr>
        <p:spPr>
          <a:xfrm>
            <a:off x="9306235" y="2255913"/>
            <a:ext cx="8037868" cy="5868273"/>
          </a:xfrm>
          <a:prstGeom prst="rect">
            <a:avLst/>
          </a:prstGeom>
        </p:spPr>
        <p:txBody>
          <a:bodyPr wrap="square">
            <a:spAutoFit/>
          </a:bodyPr>
          <a:lstStyle/>
          <a:p>
            <a:pPr algn="just">
              <a:lnSpc>
                <a:spcPct val="150000"/>
              </a:lnSpc>
              <a:spcBef>
                <a:spcPts val="800"/>
              </a:spcBef>
              <a:spcAft>
                <a:spcPts val="400"/>
              </a:spcAft>
            </a:pPr>
            <a:r>
              <a:rPr lang="fi-FI" sz="3200" b="1" dirty="0">
                <a:latin typeface="+mn-lt"/>
                <a:ea typeface="Play"/>
                <a:cs typeface="Play"/>
              </a:rPr>
              <a:t>Learning </a:t>
            </a:r>
            <a:r>
              <a:rPr lang="fi-FI" sz="3200" b="1" dirty="0" err="1">
                <a:latin typeface="+mn-lt"/>
                <a:ea typeface="Play"/>
                <a:cs typeface="Play"/>
              </a:rPr>
              <a:t>Objectives</a:t>
            </a:r>
            <a:endParaRPr lang="en-GB" sz="3200" b="1" dirty="0">
              <a:solidFill>
                <a:srgbClr val="0F4761"/>
              </a:solidFill>
              <a:latin typeface="+mn-lt"/>
              <a:ea typeface="Play"/>
              <a:cs typeface="Play"/>
            </a:endParaRPr>
          </a:p>
          <a:p>
            <a:pPr algn="just">
              <a:lnSpc>
                <a:spcPct val="150000"/>
              </a:lnSpc>
            </a:pPr>
            <a:r>
              <a:rPr lang="en-GB" sz="2400" dirty="0">
                <a:latin typeface="+mn-lt"/>
                <a:ea typeface="Times New Roman" panose="02020603050405020304" pitchFamily="18" charset="0"/>
              </a:rPr>
              <a:t>By the end of this module, parents will be able to:</a:t>
            </a:r>
          </a:p>
          <a:p>
            <a:pPr marL="457200" lvl="0" indent="-457200" algn="just">
              <a:lnSpc>
                <a:spcPct val="150000"/>
              </a:lnSpc>
              <a:buFont typeface="+mj-lt"/>
              <a:buAutoNum type="arabicPeriod"/>
              <a:tabLst>
                <a:tab pos="457200" algn="l"/>
              </a:tabLst>
            </a:pPr>
            <a:r>
              <a:rPr lang="en-GB" sz="2400" dirty="0" smtClean="0">
                <a:latin typeface="+mn-lt"/>
                <a:ea typeface="Times New Roman" panose="02020603050405020304" pitchFamily="18" charset="0"/>
              </a:rPr>
              <a:t>Explain </a:t>
            </a:r>
            <a:r>
              <a:rPr lang="en-GB" sz="2400" dirty="0">
                <a:latin typeface="+mn-lt"/>
                <a:ea typeface="Times New Roman" panose="02020603050405020304" pitchFamily="18" charset="0"/>
              </a:rPr>
              <a:t>how nutrition, movement, and sleep </a:t>
            </a:r>
            <a:r>
              <a:rPr lang="en-GB" sz="2400" dirty="0" smtClean="0">
                <a:latin typeface="+mn-lt"/>
                <a:ea typeface="Times New Roman" panose="02020603050405020304" pitchFamily="18" charset="0"/>
              </a:rPr>
              <a:t>influence ADHD </a:t>
            </a:r>
            <a:r>
              <a:rPr lang="en-GB" sz="2400" dirty="0">
                <a:latin typeface="+mn-lt"/>
                <a:ea typeface="Times New Roman" panose="02020603050405020304" pitchFamily="18" charset="0"/>
              </a:rPr>
              <a:t>symptoms and </a:t>
            </a:r>
            <a:r>
              <a:rPr lang="en-GB" sz="2400" dirty="0" smtClean="0">
                <a:latin typeface="+mn-lt"/>
                <a:ea typeface="Times New Roman" panose="02020603050405020304" pitchFamily="18" charset="0"/>
              </a:rPr>
              <a:t>emotional regulation</a:t>
            </a:r>
            <a:r>
              <a:rPr lang="en-GB" sz="2400" dirty="0">
                <a:latin typeface="+mn-lt"/>
                <a:ea typeface="Times New Roman" panose="02020603050405020304" pitchFamily="18" charset="0"/>
              </a:rPr>
              <a:t>.</a:t>
            </a:r>
          </a:p>
          <a:p>
            <a:pPr marL="457200" lvl="0" indent="-457200" algn="just">
              <a:lnSpc>
                <a:spcPct val="150000"/>
              </a:lnSpc>
              <a:buFont typeface="+mj-lt"/>
              <a:buAutoNum type="arabicPeriod"/>
              <a:tabLst>
                <a:tab pos="457200" algn="l"/>
              </a:tabLst>
            </a:pPr>
            <a:r>
              <a:rPr lang="en-GB" sz="2400" dirty="0" smtClean="0">
                <a:latin typeface="+mn-lt"/>
                <a:ea typeface="Times New Roman" panose="02020603050405020304" pitchFamily="18" charset="0"/>
              </a:rPr>
              <a:t>Apply </a:t>
            </a:r>
            <a:r>
              <a:rPr lang="en-GB" sz="2400" dirty="0">
                <a:latin typeface="+mn-lt"/>
                <a:ea typeface="Times New Roman" panose="02020603050405020304" pitchFamily="18" charset="0"/>
              </a:rPr>
              <a:t>practical, age-appropriate strategies to support healthy habits at home.</a:t>
            </a:r>
          </a:p>
          <a:p>
            <a:pPr marL="457200" lvl="0" indent="-457200" algn="just">
              <a:lnSpc>
                <a:spcPct val="150000"/>
              </a:lnSpc>
              <a:buFont typeface="+mj-lt"/>
              <a:buAutoNum type="arabicPeriod"/>
              <a:tabLst>
                <a:tab pos="457200" algn="l"/>
              </a:tabLst>
            </a:pPr>
            <a:r>
              <a:rPr lang="en-GB" sz="2400" dirty="0" smtClean="0">
                <a:latin typeface="+mn-lt"/>
                <a:ea typeface="Times New Roman" panose="02020603050405020304" pitchFamily="18" charset="0"/>
              </a:rPr>
              <a:t>Teach </a:t>
            </a:r>
            <a:r>
              <a:rPr lang="en-GB" sz="2400" dirty="0">
                <a:latin typeface="+mn-lt"/>
                <a:ea typeface="Times New Roman" panose="02020603050405020304" pitchFamily="18" charset="0"/>
              </a:rPr>
              <a:t>children with ADHD how to participate actively in their own healthy routines.</a:t>
            </a:r>
          </a:p>
          <a:p>
            <a:pPr marL="457200" lvl="0" indent="-457200" algn="just">
              <a:lnSpc>
                <a:spcPct val="150000"/>
              </a:lnSpc>
              <a:buFont typeface="+mj-lt"/>
              <a:buAutoNum type="arabicPeriod"/>
              <a:tabLst>
                <a:tab pos="457200" algn="l"/>
              </a:tabLst>
            </a:pPr>
            <a:r>
              <a:rPr lang="en-GB" sz="2400" dirty="0" smtClean="0">
                <a:latin typeface="+mn-lt"/>
                <a:ea typeface="Times New Roman" panose="02020603050405020304" pitchFamily="18" charset="0"/>
              </a:rPr>
              <a:t>Maintain </a:t>
            </a:r>
            <a:r>
              <a:rPr lang="en-GB" sz="2400" dirty="0">
                <a:latin typeface="+mn-lt"/>
                <a:ea typeface="Times New Roman" panose="02020603050405020304" pitchFamily="18" charset="0"/>
              </a:rPr>
              <a:t>consistency and motivation using structure, predictability, and positive reinforcement.</a:t>
            </a:r>
          </a:p>
        </p:txBody>
      </p:sp>
    </p:spTree>
    <p:extLst>
      <p:ext uri="{BB962C8B-B14F-4D97-AF65-F5344CB8AC3E}">
        <p14:creationId xmlns:p14="http://schemas.microsoft.com/office/powerpoint/2010/main" val="1224789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Shape 94"/>
        <p:cNvGrpSpPr/>
        <p:nvPr/>
      </p:nvGrpSpPr>
      <p:grpSpPr>
        <a:xfrm>
          <a:off x="0" y="0"/>
          <a:ext cx="0" cy="0"/>
          <a:chOff x="0" y="0"/>
          <a:chExt cx="0" cy="0"/>
        </a:xfrm>
      </p:grpSpPr>
      <p:sp>
        <p:nvSpPr>
          <p:cNvPr id="95" name="Google Shape;95;p2"/>
          <p:cNvSpPr/>
          <p:nvPr/>
        </p:nvSpPr>
        <p:spPr>
          <a:xfrm rot="5400000">
            <a:off x="8929929" y="-8905757"/>
            <a:ext cx="428148" cy="18288000"/>
          </a:xfrm>
          <a:custGeom>
            <a:avLst/>
            <a:gdLst/>
            <a:ahLst/>
            <a:cxnLst/>
            <a:rect l="l" t="t" r="r" b="b"/>
            <a:pathLst>
              <a:path w="570865" h="24384000" extrusionOk="0">
                <a:moveTo>
                  <a:pt x="0" y="0"/>
                </a:moveTo>
                <a:lnTo>
                  <a:pt x="570865" y="0"/>
                </a:lnTo>
                <a:lnTo>
                  <a:pt x="570865" y="24384000"/>
                </a:lnTo>
                <a:lnTo>
                  <a:pt x="0" y="24384000"/>
                </a:lnTo>
                <a:lnTo>
                  <a:pt x="0" y="0"/>
                </a:lnTo>
                <a:close/>
              </a:path>
            </a:pathLst>
          </a:custGeom>
          <a:solidFill>
            <a:srgbClr val="57B6B0"/>
          </a:solidFill>
          <a:ln w="12700" cap="flat" cmpd="sng">
            <a:solidFill>
              <a:srgbClr val="000000"/>
            </a:solidFill>
            <a:prstDash val="solid"/>
            <a:round/>
            <a:headEnd type="none" w="sm" len="sm"/>
            <a:tailEnd type="none" w="sm" len="sm"/>
          </a:ln>
        </p:spPr>
      </p:sp>
      <p:sp>
        <p:nvSpPr>
          <p:cNvPr id="106" name="Google Shape;106;p2"/>
          <p:cNvSpPr/>
          <p:nvPr/>
        </p:nvSpPr>
        <p:spPr>
          <a:xfrm>
            <a:off x="14800327" y="9029700"/>
            <a:ext cx="3237261" cy="877920"/>
          </a:xfrm>
          <a:custGeom>
            <a:avLst/>
            <a:gdLst/>
            <a:ahLst/>
            <a:cxnLst/>
            <a:rect l="l" t="t" r="r" b="b"/>
            <a:pathLst>
              <a:path w="4316349" h="1170559" extrusionOk="0">
                <a:moveTo>
                  <a:pt x="0" y="0"/>
                </a:moveTo>
                <a:lnTo>
                  <a:pt x="4316349" y="0"/>
                </a:lnTo>
                <a:lnTo>
                  <a:pt x="4316349" y="1170559"/>
                </a:lnTo>
                <a:lnTo>
                  <a:pt x="0" y="1170559"/>
                </a:lnTo>
                <a:lnTo>
                  <a:pt x="0" y="0"/>
                </a:lnTo>
                <a:close/>
              </a:path>
            </a:pathLst>
          </a:custGeom>
          <a:blipFill rotWithShape="1">
            <a:blip r:embed="rId3">
              <a:alphaModFix/>
            </a:blip>
            <a:stretch>
              <a:fillRect b="1"/>
            </a:stretch>
          </a:blipFill>
          <a:ln>
            <a:noFill/>
          </a:ln>
        </p:spPr>
      </p:sp>
      <p:pic>
        <p:nvPicPr>
          <p:cNvPr id="107" name="Google Shape;107;p2"/>
          <p:cNvPicPr preferRelativeResize="0"/>
          <p:nvPr/>
        </p:nvPicPr>
        <p:blipFill rotWithShape="1">
          <a:blip r:embed="rId4">
            <a:alphaModFix/>
          </a:blip>
          <a:srcRect l="18506" t="17006" r="17007" b="21506"/>
          <a:stretch/>
        </p:blipFill>
        <p:spPr>
          <a:xfrm>
            <a:off x="228600" y="8187329"/>
            <a:ext cx="2144090" cy="2044365"/>
          </a:xfrm>
          <a:prstGeom prst="rect">
            <a:avLst/>
          </a:prstGeom>
          <a:noFill/>
          <a:ln>
            <a:noFill/>
          </a:ln>
        </p:spPr>
      </p:pic>
      <p:sp>
        <p:nvSpPr>
          <p:cNvPr id="9" name="Google Shape;117;p3"/>
          <p:cNvSpPr txBox="1"/>
          <p:nvPr/>
        </p:nvSpPr>
        <p:spPr>
          <a:xfrm>
            <a:off x="457198" y="809194"/>
            <a:ext cx="13108529" cy="1107996"/>
          </a:xfrm>
          <a:prstGeom prst="rect">
            <a:avLst/>
          </a:prstGeom>
          <a:noFill/>
          <a:ln>
            <a:noFill/>
          </a:ln>
        </p:spPr>
        <p:txBody>
          <a:bodyPr spcFirstLastPara="1" wrap="square" lIns="0" tIns="0" rIns="0" bIns="0" anchor="t" anchorCtr="0">
            <a:spAutoFit/>
          </a:bodyPr>
          <a:lstStyle/>
          <a:p>
            <a:r>
              <a:rPr lang="fi-FI" sz="3600" b="1" dirty="0" smtClean="0">
                <a:solidFill>
                  <a:srgbClr val="7030A0"/>
                </a:solidFill>
              </a:rPr>
              <a:t>UNIT </a:t>
            </a:r>
            <a:r>
              <a:rPr lang="fi-FI" sz="3600" b="1" dirty="0">
                <a:solidFill>
                  <a:srgbClr val="7030A0"/>
                </a:solidFill>
              </a:rPr>
              <a:t>1: </a:t>
            </a:r>
            <a:r>
              <a:rPr lang="fi-FI" sz="3600" b="1" dirty="0" err="1">
                <a:solidFill>
                  <a:srgbClr val="7030A0"/>
                </a:solidFill>
              </a:rPr>
              <a:t>Nutrition</a:t>
            </a:r>
            <a:r>
              <a:rPr lang="fi-FI" sz="3600" b="1" dirty="0">
                <a:solidFill>
                  <a:srgbClr val="7030A0"/>
                </a:solidFill>
              </a:rPr>
              <a:t> and </a:t>
            </a:r>
            <a:r>
              <a:rPr lang="fi-FI" sz="3600" b="1" dirty="0" smtClean="0">
                <a:solidFill>
                  <a:srgbClr val="7030A0"/>
                </a:solidFill>
              </a:rPr>
              <a:t>ADHD</a:t>
            </a:r>
          </a:p>
          <a:p>
            <a:endParaRPr lang="fi-FI" sz="3600" b="1" dirty="0" smtClean="0">
              <a:solidFill>
                <a:srgbClr val="7030A0"/>
              </a:solidFill>
            </a:endParaRPr>
          </a:p>
        </p:txBody>
      </p:sp>
      <p:sp>
        <p:nvSpPr>
          <p:cNvPr id="6" name="Rectangle 1"/>
          <p:cNvSpPr>
            <a:spLocks noChangeArrowheads="1"/>
          </p:cNvSpPr>
          <p:nvPr/>
        </p:nvSpPr>
        <p:spPr bwMode="auto">
          <a:xfrm>
            <a:off x="457198" y="2063352"/>
            <a:ext cx="9107426"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lnSpc>
                <a:spcPct val="150000"/>
              </a:lnSpc>
              <a:spcBef>
                <a:spcPct val="0"/>
              </a:spcBef>
              <a:spcAft>
                <a:spcPct val="0"/>
              </a:spcAft>
              <a:buClrTx/>
            </a:pPr>
            <a:r>
              <a:rPr lang="fi-FI" sz="2800" b="1" dirty="0" smtClean="0">
                <a:solidFill>
                  <a:srgbClr val="7030A0"/>
                </a:solidFill>
              </a:rPr>
              <a:t>1.1. </a:t>
            </a:r>
            <a:r>
              <a:rPr lang="fi-FI" sz="2800" b="1" dirty="0" err="1">
                <a:solidFill>
                  <a:srgbClr val="7030A0"/>
                </a:solidFill>
              </a:rPr>
              <a:t>Why</a:t>
            </a:r>
            <a:r>
              <a:rPr lang="fi-FI" sz="2800" b="1" dirty="0">
                <a:solidFill>
                  <a:srgbClr val="7030A0"/>
                </a:solidFill>
              </a:rPr>
              <a:t> </a:t>
            </a:r>
            <a:r>
              <a:rPr lang="fi-FI" sz="2800" b="1" dirty="0" err="1">
                <a:solidFill>
                  <a:srgbClr val="7030A0"/>
                </a:solidFill>
              </a:rPr>
              <a:t>Nutrition</a:t>
            </a:r>
            <a:r>
              <a:rPr lang="fi-FI" sz="2800" b="1" dirty="0">
                <a:solidFill>
                  <a:srgbClr val="7030A0"/>
                </a:solidFill>
              </a:rPr>
              <a:t> Is </a:t>
            </a:r>
            <a:r>
              <a:rPr lang="fi-FI" sz="2800" b="1" dirty="0" err="1">
                <a:solidFill>
                  <a:srgbClr val="7030A0"/>
                </a:solidFill>
              </a:rPr>
              <a:t>Especially</a:t>
            </a:r>
            <a:r>
              <a:rPr lang="fi-FI" sz="2800" b="1" dirty="0">
                <a:solidFill>
                  <a:srgbClr val="7030A0"/>
                </a:solidFill>
              </a:rPr>
              <a:t> </a:t>
            </a:r>
            <a:r>
              <a:rPr lang="fi-FI" sz="2800" b="1" dirty="0" err="1">
                <a:solidFill>
                  <a:srgbClr val="7030A0"/>
                </a:solidFill>
              </a:rPr>
              <a:t>Important</a:t>
            </a:r>
            <a:r>
              <a:rPr lang="fi-FI" sz="2800" b="1" dirty="0">
                <a:solidFill>
                  <a:srgbClr val="7030A0"/>
                </a:solidFill>
              </a:rPr>
              <a:t> in ADHD</a:t>
            </a:r>
            <a:endParaRPr lang="en-GB" sz="2800" b="1" dirty="0">
              <a:solidFill>
                <a:srgbClr val="7030A0"/>
              </a:solidFill>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smtClean="0">
                <a:ln>
                  <a:noFill/>
                </a:ln>
                <a:solidFill>
                  <a:schemeClr val="tx1"/>
                </a:solidFill>
                <a:effectLst/>
                <a:latin typeface="Arial" panose="020B0604020202020204" pitchFamily="34" charset="0"/>
              </a:rPr>
              <a:t>Irregular meals and sugar worsen symptoms</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smtClean="0">
                <a:ln>
                  <a:noFill/>
                </a:ln>
                <a:solidFill>
                  <a:schemeClr val="tx1"/>
                </a:solidFill>
                <a:effectLst/>
                <a:latin typeface="Arial" panose="020B0604020202020204" pitchFamily="34" charset="0"/>
              </a:rPr>
              <a:t>Energy, mood, and attention are affected</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smtClean="0">
                <a:ln>
                  <a:noFill/>
                </a:ln>
                <a:solidFill>
                  <a:schemeClr val="tx1"/>
                </a:solidFill>
                <a:effectLst/>
                <a:latin typeface="Arial" panose="020B0604020202020204" pitchFamily="34" charset="0"/>
              </a:rPr>
              <a:t>Timing and structure of meals are essential</a:t>
            </a:r>
          </a:p>
        </p:txBody>
      </p:sp>
      <p:sp>
        <p:nvSpPr>
          <p:cNvPr id="7" name="Rectangle 6"/>
          <p:cNvSpPr/>
          <p:nvPr/>
        </p:nvSpPr>
        <p:spPr>
          <a:xfrm>
            <a:off x="3111301" y="6017131"/>
            <a:ext cx="9144000" cy="3890489"/>
          </a:xfrm>
          <a:prstGeom prst="rect">
            <a:avLst/>
          </a:prstGeom>
        </p:spPr>
        <p:txBody>
          <a:bodyPr>
            <a:spAutoFit/>
          </a:bodyPr>
          <a:lstStyle/>
          <a:p>
            <a:pPr>
              <a:lnSpc>
                <a:spcPct val="150000"/>
              </a:lnSpc>
            </a:pPr>
            <a:r>
              <a:rPr lang="en-GB" sz="2800" b="1" dirty="0" smtClean="0">
                <a:solidFill>
                  <a:srgbClr val="7030A0"/>
                </a:solidFill>
              </a:rPr>
              <a:t>1.2. </a:t>
            </a:r>
            <a:r>
              <a:rPr lang="en-GB" sz="2800" b="1" dirty="0">
                <a:solidFill>
                  <a:srgbClr val="7030A0"/>
                </a:solidFill>
              </a:rPr>
              <a:t>Practical Strategies Parents Can Use</a:t>
            </a:r>
          </a:p>
          <a:p>
            <a:pPr marL="342900" indent="-342900">
              <a:lnSpc>
                <a:spcPct val="150000"/>
              </a:lnSpc>
              <a:buFont typeface="Arial" panose="020B0604020202020204" pitchFamily="34" charset="0"/>
              <a:buChar char="•"/>
            </a:pPr>
            <a:r>
              <a:rPr lang="en-GB" sz="2800" dirty="0"/>
              <a:t>Fixed meal times</a:t>
            </a:r>
          </a:p>
          <a:p>
            <a:pPr marL="342900" indent="-342900">
              <a:lnSpc>
                <a:spcPct val="150000"/>
              </a:lnSpc>
              <a:buFont typeface="Arial" panose="020B0604020202020204" pitchFamily="34" charset="0"/>
              <a:buChar char="•"/>
            </a:pPr>
            <a:r>
              <a:rPr lang="en-GB" sz="2800" dirty="0"/>
              <a:t>Breakfast every day</a:t>
            </a:r>
          </a:p>
          <a:p>
            <a:pPr marL="342900" indent="-342900">
              <a:lnSpc>
                <a:spcPct val="150000"/>
              </a:lnSpc>
              <a:buFont typeface="Arial" panose="020B0604020202020204" pitchFamily="34" charset="0"/>
              <a:buChar char="•"/>
            </a:pPr>
            <a:r>
              <a:rPr lang="en-GB" sz="2800" dirty="0"/>
              <a:t>Protein in every meal</a:t>
            </a:r>
          </a:p>
          <a:p>
            <a:pPr marL="342900" indent="-342900">
              <a:lnSpc>
                <a:spcPct val="150000"/>
              </a:lnSpc>
              <a:buFont typeface="Arial" panose="020B0604020202020204" pitchFamily="34" charset="0"/>
              <a:buChar char="•"/>
            </a:pPr>
            <a:r>
              <a:rPr lang="en-GB" sz="2800" dirty="0"/>
              <a:t>Reduce sugar without conflict</a:t>
            </a:r>
          </a:p>
          <a:p>
            <a:pPr marL="342900" indent="-342900">
              <a:lnSpc>
                <a:spcPct val="150000"/>
              </a:lnSpc>
              <a:buFont typeface="Arial" panose="020B0604020202020204" pitchFamily="34" charset="0"/>
              <a:buChar char="•"/>
            </a:pPr>
            <a:r>
              <a:rPr lang="en-GB" sz="2800" dirty="0"/>
              <a:t>Involve the child</a:t>
            </a:r>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52759" y="1183070"/>
            <a:ext cx="7378045" cy="4918697"/>
          </a:xfrm>
          <a:prstGeom prst="rect">
            <a:avLst/>
          </a:prstGeom>
        </p:spPr>
      </p:pic>
    </p:spTree>
    <p:extLst>
      <p:ext uri="{BB962C8B-B14F-4D97-AF65-F5344CB8AC3E}">
        <p14:creationId xmlns:p14="http://schemas.microsoft.com/office/powerpoint/2010/main" val="3218621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Shape 94"/>
        <p:cNvGrpSpPr/>
        <p:nvPr/>
      </p:nvGrpSpPr>
      <p:grpSpPr>
        <a:xfrm>
          <a:off x="0" y="0"/>
          <a:ext cx="0" cy="0"/>
          <a:chOff x="0" y="0"/>
          <a:chExt cx="0" cy="0"/>
        </a:xfrm>
      </p:grpSpPr>
      <p:sp>
        <p:nvSpPr>
          <p:cNvPr id="95" name="Google Shape;95;p2"/>
          <p:cNvSpPr/>
          <p:nvPr/>
        </p:nvSpPr>
        <p:spPr>
          <a:xfrm rot="5400000">
            <a:off x="8929929" y="-8905757"/>
            <a:ext cx="428148" cy="18288000"/>
          </a:xfrm>
          <a:custGeom>
            <a:avLst/>
            <a:gdLst/>
            <a:ahLst/>
            <a:cxnLst/>
            <a:rect l="l" t="t" r="r" b="b"/>
            <a:pathLst>
              <a:path w="570865" h="24384000" extrusionOk="0">
                <a:moveTo>
                  <a:pt x="0" y="0"/>
                </a:moveTo>
                <a:lnTo>
                  <a:pt x="570865" y="0"/>
                </a:lnTo>
                <a:lnTo>
                  <a:pt x="570865" y="24384000"/>
                </a:lnTo>
                <a:lnTo>
                  <a:pt x="0" y="24384000"/>
                </a:lnTo>
                <a:lnTo>
                  <a:pt x="0" y="0"/>
                </a:lnTo>
                <a:close/>
              </a:path>
            </a:pathLst>
          </a:custGeom>
          <a:solidFill>
            <a:srgbClr val="57B6B0"/>
          </a:solidFill>
          <a:ln w="12700" cap="flat" cmpd="sng">
            <a:solidFill>
              <a:srgbClr val="000000"/>
            </a:solidFill>
            <a:prstDash val="solid"/>
            <a:round/>
            <a:headEnd type="none" w="sm" len="sm"/>
            <a:tailEnd type="none" w="sm" len="sm"/>
          </a:ln>
        </p:spPr>
      </p:sp>
      <p:sp>
        <p:nvSpPr>
          <p:cNvPr id="106" name="Google Shape;106;p2"/>
          <p:cNvSpPr/>
          <p:nvPr/>
        </p:nvSpPr>
        <p:spPr>
          <a:xfrm>
            <a:off x="14800327" y="9029700"/>
            <a:ext cx="3237261" cy="877920"/>
          </a:xfrm>
          <a:custGeom>
            <a:avLst/>
            <a:gdLst/>
            <a:ahLst/>
            <a:cxnLst/>
            <a:rect l="l" t="t" r="r" b="b"/>
            <a:pathLst>
              <a:path w="4316349" h="1170559" extrusionOk="0">
                <a:moveTo>
                  <a:pt x="0" y="0"/>
                </a:moveTo>
                <a:lnTo>
                  <a:pt x="4316349" y="0"/>
                </a:lnTo>
                <a:lnTo>
                  <a:pt x="4316349" y="1170559"/>
                </a:lnTo>
                <a:lnTo>
                  <a:pt x="0" y="1170559"/>
                </a:lnTo>
                <a:lnTo>
                  <a:pt x="0" y="0"/>
                </a:lnTo>
                <a:close/>
              </a:path>
            </a:pathLst>
          </a:custGeom>
          <a:blipFill rotWithShape="1">
            <a:blip r:embed="rId3">
              <a:alphaModFix/>
            </a:blip>
            <a:stretch>
              <a:fillRect b="1"/>
            </a:stretch>
          </a:blipFill>
          <a:ln>
            <a:noFill/>
          </a:ln>
        </p:spPr>
      </p:sp>
      <p:pic>
        <p:nvPicPr>
          <p:cNvPr id="107" name="Google Shape;107;p2"/>
          <p:cNvPicPr preferRelativeResize="0"/>
          <p:nvPr/>
        </p:nvPicPr>
        <p:blipFill rotWithShape="1">
          <a:blip r:embed="rId4">
            <a:alphaModFix/>
          </a:blip>
          <a:srcRect l="18506" t="17006" r="17007" b="21506"/>
          <a:stretch/>
        </p:blipFill>
        <p:spPr>
          <a:xfrm>
            <a:off x="228600" y="8187329"/>
            <a:ext cx="2144090" cy="2044365"/>
          </a:xfrm>
          <a:prstGeom prst="rect">
            <a:avLst/>
          </a:prstGeom>
          <a:noFill/>
          <a:ln>
            <a:noFill/>
          </a:ln>
        </p:spPr>
      </p:pic>
      <p:sp>
        <p:nvSpPr>
          <p:cNvPr id="9" name="Google Shape;117;p3"/>
          <p:cNvSpPr txBox="1"/>
          <p:nvPr/>
        </p:nvSpPr>
        <p:spPr>
          <a:xfrm>
            <a:off x="457198" y="809194"/>
            <a:ext cx="13108529" cy="1107996"/>
          </a:xfrm>
          <a:prstGeom prst="rect">
            <a:avLst/>
          </a:prstGeom>
          <a:noFill/>
          <a:ln>
            <a:noFill/>
          </a:ln>
        </p:spPr>
        <p:txBody>
          <a:bodyPr spcFirstLastPara="1" wrap="square" lIns="0" tIns="0" rIns="0" bIns="0" anchor="t" anchorCtr="0">
            <a:spAutoFit/>
          </a:bodyPr>
          <a:lstStyle/>
          <a:p>
            <a:r>
              <a:rPr lang="fi-FI" sz="3600" b="1" dirty="0" smtClean="0">
                <a:solidFill>
                  <a:srgbClr val="7030A0"/>
                </a:solidFill>
              </a:rPr>
              <a:t>UNIT </a:t>
            </a:r>
            <a:r>
              <a:rPr lang="fi-FI" sz="3600" b="1" dirty="0">
                <a:solidFill>
                  <a:srgbClr val="7030A0"/>
                </a:solidFill>
              </a:rPr>
              <a:t>1: </a:t>
            </a:r>
            <a:r>
              <a:rPr lang="fi-FI" sz="3600" b="1" dirty="0" err="1">
                <a:solidFill>
                  <a:srgbClr val="7030A0"/>
                </a:solidFill>
              </a:rPr>
              <a:t>Nutrition</a:t>
            </a:r>
            <a:r>
              <a:rPr lang="fi-FI" sz="3600" b="1" dirty="0">
                <a:solidFill>
                  <a:srgbClr val="7030A0"/>
                </a:solidFill>
              </a:rPr>
              <a:t> and </a:t>
            </a:r>
            <a:r>
              <a:rPr lang="fi-FI" sz="3600" b="1" dirty="0" smtClean="0">
                <a:solidFill>
                  <a:srgbClr val="7030A0"/>
                </a:solidFill>
              </a:rPr>
              <a:t>ADHD</a:t>
            </a:r>
          </a:p>
          <a:p>
            <a:endParaRPr lang="fi-FI" sz="3600" b="1" dirty="0" smtClean="0">
              <a:solidFill>
                <a:srgbClr val="7030A0"/>
              </a:solidFill>
            </a:endParaRPr>
          </a:p>
        </p:txBody>
      </p:sp>
      <p:sp>
        <p:nvSpPr>
          <p:cNvPr id="2" name="Rectangle 1"/>
          <p:cNvSpPr/>
          <p:nvPr/>
        </p:nvSpPr>
        <p:spPr>
          <a:xfrm>
            <a:off x="727981" y="2274067"/>
            <a:ext cx="9144000" cy="2649123"/>
          </a:xfrm>
          <a:prstGeom prst="rect">
            <a:avLst/>
          </a:prstGeom>
        </p:spPr>
        <p:txBody>
          <a:bodyPr>
            <a:spAutoFit/>
          </a:bodyPr>
          <a:lstStyle/>
          <a:p>
            <a:pPr>
              <a:lnSpc>
                <a:spcPct val="150000"/>
              </a:lnSpc>
              <a:spcBef>
                <a:spcPts val="800"/>
              </a:spcBef>
              <a:spcAft>
                <a:spcPts val="400"/>
              </a:spcAft>
            </a:pPr>
            <a:r>
              <a:rPr lang="fi-FI" sz="2800" b="1" dirty="0">
                <a:latin typeface="+mn-lt"/>
                <a:ea typeface="Calibri" panose="020F0502020204030204" pitchFamily="34" charset="0"/>
              </a:rPr>
              <a:t>1.3. </a:t>
            </a:r>
            <a:r>
              <a:rPr lang="fi-FI" sz="2800" b="1" dirty="0" err="1">
                <a:latin typeface="+mn-lt"/>
                <a:ea typeface="Calibri" panose="020F0502020204030204" pitchFamily="34" charset="0"/>
              </a:rPr>
              <a:t>Things</a:t>
            </a:r>
            <a:r>
              <a:rPr lang="fi-FI" sz="2800" b="1" dirty="0">
                <a:latin typeface="+mn-lt"/>
                <a:ea typeface="Calibri" panose="020F0502020204030204" pitchFamily="34" charset="0"/>
              </a:rPr>
              <a:t> to </a:t>
            </a:r>
            <a:r>
              <a:rPr lang="fi-FI" sz="2800" b="1" dirty="0" err="1">
                <a:latin typeface="+mn-lt"/>
                <a:ea typeface="Calibri" panose="020F0502020204030204" pitchFamily="34" charset="0"/>
              </a:rPr>
              <a:t>Avoid</a:t>
            </a:r>
            <a:endParaRPr lang="en-GB" sz="2800" b="1" dirty="0">
              <a:solidFill>
                <a:srgbClr val="0F4761"/>
              </a:solidFill>
              <a:latin typeface="+mn-lt"/>
              <a:ea typeface="Calibri" panose="020F0502020204030204" pitchFamily="34" charset="0"/>
            </a:endParaRPr>
          </a:p>
          <a:p>
            <a:pPr marL="342900" lvl="0" indent="-342900">
              <a:lnSpc>
                <a:spcPct val="150000"/>
              </a:lnSpc>
              <a:buSzPts val="1000"/>
              <a:buFont typeface="Symbol" panose="05050102010706020507" pitchFamily="18" charset="2"/>
              <a:buChar char=""/>
              <a:tabLst>
                <a:tab pos="457200" algn="l"/>
              </a:tabLst>
            </a:pPr>
            <a:r>
              <a:rPr lang="en-GB" sz="2800" dirty="0">
                <a:latin typeface="+mn-lt"/>
                <a:ea typeface="Times New Roman" panose="02020603050405020304" pitchFamily="18" charset="0"/>
              </a:rPr>
              <a:t>Using food as punishment or reward.</a:t>
            </a:r>
          </a:p>
          <a:p>
            <a:pPr marL="342900" lvl="0" indent="-342900">
              <a:lnSpc>
                <a:spcPct val="150000"/>
              </a:lnSpc>
              <a:buSzPts val="1000"/>
              <a:buFont typeface="Symbol" panose="05050102010706020507" pitchFamily="18" charset="2"/>
              <a:buChar char=""/>
              <a:tabLst>
                <a:tab pos="457200" algn="l"/>
              </a:tabLst>
            </a:pPr>
            <a:r>
              <a:rPr lang="en-GB" sz="2800" dirty="0">
                <a:latin typeface="+mn-lt"/>
                <a:ea typeface="Times New Roman" panose="02020603050405020304" pitchFamily="18" charset="0"/>
              </a:rPr>
              <a:t>Long lectures about “good” and “bad” food.</a:t>
            </a:r>
          </a:p>
          <a:p>
            <a:pPr marL="342900" lvl="0" indent="-342900">
              <a:lnSpc>
                <a:spcPct val="150000"/>
              </a:lnSpc>
              <a:buSzPts val="1000"/>
              <a:buFont typeface="Symbol" panose="05050102010706020507" pitchFamily="18" charset="2"/>
              <a:buChar char=""/>
              <a:tabLst>
                <a:tab pos="457200" algn="l"/>
              </a:tabLst>
            </a:pPr>
            <a:r>
              <a:rPr lang="en-GB" sz="2800" dirty="0">
                <a:latin typeface="+mn-lt"/>
                <a:ea typeface="Times New Roman" panose="02020603050405020304" pitchFamily="18" charset="0"/>
              </a:rPr>
              <a:t>Expecting immediate change.</a:t>
            </a:r>
          </a:p>
        </p:txBody>
      </p:sp>
      <p:sp>
        <p:nvSpPr>
          <p:cNvPr id="3" name="Rectangle 2"/>
          <p:cNvSpPr/>
          <p:nvPr/>
        </p:nvSpPr>
        <p:spPr>
          <a:xfrm>
            <a:off x="5299981" y="5732118"/>
            <a:ext cx="8303337" cy="4175502"/>
          </a:xfrm>
          <a:prstGeom prst="rect">
            <a:avLst/>
          </a:prstGeom>
        </p:spPr>
        <p:txBody>
          <a:bodyPr wrap="square">
            <a:spAutoFit/>
          </a:bodyPr>
          <a:lstStyle/>
          <a:p>
            <a:pPr>
              <a:lnSpc>
                <a:spcPct val="150000"/>
              </a:lnSpc>
              <a:spcBef>
                <a:spcPts val="800"/>
              </a:spcBef>
              <a:spcAft>
                <a:spcPts val="400"/>
              </a:spcAft>
            </a:pPr>
            <a:r>
              <a:rPr lang="fi-FI" sz="2800" b="1" dirty="0">
                <a:latin typeface="+mn-lt"/>
                <a:ea typeface="Calibri" panose="020F0502020204030204" pitchFamily="34" charset="0"/>
              </a:rPr>
              <a:t> </a:t>
            </a:r>
            <a:endParaRPr lang="en-GB" sz="2800" b="1" dirty="0">
              <a:solidFill>
                <a:srgbClr val="0F4761"/>
              </a:solidFill>
              <a:latin typeface="+mn-lt"/>
              <a:ea typeface="Calibri" panose="020F0502020204030204" pitchFamily="34" charset="0"/>
            </a:endParaRPr>
          </a:p>
          <a:p>
            <a:pPr>
              <a:lnSpc>
                <a:spcPct val="150000"/>
              </a:lnSpc>
              <a:spcBef>
                <a:spcPts val="800"/>
              </a:spcBef>
              <a:spcAft>
                <a:spcPts val="400"/>
              </a:spcAft>
            </a:pPr>
            <a:r>
              <a:rPr lang="fi-FI" sz="2800" b="1" dirty="0" err="1">
                <a:latin typeface="+mn-lt"/>
                <a:ea typeface="Calibri" panose="020F0502020204030204" pitchFamily="34" charset="0"/>
              </a:rPr>
              <a:t>Parent</a:t>
            </a:r>
            <a:r>
              <a:rPr lang="fi-FI" sz="2800" b="1" dirty="0">
                <a:latin typeface="+mn-lt"/>
                <a:ea typeface="Calibri" panose="020F0502020204030204" pitchFamily="34" charset="0"/>
              </a:rPr>
              <a:t> </a:t>
            </a:r>
            <a:r>
              <a:rPr lang="fi-FI" sz="2800" b="1" dirty="0" err="1">
                <a:latin typeface="+mn-lt"/>
                <a:ea typeface="Calibri" panose="020F0502020204030204" pitchFamily="34" charset="0"/>
              </a:rPr>
              <a:t>Reflection</a:t>
            </a:r>
            <a:r>
              <a:rPr lang="fi-FI" sz="2800" b="1" dirty="0">
                <a:latin typeface="+mn-lt"/>
                <a:ea typeface="Calibri" panose="020F0502020204030204" pitchFamily="34" charset="0"/>
              </a:rPr>
              <a:t> </a:t>
            </a:r>
            <a:r>
              <a:rPr lang="fi-FI" sz="2800" b="1" dirty="0" err="1">
                <a:latin typeface="+mn-lt"/>
                <a:ea typeface="Calibri" panose="020F0502020204030204" pitchFamily="34" charset="0"/>
              </a:rPr>
              <a:t>Checklist</a:t>
            </a:r>
            <a:r>
              <a:rPr lang="fi-FI" sz="2800" b="1" dirty="0">
                <a:latin typeface="+mn-lt"/>
                <a:ea typeface="Calibri" panose="020F0502020204030204" pitchFamily="34" charset="0"/>
              </a:rPr>
              <a:t> (</a:t>
            </a:r>
            <a:r>
              <a:rPr lang="fi-FI" sz="2800" b="1" dirty="0" err="1">
                <a:latin typeface="+mn-lt"/>
                <a:ea typeface="Calibri" panose="020F0502020204030204" pitchFamily="34" charset="0"/>
              </a:rPr>
              <a:t>Weekly</a:t>
            </a:r>
            <a:r>
              <a:rPr lang="fi-FI" sz="2800" b="1" dirty="0">
                <a:latin typeface="+mn-lt"/>
                <a:ea typeface="Calibri" panose="020F0502020204030204" pitchFamily="34" charset="0"/>
              </a:rPr>
              <a:t>)</a:t>
            </a:r>
            <a:endParaRPr lang="en-GB" sz="2800" b="1" dirty="0">
              <a:solidFill>
                <a:srgbClr val="0F4761"/>
              </a:solidFill>
              <a:latin typeface="+mn-lt"/>
              <a:ea typeface="Calibri" panose="020F0502020204030204" pitchFamily="34" charset="0"/>
            </a:endParaRPr>
          </a:p>
          <a:p>
            <a:pPr>
              <a:lnSpc>
                <a:spcPct val="150000"/>
              </a:lnSpc>
            </a:pPr>
            <a:r>
              <a:rPr lang="en-GB" sz="2800" dirty="0">
                <a:latin typeface="+mn-lt"/>
                <a:ea typeface="Times New Roman" panose="02020603050405020304" pitchFamily="18" charset="0"/>
                <a:cs typeface="Segoe UI Symbol" panose="020B0502040204020203" pitchFamily="34" charset="0"/>
              </a:rPr>
              <a:t>☐</a:t>
            </a:r>
            <a:r>
              <a:rPr lang="en-GB" sz="2800" dirty="0">
                <a:latin typeface="+mn-lt"/>
                <a:ea typeface="Times New Roman" panose="02020603050405020304" pitchFamily="18" charset="0"/>
              </a:rPr>
              <a:t> Were meals predictable this week?</a:t>
            </a:r>
            <a:br>
              <a:rPr lang="en-GB" sz="2800" dirty="0">
                <a:latin typeface="+mn-lt"/>
                <a:ea typeface="Times New Roman" panose="02020603050405020304" pitchFamily="18" charset="0"/>
              </a:rPr>
            </a:br>
            <a:r>
              <a:rPr lang="en-GB" sz="2800" dirty="0">
                <a:latin typeface="+mn-lt"/>
                <a:ea typeface="Times New Roman" panose="02020603050405020304" pitchFamily="18" charset="0"/>
                <a:cs typeface="Segoe UI Symbol" panose="020B0502040204020203" pitchFamily="34" charset="0"/>
              </a:rPr>
              <a:t>☐</a:t>
            </a:r>
            <a:r>
              <a:rPr lang="en-GB" sz="2800" dirty="0">
                <a:latin typeface="+mn-lt"/>
                <a:ea typeface="Times New Roman" panose="02020603050405020304" pitchFamily="18" charset="0"/>
              </a:rPr>
              <a:t> Did sugar affect my child’s mood or focus?</a:t>
            </a:r>
            <a:br>
              <a:rPr lang="en-GB" sz="2800" dirty="0">
                <a:latin typeface="+mn-lt"/>
                <a:ea typeface="Times New Roman" panose="02020603050405020304" pitchFamily="18" charset="0"/>
              </a:rPr>
            </a:br>
            <a:r>
              <a:rPr lang="en-GB" sz="2800" dirty="0">
                <a:latin typeface="+mn-lt"/>
                <a:ea typeface="Times New Roman" panose="02020603050405020304" pitchFamily="18" charset="0"/>
                <a:cs typeface="Segoe UI Symbol" panose="020B0502040204020203" pitchFamily="34" charset="0"/>
              </a:rPr>
              <a:t>☐</a:t>
            </a:r>
            <a:r>
              <a:rPr lang="en-GB" sz="2800" dirty="0">
                <a:latin typeface="+mn-lt"/>
                <a:ea typeface="Times New Roman" panose="02020603050405020304" pitchFamily="18" charset="0"/>
              </a:rPr>
              <a:t> What worked well?</a:t>
            </a:r>
            <a:br>
              <a:rPr lang="en-GB" sz="2800" dirty="0">
                <a:latin typeface="+mn-lt"/>
                <a:ea typeface="Times New Roman" panose="02020603050405020304" pitchFamily="18" charset="0"/>
              </a:rPr>
            </a:br>
            <a:r>
              <a:rPr lang="en-GB" sz="2800" dirty="0">
                <a:latin typeface="+mn-lt"/>
                <a:ea typeface="Times New Roman" panose="02020603050405020304" pitchFamily="18" charset="0"/>
                <a:cs typeface="Segoe UI Symbol" panose="020B0502040204020203" pitchFamily="34" charset="0"/>
              </a:rPr>
              <a:t>☐</a:t>
            </a:r>
            <a:r>
              <a:rPr lang="en-GB" sz="2800" dirty="0">
                <a:latin typeface="+mn-lt"/>
                <a:ea typeface="Times New Roman" panose="02020603050405020304" pitchFamily="18" charset="0"/>
              </a:rPr>
              <a:t> What small change can we try next week?</a:t>
            </a: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60198" y="1410159"/>
            <a:ext cx="6607274" cy="4376938"/>
          </a:xfrm>
          <a:prstGeom prst="rect">
            <a:avLst/>
          </a:prstGeom>
        </p:spPr>
      </p:pic>
    </p:spTree>
    <p:extLst>
      <p:ext uri="{BB962C8B-B14F-4D97-AF65-F5344CB8AC3E}">
        <p14:creationId xmlns:p14="http://schemas.microsoft.com/office/powerpoint/2010/main" val="2162610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Shape 94"/>
        <p:cNvGrpSpPr/>
        <p:nvPr/>
      </p:nvGrpSpPr>
      <p:grpSpPr>
        <a:xfrm>
          <a:off x="0" y="0"/>
          <a:ext cx="0" cy="0"/>
          <a:chOff x="0" y="0"/>
          <a:chExt cx="0" cy="0"/>
        </a:xfrm>
      </p:grpSpPr>
      <p:sp>
        <p:nvSpPr>
          <p:cNvPr id="95" name="Google Shape;95;p2"/>
          <p:cNvSpPr/>
          <p:nvPr/>
        </p:nvSpPr>
        <p:spPr>
          <a:xfrm rot="5400000">
            <a:off x="8929929" y="-8905757"/>
            <a:ext cx="428148" cy="18288000"/>
          </a:xfrm>
          <a:custGeom>
            <a:avLst/>
            <a:gdLst/>
            <a:ahLst/>
            <a:cxnLst/>
            <a:rect l="l" t="t" r="r" b="b"/>
            <a:pathLst>
              <a:path w="570865" h="24384000" extrusionOk="0">
                <a:moveTo>
                  <a:pt x="0" y="0"/>
                </a:moveTo>
                <a:lnTo>
                  <a:pt x="570865" y="0"/>
                </a:lnTo>
                <a:lnTo>
                  <a:pt x="570865" y="24384000"/>
                </a:lnTo>
                <a:lnTo>
                  <a:pt x="0" y="24384000"/>
                </a:lnTo>
                <a:lnTo>
                  <a:pt x="0" y="0"/>
                </a:lnTo>
                <a:close/>
              </a:path>
            </a:pathLst>
          </a:custGeom>
          <a:solidFill>
            <a:srgbClr val="57B6B0"/>
          </a:solidFill>
          <a:ln w="12700" cap="flat" cmpd="sng">
            <a:solidFill>
              <a:srgbClr val="000000"/>
            </a:solidFill>
            <a:prstDash val="solid"/>
            <a:round/>
            <a:headEnd type="none" w="sm" len="sm"/>
            <a:tailEnd type="none" w="sm" len="sm"/>
          </a:ln>
        </p:spPr>
      </p:sp>
      <p:sp>
        <p:nvSpPr>
          <p:cNvPr id="106" name="Google Shape;106;p2"/>
          <p:cNvSpPr/>
          <p:nvPr/>
        </p:nvSpPr>
        <p:spPr>
          <a:xfrm>
            <a:off x="14800327" y="9029700"/>
            <a:ext cx="3237261" cy="877920"/>
          </a:xfrm>
          <a:custGeom>
            <a:avLst/>
            <a:gdLst/>
            <a:ahLst/>
            <a:cxnLst/>
            <a:rect l="l" t="t" r="r" b="b"/>
            <a:pathLst>
              <a:path w="4316349" h="1170559" extrusionOk="0">
                <a:moveTo>
                  <a:pt x="0" y="0"/>
                </a:moveTo>
                <a:lnTo>
                  <a:pt x="4316349" y="0"/>
                </a:lnTo>
                <a:lnTo>
                  <a:pt x="4316349" y="1170559"/>
                </a:lnTo>
                <a:lnTo>
                  <a:pt x="0" y="1170559"/>
                </a:lnTo>
                <a:lnTo>
                  <a:pt x="0" y="0"/>
                </a:lnTo>
                <a:close/>
              </a:path>
            </a:pathLst>
          </a:custGeom>
          <a:blipFill rotWithShape="1">
            <a:blip r:embed="rId3">
              <a:alphaModFix/>
            </a:blip>
            <a:stretch>
              <a:fillRect b="1"/>
            </a:stretch>
          </a:blipFill>
          <a:ln>
            <a:noFill/>
          </a:ln>
        </p:spPr>
      </p:sp>
      <p:pic>
        <p:nvPicPr>
          <p:cNvPr id="107" name="Google Shape;107;p2"/>
          <p:cNvPicPr preferRelativeResize="0"/>
          <p:nvPr/>
        </p:nvPicPr>
        <p:blipFill rotWithShape="1">
          <a:blip r:embed="rId4">
            <a:alphaModFix/>
          </a:blip>
          <a:srcRect l="18506" t="17006" r="17007" b="21506"/>
          <a:stretch/>
        </p:blipFill>
        <p:spPr>
          <a:xfrm>
            <a:off x="228600" y="8187329"/>
            <a:ext cx="2144090" cy="2044365"/>
          </a:xfrm>
          <a:prstGeom prst="rect">
            <a:avLst/>
          </a:prstGeom>
          <a:noFill/>
          <a:ln>
            <a:noFill/>
          </a:ln>
        </p:spPr>
      </p:pic>
      <p:sp>
        <p:nvSpPr>
          <p:cNvPr id="9" name="Google Shape;117;p3"/>
          <p:cNvSpPr txBox="1"/>
          <p:nvPr/>
        </p:nvSpPr>
        <p:spPr>
          <a:xfrm>
            <a:off x="457198" y="809194"/>
            <a:ext cx="13108529" cy="984885"/>
          </a:xfrm>
          <a:prstGeom prst="rect">
            <a:avLst/>
          </a:prstGeom>
          <a:noFill/>
          <a:ln>
            <a:noFill/>
          </a:ln>
        </p:spPr>
        <p:txBody>
          <a:bodyPr spcFirstLastPara="1" wrap="square" lIns="0" tIns="0" rIns="0" bIns="0" anchor="t" anchorCtr="0">
            <a:spAutoFit/>
          </a:bodyPr>
          <a:lstStyle/>
          <a:p>
            <a:pPr>
              <a:lnSpc>
                <a:spcPct val="150000"/>
              </a:lnSpc>
              <a:spcAft>
                <a:spcPts val="1200"/>
              </a:spcAft>
            </a:pPr>
            <a:r>
              <a:rPr lang="fi-FI" sz="3600" b="1" dirty="0">
                <a:solidFill>
                  <a:srgbClr val="7030A0"/>
                </a:solidFill>
                <a:latin typeface="+mn-lt"/>
                <a:ea typeface="Calibri" panose="020F0502020204030204" pitchFamily="34" charset="0"/>
              </a:rPr>
              <a:t>UNIT 2: </a:t>
            </a:r>
            <a:r>
              <a:rPr lang="fi-FI" sz="3600" b="1" dirty="0" err="1">
                <a:solidFill>
                  <a:srgbClr val="7030A0"/>
                </a:solidFill>
                <a:latin typeface="+mn-lt"/>
                <a:ea typeface="Calibri" panose="020F0502020204030204" pitchFamily="34" charset="0"/>
              </a:rPr>
              <a:t>Physical</a:t>
            </a:r>
            <a:r>
              <a:rPr lang="fi-FI" sz="3600" b="1" dirty="0">
                <a:solidFill>
                  <a:srgbClr val="7030A0"/>
                </a:solidFill>
                <a:latin typeface="+mn-lt"/>
                <a:ea typeface="Calibri" panose="020F0502020204030204" pitchFamily="34" charset="0"/>
              </a:rPr>
              <a:t> Activity and </a:t>
            </a:r>
            <a:r>
              <a:rPr lang="fi-FI" sz="3600" b="1" dirty="0" smtClean="0">
                <a:solidFill>
                  <a:srgbClr val="7030A0"/>
                </a:solidFill>
                <a:latin typeface="+mn-lt"/>
                <a:ea typeface="Calibri" panose="020F0502020204030204" pitchFamily="34" charset="0"/>
              </a:rPr>
              <a:t>ADHD</a:t>
            </a:r>
            <a:endParaRPr lang="en-GB" sz="3600" dirty="0">
              <a:solidFill>
                <a:srgbClr val="7030A0"/>
              </a:solidFill>
              <a:latin typeface="+mn-lt"/>
              <a:ea typeface="Calibri" panose="020F0502020204030204" pitchFamily="34" charset="0"/>
            </a:endParaRPr>
          </a:p>
        </p:txBody>
      </p:sp>
      <p:sp>
        <p:nvSpPr>
          <p:cNvPr id="4" name="Rectangle 3"/>
          <p:cNvSpPr/>
          <p:nvPr/>
        </p:nvSpPr>
        <p:spPr>
          <a:xfrm>
            <a:off x="859536" y="2770116"/>
            <a:ext cx="9144000" cy="3941785"/>
          </a:xfrm>
          <a:prstGeom prst="rect">
            <a:avLst/>
          </a:prstGeom>
        </p:spPr>
        <p:txBody>
          <a:bodyPr>
            <a:spAutoFit/>
          </a:bodyPr>
          <a:lstStyle/>
          <a:p>
            <a:pPr>
              <a:lnSpc>
                <a:spcPct val="150000"/>
              </a:lnSpc>
              <a:spcBef>
                <a:spcPts val="800"/>
              </a:spcBef>
              <a:spcAft>
                <a:spcPts val="400"/>
              </a:spcAft>
            </a:pPr>
            <a:r>
              <a:rPr lang="fi-FI" sz="2800" b="1" dirty="0" smtClean="0">
                <a:latin typeface="+mn-lt"/>
                <a:ea typeface="Calibri" panose="020F0502020204030204" pitchFamily="34" charset="0"/>
              </a:rPr>
              <a:t>2.1 </a:t>
            </a:r>
            <a:r>
              <a:rPr lang="fi-FI" sz="2800" b="1" dirty="0" err="1">
                <a:latin typeface="+mn-lt"/>
                <a:ea typeface="Calibri" panose="020F0502020204030204" pitchFamily="34" charset="0"/>
              </a:rPr>
              <a:t>Why</a:t>
            </a:r>
            <a:r>
              <a:rPr lang="fi-FI" sz="2800" b="1" dirty="0">
                <a:latin typeface="+mn-lt"/>
                <a:ea typeface="Calibri" panose="020F0502020204030204" pitchFamily="34" charset="0"/>
              </a:rPr>
              <a:t> </a:t>
            </a:r>
            <a:r>
              <a:rPr lang="fi-FI" sz="2800" b="1" dirty="0" err="1">
                <a:latin typeface="+mn-lt"/>
                <a:ea typeface="Calibri" panose="020F0502020204030204" pitchFamily="34" charset="0"/>
              </a:rPr>
              <a:t>Physical</a:t>
            </a:r>
            <a:r>
              <a:rPr lang="fi-FI" sz="2800" b="1" dirty="0">
                <a:latin typeface="+mn-lt"/>
                <a:ea typeface="Calibri" panose="020F0502020204030204" pitchFamily="34" charset="0"/>
              </a:rPr>
              <a:t> Activity Is </a:t>
            </a:r>
            <a:r>
              <a:rPr lang="fi-FI" sz="2800" b="1" dirty="0" err="1">
                <a:latin typeface="+mn-lt"/>
                <a:ea typeface="Calibri" panose="020F0502020204030204" pitchFamily="34" charset="0"/>
              </a:rPr>
              <a:t>Essential</a:t>
            </a:r>
            <a:r>
              <a:rPr lang="fi-FI" sz="2800" b="1" dirty="0">
                <a:latin typeface="+mn-lt"/>
                <a:ea typeface="Calibri" panose="020F0502020204030204" pitchFamily="34" charset="0"/>
              </a:rPr>
              <a:t> in ADHD</a:t>
            </a:r>
            <a:endParaRPr lang="en-GB" sz="2800" b="1" dirty="0">
              <a:solidFill>
                <a:srgbClr val="0F4761"/>
              </a:solidFill>
              <a:latin typeface="+mn-lt"/>
              <a:ea typeface="Calibri" panose="020F0502020204030204" pitchFamily="34" charset="0"/>
            </a:endParaRPr>
          </a:p>
          <a:p>
            <a:pPr>
              <a:lnSpc>
                <a:spcPct val="150000"/>
              </a:lnSpc>
            </a:pPr>
            <a:r>
              <a:rPr lang="en-GB" sz="2800" dirty="0">
                <a:latin typeface="+mn-lt"/>
                <a:ea typeface="Times New Roman" panose="02020603050405020304" pitchFamily="18" charset="0"/>
              </a:rPr>
              <a:t>Movement helps children with ADHD:</a:t>
            </a:r>
          </a:p>
          <a:p>
            <a:pPr marL="342900" lvl="0" indent="-342900">
              <a:lnSpc>
                <a:spcPct val="150000"/>
              </a:lnSpc>
              <a:buSzPts val="1000"/>
              <a:buFont typeface="Symbol" panose="05050102010706020507" pitchFamily="18" charset="2"/>
              <a:buChar char=""/>
              <a:tabLst>
                <a:tab pos="457200" algn="l"/>
              </a:tabLst>
            </a:pPr>
            <a:r>
              <a:rPr lang="en-GB" sz="2800" dirty="0">
                <a:latin typeface="+mn-lt"/>
                <a:ea typeface="Times New Roman" panose="02020603050405020304" pitchFamily="18" charset="0"/>
              </a:rPr>
              <a:t>release excess energy,</a:t>
            </a:r>
          </a:p>
          <a:p>
            <a:pPr marL="342900" lvl="0" indent="-342900">
              <a:lnSpc>
                <a:spcPct val="150000"/>
              </a:lnSpc>
              <a:buSzPts val="1000"/>
              <a:buFont typeface="Symbol" panose="05050102010706020507" pitchFamily="18" charset="2"/>
              <a:buChar char=""/>
              <a:tabLst>
                <a:tab pos="457200" algn="l"/>
              </a:tabLst>
            </a:pPr>
            <a:r>
              <a:rPr lang="en-GB" sz="2800" dirty="0">
                <a:latin typeface="+mn-lt"/>
                <a:ea typeface="Times New Roman" panose="02020603050405020304" pitchFamily="18" charset="0"/>
              </a:rPr>
              <a:t>regulate emotions,</a:t>
            </a:r>
          </a:p>
          <a:p>
            <a:pPr marL="342900" lvl="0" indent="-342900">
              <a:lnSpc>
                <a:spcPct val="150000"/>
              </a:lnSpc>
              <a:buSzPts val="1000"/>
              <a:buFont typeface="Symbol" panose="05050102010706020507" pitchFamily="18" charset="2"/>
              <a:buChar char=""/>
              <a:tabLst>
                <a:tab pos="457200" algn="l"/>
              </a:tabLst>
            </a:pPr>
            <a:r>
              <a:rPr lang="en-GB" sz="2800" dirty="0">
                <a:latin typeface="+mn-lt"/>
                <a:ea typeface="Times New Roman" panose="02020603050405020304" pitchFamily="18" charset="0"/>
              </a:rPr>
              <a:t>improve attention,</a:t>
            </a:r>
          </a:p>
          <a:p>
            <a:pPr marL="342900" lvl="0" indent="-342900">
              <a:lnSpc>
                <a:spcPct val="150000"/>
              </a:lnSpc>
              <a:buSzPts val="1000"/>
              <a:buFont typeface="Symbol" panose="05050102010706020507" pitchFamily="18" charset="2"/>
              <a:buChar char=""/>
              <a:tabLst>
                <a:tab pos="457200" algn="l"/>
              </a:tabLst>
            </a:pPr>
            <a:r>
              <a:rPr lang="en-GB" sz="2800" dirty="0">
                <a:latin typeface="+mn-lt"/>
                <a:ea typeface="Times New Roman" panose="02020603050405020304" pitchFamily="18" charset="0"/>
              </a:rPr>
              <a:t>build self-esteem.</a:t>
            </a: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39013" y="1618438"/>
            <a:ext cx="6853428" cy="6853428"/>
          </a:xfrm>
          <a:prstGeom prst="rect">
            <a:avLst/>
          </a:prstGeom>
        </p:spPr>
      </p:pic>
    </p:spTree>
    <p:extLst>
      <p:ext uri="{BB962C8B-B14F-4D97-AF65-F5344CB8AC3E}">
        <p14:creationId xmlns:p14="http://schemas.microsoft.com/office/powerpoint/2010/main" val="1828366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Shape 94"/>
        <p:cNvGrpSpPr/>
        <p:nvPr/>
      </p:nvGrpSpPr>
      <p:grpSpPr>
        <a:xfrm>
          <a:off x="0" y="0"/>
          <a:ext cx="0" cy="0"/>
          <a:chOff x="0" y="0"/>
          <a:chExt cx="0" cy="0"/>
        </a:xfrm>
      </p:grpSpPr>
      <p:sp>
        <p:nvSpPr>
          <p:cNvPr id="95" name="Google Shape;95;p2"/>
          <p:cNvSpPr/>
          <p:nvPr/>
        </p:nvSpPr>
        <p:spPr>
          <a:xfrm rot="5400000">
            <a:off x="8929929" y="-8905757"/>
            <a:ext cx="428148" cy="18288000"/>
          </a:xfrm>
          <a:custGeom>
            <a:avLst/>
            <a:gdLst/>
            <a:ahLst/>
            <a:cxnLst/>
            <a:rect l="l" t="t" r="r" b="b"/>
            <a:pathLst>
              <a:path w="570865" h="24384000" extrusionOk="0">
                <a:moveTo>
                  <a:pt x="0" y="0"/>
                </a:moveTo>
                <a:lnTo>
                  <a:pt x="570865" y="0"/>
                </a:lnTo>
                <a:lnTo>
                  <a:pt x="570865" y="24384000"/>
                </a:lnTo>
                <a:lnTo>
                  <a:pt x="0" y="24384000"/>
                </a:lnTo>
                <a:lnTo>
                  <a:pt x="0" y="0"/>
                </a:lnTo>
                <a:close/>
              </a:path>
            </a:pathLst>
          </a:custGeom>
          <a:solidFill>
            <a:srgbClr val="57B6B0"/>
          </a:solidFill>
          <a:ln w="12700" cap="flat" cmpd="sng">
            <a:solidFill>
              <a:srgbClr val="000000"/>
            </a:solidFill>
            <a:prstDash val="solid"/>
            <a:round/>
            <a:headEnd type="none" w="sm" len="sm"/>
            <a:tailEnd type="none" w="sm" len="sm"/>
          </a:ln>
        </p:spPr>
      </p:sp>
      <p:sp>
        <p:nvSpPr>
          <p:cNvPr id="106" name="Google Shape;106;p2"/>
          <p:cNvSpPr/>
          <p:nvPr/>
        </p:nvSpPr>
        <p:spPr>
          <a:xfrm>
            <a:off x="14800327" y="9029700"/>
            <a:ext cx="3237261" cy="877920"/>
          </a:xfrm>
          <a:custGeom>
            <a:avLst/>
            <a:gdLst/>
            <a:ahLst/>
            <a:cxnLst/>
            <a:rect l="l" t="t" r="r" b="b"/>
            <a:pathLst>
              <a:path w="4316349" h="1170559" extrusionOk="0">
                <a:moveTo>
                  <a:pt x="0" y="0"/>
                </a:moveTo>
                <a:lnTo>
                  <a:pt x="4316349" y="0"/>
                </a:lnTo>
                <a:lnTo>
                  <a:pt x="4316349" y="1170559"/>
                </a:lnTo>
                <a:lnTo>
                  <a:pt x="0" y="1170559"/>
                </a:lnTo>
                <a:lnTo>
                  <a:pt x="0" y="0"/>
                </a:lnTo>
                <a:close/>
              </a:path>
            </a:pathLst>
          </a:custGeom>
          <a:blipFill rotWithShape="1">
            <a:blip r:embed="rId3">
              <a:alphaModFix/>
            </a:blip>
            <a:stretch>
              <a:fillRect b="1"/>
            </a:stretch>
          </a:blipFill>
          <a:ln>
            <a:noFill/>
          </a:ln>
        </p:spPr>
      </p:sp>
      <p:pic>
        <p:nvPicPr>
          <p:cNvPr id="107" name="Google Shape;107;p2"/>
          <p:cNvPicPr preferRelativeResize="0"/>
          <p:nvPr/>
        </p:nvPicPr>
        <p:blipFill rotWithShape="1">
          <a:blip r:embed="rId4">
            <a:alphaModFix/>
          </a:blip>
          <a:srcRect l="18506" t="17006" r="17007" b="21506"/>
          <a:stretch/>
        </p:blipFill>
        <p:spPr>
          <a:xfrm>
            <a:off x="228600" y="8187329"/>
            <a:ext cx="2144090" cy="2044365"/>
          </a:xfrm>
          <a:prstGeom prst="rect">
            <a:avLst/>
          </a:prstGeom>
          <a:noFill/>
          <a:ln>
            <a:noFill/>
          </a:ln>
        </p:spPr>
      </p:pic>
      <p:sp>
        <p:nvSpPr>
          <p:cNvPr id="9" name="Google Shape;117;p3"/>
          <p:cNvSpPr txBox="1"/>
          <p:nvPr/>
        </p:nvSpPr>
        <p:spPr>
          <a:xfrm>
            <a:off x="457198" y="809194"/>
            <a:ext cx="13108529" cy="984885"/>
          </a:xfrm>
          <a:prstGeom prst="rect">
            <a:avLst/>
          </a:prstGeom>
          <a:noFill/>
          <a:ln>
            <a:noFill/>
          </a:ln>
        </p:spPr>
        <p:txBody>
          <a:bodyPr spcFirstLastPara="1" wrap="square" lIns="0" tIns="0" rIns="0" bIns="0" anchor="t" anchorCtr="0">
            <a:spAutoFit/>
          </a:bodyPr>
          <a:lstStyle/>
          <a:p>
            <a:pPr>
              <a:lnSpc>
                <a:spcPct val="150000"/>
              </a:lnSpc>
              <a:spcAft>
                <a:spcPts val="1200"/>
              </a:spcAft>
            </a:pPr>
            <a:r>
              <a:rPr lang="fi-FI" sz="3600" b="1" dirty="0">
                <a:solidFill>
                  <a:srgbClr val="7030A0"/>
                </a:solidFill>
                <a:latin typeface="+mn-lt"/>
                <a:ea typeface="Calibri" panose="020F0502020204030204" pitchFamily="34" charset="0"/>
              </a:rPr>
              <a:t>UNIT 2: </a:t>
            </a:r>
            <a:r>
              <a:rPr lang="fi-FI" sz="3600" b="1" dirty="0" err="1">
                <a:solidFill>
                  <a:srgbClr val="7030A0"/>
                </a:solidFill>
                <a:latin typeface="+mn-lt"/>
                <a:ea typeface="Calibri" panose="020F0502020204030204" pitchFamily="34" charset="0"/>
              </a:rPr>
              <a:t>Physical</a:t>
            </a:r>
            <a:r>
              <a:rPr lang="fi-FI" sz="3600" b="1" dirty="0">
                <a:solidFill>
                  <a:srgbClr val="7030A0"/>
                </a:solidFill>
                <a:latin typeface="+mn-lt"/>
                <a:ea typeface="Calibri" panose="020F0502020204030204" pitchFamily="34" charset="0"/>
              </a:rPr>
              <a:t> Activity and </a:t>
            </a:r>
            <a:r>
              <a:rPr lang="fi-FI" sz="3600" b="1" dirty="0" smtClean="0">
                <a:solidFill>
                  <a:srgbClr val="7030A0"/>
                </a:solidFill>
                <a:latin typeface="+mn-lt"/>
                <a:ea typeface="Calibri" panose="020F0502020204030204" pitchFamily="34" charset="0"/>
              </a:rPr>
              <a:t>ADHD</a:t>
            </a:r>
            <a:endParaRPr lang="en-GB" sz="3600" dirty="0">
              <a:solidFill>
                <a:srgbClr val="7030A0"/>
              </a:solidFill>
              <a:latin typeface="+mn-lt"/>
              <a:ea typeface="Calibri" panose="020F0502020204030204" pitchFamily="34" charset="0"/>
            </a:endParaRPr>
          </a:p>
        </p:txBody>
      </p:sp>
      <p:sp>
        <p:nvSpPr>
          <p:cNvPr id="2" name="Rectangle 1"/>
          <p:cNvSpPr/>
          <p:nvPr/>
        </p:nvSpPr>
        <p:spPr>
          <a:xfrm>
            <a:off x="694944" y="2955347"/>
            <a:ext cx="7735824" cy="2728952"/>
          </a:xfrm>
          <a:prstGeom prst="rect">
            <a:avLst/>
          </a:prstGeom>
        </p:spPr>
        <p:txBody>
          <a:bodyPr wrap="square">
            <a:spAutoFit/>
          </a:bodyPr>
          <a:lstStyle/>
          <a:p>
            <a:pPr>
              <a:lnSpc>
                <a:spcPct val="150000"/>
              </a:lnSpc>
              <a:spcBef>
                <a:spcPts val="800"/>
              </a:spcBef>
              <a:spcAft>
                <a:spcPts val="400"/>
              </a:spcAft>
            </a:pPr>
            <a:r>
              <a:rPr lang="fi-FI" sz="2800" b="1" dirty="0" smtClean="0">
                <a:latin typeface="+mn-lt"/>
                <a:ea typeface="Calibri" panose="020F0502020204030204" pitchFamily="34" charset="0"/>
              </a:rPr>
              <a:t>2.2 </a:t>
            </a:r>
            <a:r>
              <a:rPr lang="fi-FI" sz="2800" b="1" dirty="0" err="1" smtClean="0">
                <a:latin typeface="+mn-lt"/>
                <a:ea typeface="Calibri" panose="020F0502020204030204" pitchFamily="34" charset="0"/>
              </a:rPr>
              <a:t>What</a:t>
            </a:r>
            <a:r>
              <a:rPr lang="fi-FI" sz="2800" b="1" dirty="0" smtClean="0">
                <a:latin typeface="+mn-lt"/>
                <a:ea typeface="Calibri" panose="020F0502020204030204" pitchFamily="34" charset="0"/>
              </a:rPr>
              <a:t> </a:t>
            </a:r>
            <a:r>
              <a:rPr lang="fi-FI" sz="2800" b="1" dirty="0" err="1" smtClean="0">
                <a:latin typeface="+mn-lt"/>
                <a:ea typeface="Calibri" panose="020F0502020204030204" pitchFamily="34" charset="0"/>
              </a:rPr>
              <a:t>Parents</a:t>
            </a:r>
            <a:r>
              <a:rPr lang="fi-FI" sz="2800" b="1" dirty="0" smtClean="0">
                <a:latin typeface="+mn-lt"/>
                <a:ea typeface="Calibri" panose="020F0502020204030204" pitchFamily="34" charset="0"/>
              </a:rPr>
              <a:t> </a:t>
            </a:r>
            <a:r>
              <a:rPr lang="fi-FI" sz="2800" b="1" dirty="0" err="1" smtClean="0">
                <a:latin typeface="+mn-lt"/>
                <a:ea typeface="Calibri" panose="020F0502020204030204" pitchFamily="34" charset="0"/>
              </a:rPr>
              <a:t>Should</a:t>
            </a:r>
            <a:r>
              <a:rPr lang="fi-FI" sz="2800" b="1" dirty="0" smtClean="0">
                <a:latin typeface="+mn-lt"/>
                <a:ea typeface="Calibri" panose="020F0502020204030204" pitchFamily="34" charset="0"/>
              </a:rPr>
              <a:t> </a:t>
            </a:r>
            <a:r>
              <a:rPr lang="fi-FI" sz="2800" b="1" dirty="0" err="1" smtClean="0">
                <a:latin typeface="+mn-lt"/>
                <a:ea typeface="Calibri" panose="020F0502020204030204" pitchFamily="34" charset="0"/>
              </a:rPr>
              <a:t>Aim</a:t>
            </a:r>
            <a:r>
              <a:rPr lang="fi-FI" sz="2800" b="1" dirty="0" smtClean="0">
                <a:latin typeface="+mn-lt"/>
                <a:ea typeface="Calibri" panose="020F0502020204030204" pitchFamily="34" charset="0"/>
              </a:rPr>
              <a:t> For</a:t>
            </a:r>
            <a:endParaRPr lang="en-GB" sz="2800" b="1" dirty="0" smtClean="0">
              <a:solidFill>
                <a:srgbClr val="0F4761"/>
              </a:solidFill>
              <a:latin typeface="+mn-lt"/>
              <a:ea typeface="Calibri" panose="020F0502020204030204" pitchFamily="34" charset="0"/>
            </a:endParaRPr>
          </a:p>
          <a:p>
            <a:pPr marL="342900" lvl="0" indent="-342900">
              <a:lnSpc>
                <a:spcPct val="150000"/>
              </a:lnSpc>
              <a:buSzPts val="1000"/>
              <a:buFont typeface="Symbol" panose="05050102010706020507" pitchFamily="18" charset="2"/>
              <a:buChar char=""/>
              <a:tabLst>
                <a:tab pos="457200" algn="l"/>
              </a:tabLst>
            </a:pPr>
            <a:r>
              <a:rPr lang="en-GB" sz="2800" dirty="0" smtClean="0">
                <a:latin typeface="+mn-lt"/>
                <a:ea typeface="Times New Roman" panose="02020603050405020304" pitchFamily="18" charset="0"/>
              </a:rPr>
              <a:t>Daily </a:t>
            </a:r>
            <a:r>
              <a:rPr lang="en-GB" sz="2800" dirty="0">
                <a:latin typeface="+mn-lt"/>
                <a:ea typeface="Times New Roman" panose="02020603050405020304" pitchFamily="18" charset="0"/>
              </a:rPr>
              <a:t>movement (not necessarily sports)</a:t>
            </a:r>
          </a:p>
          <a:p>
            <a:pPr marL="342900" lvl="0" indent="-342900">
              <a:lnSpc>
                <a:spcPct val="150000"/>
              </a:lnSpc>
              <a:buSzPts val="1000"/>
              <a:buFont typeface="Symbol" panose="05050102010706020507" pitchFamily="18" charset="2"/>
              <a:buChar char=""/>
              <a:tabLst>
                <a:tab pos="457200" algn="l"/>
              </a:tabLst>
            </a:pPr>
            <a:r>
              <a:rPr lang="en-GB" sz="2800" dirty="0">
                <a:latin typeface="+mn-lt"/>
                <a:ea typeface="Times New Roman" panose="02020603050405020304" pitchFamily="18" charset="0"/>
              </a:rPr>
              <a:t>Structured and predictable activities</a:t>
            </a:r>
          </a:p>
          <a:p>
            <a:pPr marL="342900" lvl="0" indent="-342900">
              <a:lnSpc>
                <a:spcPct val="150000"/>
              </a:lnSpc>
              <a:buSzPts val="1000"/>
              <a:buFont typeface="Symbol" panose="05050102010706020507" pitchFamily="18" charset="2"/>
              <a:buChar char=""/>
              <a:tabLst>
                <a:tab pos="457200" algn="l"/>
              </a:tabLst>
            </a:pPr>
            <a:r>
              <a:rPr lang="en-GB" sz="2800" dirty="0">
                <a:latin typeface="+mn-lt"/>
                <a:ea typeface="Times New Roman" panose="02020603050405020304" pitchFamily="18" charset="0"/>
              </a:rPr>
              <a:t>Focus on enjoyment and </a:t>
            </a:r>
            <a:r>
              <a:rPr lang="en-GB" sz="2800" dirty="0" smtClean="0">
                <a:latin typeface="+mn-lt"/>
                <a:ea typeface="Times New Roman" panose="02020603050405020304" pitchFamily="18" charset="0"/>
              </a:rPr>
              <a:t>success</a:t>
            </a:r>
            <a:endParaRPr lang="en-GB" sz="2800" dirty="0">
              <a:latin typeface="+mn-lt"/>
              <a:ea typeface="Times New Roman" panose="02020603050405020304" pitchFamily="18" charset="0"/>
            </a:endParaRPr>
          </a:p>
        </p:txBody>
      </p:sp>
      <p:sp>
        <p:nvSpPr>
          <p:cNvPr id="3" name="Rectangle 2"/>
          <p:cNvSpPr/>
          <p:nvPr/>
        </p:nvSpPr>
        <p:spPr>
          <a:xfrm>
            <a:off x="9516249" y="2150956"/>
            <a:ext cx="9144000" cy="6604052"/>
          </a:xfrm>
          <a:prstGeom prst="rect">
            <a:avLst/>
          </a:prstGeom>
        </p:spPr>
        <p:txBody>
          <a:bodyPr>
            <a:spAutoFit/>
          </a:bodyPr>
          <a:lstStyle/>
          <a:p>
            <a:pPr>
              <a:lnSpc>
                <a:spcPct val="150000"/>
              </a:lnSpc>
              <a:spcBef>
                <a:spcPts val="800"/>
              </a:spcBef>
              <a:spcAft>
                <a:spcPts val="400"/>
              </a:spcAft>
            </a:pPr>
            <a:r>
              <a:rPr lang="fi-FI" sz="2800" dirty="0" err="1">
                <a:ea typeface="Calibri" panose="020F0502020204030204" pitchFamily="34" charset="0"/>
              </a:rPr>
              <a:t>Practical</a:t>
            </a:r>
            <a:r>
              <a:rPr lang="fi-FI" sz="2800" dirty="0">
                <a:ea typeface="Calibri" panose="020F0502020204030204" pitchFamily="34" charset="0"/>
              </a:rPr>
              <a:t> </a:t>
            </a:r>
            <a:r>
              <a:rPr lang="fi-FI" sz="2800" dirty="0" err="1">
                <a:ea typeface="Calibri" panose="020F0502020204030204" pitchFamily="34" charset="0"/>
              </a:rPr>
              <a:t>Strategies</a:t>
            </a:r>
            <a:r>
              <a:rPr lang="fi-FI" sz="2800" dirty="0">
                <a:ea typeface="Calibri" panose="020F0502020204030204" pitchFamily="34" charset="0"/>
              </a:rPr>
              <a:t> </a:t>
            </a:r>
            <a:r>
              <a:rPr lang="fi-FI" sz="2800" dirty="0" err="1">
                <a:ea typeface="Calibri" panose="020F0502020204030204" pitchFamily="34" charset="0"/>
              </a:rPr>
              <a:t>Parents</a:t>
            </a:r>
            <a:r>
              <a:rPr lang="fi-FI" sz="2800" dirty="0">
                <a:ea typeface="Calibri" panose="020F0502020204030204" pitchFamily="34" charset="0"/>
              </a:rPr>
              <a:t> Can </a:t>
            </a:r>
            <a:r>
              <a:rPr lang="fi-FI" sz="2800" dirty="0" err="1">
                <a:ea typeface="Calibri" panose="020F0502020204030204" pitchFamily="34" charset="0"/>
              </a:rPr>
              <a:t>Use</a:t>
            </a:r>
            <a:r>
              <a:rPr lang="fi-FI" sz="2800" dirty="0">
                <a:ea typeface="Calibri" panose="020F0502020204030204" pitchFamily="34" charset="0"/>
              </a:rPr>
              <a:t>:</a:t>
            </a:r>
            <a:endParaRPr lang="en-GB" sz="2800" b="1" dirty="0">
              <a:solidFill>
                <a:srgbClr val="0F4761"/>
              </a:solidFill>
              <a:ea typeface="Calibri" panose="020F0502020204030204" pitchFamily="34" charset="0"/>
            </a:endParaRPr>
          </a:p>
          <a:p>
            <a:pPr>
              <a:lnSpc>
                <a:spcPct val="150000"/>
              </a:lnSpc>
              <a:spcBef>
                <a:spcPts val="400"/>
              </a:spcBef>
              <a:spcAft>
                <a:spcPts val="200"/>
              </a:spcAft>
            </a:pPr>
            <a:r>
              <a:rPr lang="fi-FI" sz="2800" i="1" dirty="0">
                <a:ea typeface="Calibri" panose="020F0502020204030204" pitchFamily="34" charset="0"/>
              </a:rPr>
              <a:t>1. </a:t>
            </a:r>
            <a:r>
              <a:rPr lang="fi-FI" sz="2800" i="1" dirty="0" err="1">
                <a:ea typeface="Calibri" panose="020F0502020204030204" pitchFamily="34" charset="0"/>
              </a:rPr>
              <a:t>Choose</a:t>
            </a:r>
            <a:r>
              <a:rPr lang="fi-FI" sz="2800" i="1" dirty="0">
                <a:ea typeface="Calibri" panose="020F0502020204030204" pitchFamily="34" charset="0"/>
              </a:rPr>
              <a:t> </a:t>
            </a:r>
            <a:r>
              <a:rPr lang="fi-FI" sz="2800" i="1" dirty="0" err="1">
                <a:ea typeface="Calibri" panose="020F0502020204030204" pitchFamily="34" charset="0"/>
              </a:rPr>
              <a:t>the</a:t>
            </a:r>
            <a:r>
              <a:rPr lang="fi-FI" sz="2800" i="1" dirty="0">
                <a:ea typeface="Calibri" panose="020F0502020204030204" pitchFamily="34" charset="0"/>
              </a:rPr>
              <a:t> </a:t>
            </a:r>
            <a:r>
              <a:rPr lang="fi-FI" sz="2800" i="1" dirty="0" err="1">
                <a:ea typeface="Calibri" panose="020F0502020204030204" pitchFamily="34" charset="0"/>
              </a:rPr>
              <a:t>Right</a:t>
            </a:r>
            <a:r>
              <a:rPr lang="fi-FI" sz="2800" i="1" dirty="0">
                <a:ea typeface="Calibri" panose="020F0502020204030204" pitchFamily="34" charset="0"/>
              </a:rPr>
              <a:t> </a:t>
            </a:r>
            <a:r>
              <a:rPr lang="fi-FI" sz="2800" i="1" dirty="0" err="1">
                <a:ea typeface="Calibri" panose="020F0502020204030204" pitchFamily="34" charset="0"/>
              </a:rPr>
              <a:t>Type</a:t>
            </a:r>
            <a:r>
              <a:rPr lang="fi-FI" sz="2800" i="1" dirty="0">
                <a:ea typeface="Calibri" panose="020F0502020204030204" pitchFamily="34" charset="0"/>
              </a:rPr>
              <a:t> of Activity</a:t>
            </a:r>
            <a:endParaRPr lang="en-GB" sz="2800" b="1" i="1" dirty="0">
              <a:solidFill>
                <a:srgbClr val="0F4761"/>
              </a:solidFill>
              <a:ea typeface="Calibri" panose="020F0502020204030204" pitchFamily="34" charset="0"/>
            </a:endParaRPr>
          </a:p>
          <a:p>
            <a:pPr>
              <a:lnSpc>
                <a:spcPct val="150000"/>
              </a:lnSpc>
            </a:pPr>
            <a:r>
              <a:rPr lang="en-GB" sz="2800" dirty="0">
                <a:ea typeface="Times New Roman" panose="02020603050405020304" pitchFamily="18" charset="0"/>
              </a:rPr>
              <a:t>Not all sports are suitable for every child.</a:t>
            </a:r>
          </a:p>
          <a:p>
            <a:pPr>
              <a:lnSpc>
                <a:spcPct val="150000"/>
              </a:lnSpc>
            </a:pPr>
            <a:r>
              <a:rPr lang="en-GB" sz="2800" b="1" dirty="0">
                <a:ea typeface="Times New Roman" panose="02020603050405020304" pitchFamily="18" charset="0"/>
              </a:rPr>
              <a:t>Often helpful activities:</a:t>
            </a:r>
            <a:endParaRPr lang="en-GB" sz="2800" dirty="0">
              <a:ea typeface="Times New Roman" panose="02020603050405020304" pitchFamily="18" charset="0"/>
            </a:endParaRPr>
          </a:p>
          <a:p>
            <a:pPr marL="342900" lvl="0" indent="-342900">
              <a:lnSpc>
                <a:spcPct val="150000"/>
              </a:lnSpc>
              <a:buSzPts val="1000"/>
              <a:buFont typeface="Symbol" panose="05050102010706020507" pitchFamily="18" charset="2"/>
              <a:buChar char=""/>
              <a:tabLst>
                <a:tab pos="457200" algn="l"/>
              </a:tabLst>
            </a:pPr>
            <a:r>
              <a:rPr lang="en-GB" sz="2800" dirty="0">
                <a:ea typeface="Times New Roman" panose="02020603050405020304" pitchFamily="18" charset="0"/>
              </a:rPr>
              <a:t>Swimming</a:t>
            </a:r>
          </a:p>
          <a:p>
            <a:pPr marL="342900" lvl="0" indent="-342900">
              <a:lnSpc>
                <a:spcPct val="150000"/>
              </a:lnSpc>
              <a:buSzPts val="1000"/>
              <a:buFont typeface="Symbol" panose="05050102010706020507" pitchFamily="18" charset="2"/>
              <a:buChar char=""/>
              <a:tabLst>
                <a:tab pos="457200" algn="l"/>
              </a:tabLst>
            </a:pPr>
            <a:r>
              <a:rPr lang="en-GB" sz="2800" dirty="0">
                <a:ea typeface="Times New Roman" panose="02020603050405020304" pitchFamily="18" charset="0"/>
              </a:rPr>
              <a:t>Martial arts</a:t>
            </a:r>
          </a:p>
          <a:p>
            <a:pPr marL="342900" lvl="0" indent="-342900">
              <a:lnSpc>
                <a:spcPct val="150000"/>
              </a:lnSpc>
              <a:buSzPts val="1000"/>
              <a:buFont typeface="Symbol" panose="05050102010706020507" pitchFamily="18" charset="2"/>
              <a:buChar char=""/>
              <a:tabLst>
                <a:tab pos="457200" algn="l"/>
              </a:tabLst>
            </a:pPr>
            <a:r>
              <a:rPr lang="en-GB" sz="2800" dirty="0">
                <a:ea typeface="Times New Roman" panose="02020603050405020304" pitchFamily="18" charset="0"/>
              </a:rPr>
              <a:t>Athletics</a:t>
            </a:r>
          </a:p>
          <a:p>
            <a:pPr marL="342900" lvl="0" indent="-342900">
              <a:lnSpc>
                <a:spcPct val="150000"/>
              </a:lnSpc>
              <a:buSzPts val="1000"/>
              <a:buFont typeface="Symbol" panose="05050102010706020507" pitchFamily="18" charset="2"/>
              <a:buChar char=""/>
              <a:tabLst>
                <a:tab pos="457200" algn="l"/>
              </a:tabLst>
            </a:pPr>
            <a:r>
              <a:rPr lang="en-GB" sz="2800" dirty="0">
                <a:ea typeface="Times New Roman" panose="02020603050405020304" pitchFamily="18" charset="0"/>
              </a:rPr>
              <a:t>Cycling</a:t>
            </a:r>
          </a:p>
          <a:p>
            <a:pPr marL="342900" lvl="0" indent="-342900">
              <a:lnSpc>
                <a:spcPct val="150000"/>
              </a:lnSpc>
              <a:buSzPts val="1000"/>
              <a:buFont typeface="Symbol" panose="05050102010706020507" pitchFamily="18" charset="2"/>
              <a:buChar char=""/>
              <a:tabLst>
                <a:tab pos="457200" algn="l"/>
              </a:tabLst>
            </a:pPr>
            <a:r>
              <a:rPr lang="en-GB" sz="2800" dirty="0">
                <a:ea typeface="Times New Roman" panose="02020603050405020304" pitchFamily="18" charset="0"/>
              </a:rPr>
              <a:t>Dance</a:t>
            </a:r>
          </a:p>
          <a:p>
            <a:pPr marL="342900" lvl="0" indent="-342900">
              <a:lnSpc>
                <a:spcPct val="150000"/>
              </a:lnSpc>
              <a:buSzPts val="1000"/>
              <a:buFont typeface="Symbol" panose="05050102010706020507" pitchFamily="18" charset="2"/>
              <a:buChar char=""/>
              <a:tabLst>
                <a:tab pos="457200" algn="l"/>
              </a:tabLst>
            </a:pPr>
            <a:r>
              <a:rPr lang="en-GB" sz="2800" dirty="0">
                <a:ea typeface="Times New Roman" panose="02020603050405020304" pitchFamily="18" charset="0"/>
              </a:rPr>
              <a:t>Structured team sports with support</a:t>
            </a:r>
          </a:p>
        </p:txBody>
      </p:sp>
    </p:spTree>
    <p:extLst>
      <p:ext uri="{BB962C8B-B14F-4D97-AF65-F5344CB8AC3E}">
        <p14:creationId xmlns:p14="http://schemas.microsoft.com/office/powerpoint/2010/main" val="642628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Shape 94"/>
        <p:cNvGrpSpPr/>
        <p:nvPr/>
      </p:nvGrpSpPr>
      <p:grpSpPr>
        <a:xfrm>
          <a:off x="0" y="0"/>
          <a:ext cx="0" cy="0"/>
          <a:chOff x="0" y="0"/>
          <a:chExt cx="0" cy="0"/>
        </a:xfrm>
      </p:grpSpPr>
      <p:sp>
        <p:nvSpPr>
          <p:cNvPr id="95" name="Google Shape;95;p2"/>
          <p:cNvSpPr/>
          <p:nvPr/>
        </p:nvSpPr>
        <p:spPr>
          <a:xfrm rot="5400000">
            <a:off x="8929929" y="-8905757"/>
            <a:ext cx="428148" cy="18288000"/>
          </a:xfrm>
          <a:custGeom>
            <a:avLst/>
            <a:gdLst/>
            <a:ahLst/>
            <a:cxnLst/>
            <a:rect l="l" t="t" r="r" b="b"/>
            <a:pathLst>
              <a:path w="570865" h="24384000" extrusionOk="0">
                <a:moveTo>
                  <a:pt x="0" y="0"/>
                </a:moveTo>
                <a:lnTo>
                  <a:pt x="570865" y="0"/>
                </a:lnTo>
                <a:lnTo>
                  <a:pt x="570865" y="24384000"/>
                </a:lnTo>
                <a:lnTo>
                  <a:pt x="0" y="24384000"/>
                </a:lnTo>
                <a:lnTo>
                  <a:pt x="0" y="0"/>
                </a:lnTo>
                <a:close/>
              </a:path>
            </a:pathLst>
          </a:custGeom>
          <a:solidFill>
            <a:srgbClr val="57B6B0"/>
          </a:solidFill>
          <a:ln w="12700" cap="flat" cmpd="sng">
            <a:solidFill>
              <a:srgbClr val="000000"/>
            </a:solidFill>
            <a:prstDash val="solid"/>
            <a:round/>
            <a:headEnd type="none" w="sm" len="sm"/>
            <a:tailEnd type="none" w="sm" len="sm"/>
          </a:ln>
        </p:spPr>
      </p:sp>
      <p:sp>
        <p:nvSpPr>
          <p:cNvPr id="106" name="Google Shape;106;p2"/>
          <p:cNvSpPr/>
          <p:nvPr/>
        </p:nvSpPr>
        <p:spPr>
          <a:xfrm>
            <a:off x="14800327" y="9029700"/>
            <a:ext cx="3237261" cy="877920"/>
          </a:xfrm>
          <a:custGeom>
            <a:avLst/>
            <a:gdLst/>
            <a:ahLst/>
            <a:cxnLst/>
            <a:rect l="l" t="t" r="r" b="b"/>
            <a:pathLst>
              <a:path w="4316349" h="1170559" extrusionOk="0">
                <a:moveTo>
                  <a:pt x="0" y="0"/>
                </a:moveTo>
                <a:lnTo>
                  <a:pt x="4316349" y="0"/>
                </a:lnTo>
                <a:lnTo>
                  <a:pt x="4316349" y="1170559"/>
                </a:lnTo>
                <a:lnTo>
                  <a:pt x="0" y="1170559"/>
                </a:lnTo>
                <a:lnTo>
                  <a:pt x="0" y="0"/>
                </a:lnTo>
                <a:close/>
              </a:path>
            </a:pathLst>
          </a:custGeom>
          <a:blipFill rotWithShape="1">
            <a:blip r:embed="rId3">
              <a:alphaModFix/>
            </a:blip>
            <a:stretch>
              <a:fillRect b="1"/>
            </a:stretch>
          </a:blipFill>
          <a:ln>
            <a:noFill/>
          </a:ln>
        </p:spPr>
      </p:sp>
      <p:pic>
        <p:nvPicPr>
          <p:cNvPr id="107" name="Google Shape;107;p2"/>
          <p:cNvPicPr preferRelativeResize="0"/>
          <p:nvPr/>
        </p:nvPicPr>
        <p:blipFill rotWithShape="1">
          <a:blip r:embed="rId4">
            <a:alphaModFix/>
          </a:blip>
          <a:srcRect l="18506" t="17006" r="17007" b="21506"/>
          <a:stretch/>
        </p:blipFill>
        <p:spPr>
          <a:xfrm>
            <a:off x="228600" y="8187329"/>
            <a:ext cx="2144090" cy="2044365"/>
          </a:xfrm>
          <a:prstGeom prst="rect">
            <a:avLst/>
          </a:prstGeom>
          <a:noFill/>
          <a:ln>
            <a:noFill/>
          </a:ln>
        </p:spPr>
      </p:pic>
      <p:sp>
        <p:nvSpPr>
          <p:cNvPr id="9" name="Google Shape;117;p3"/>
          <p:cNvSpPr txBox="1"/>
          <p:nvPr/>
        </p:nvSpPr>
        <p:spPr>
          <a:xfrm>
            <a:off x="457198" y="809194"/>
            <a:ext cx="13108529" cy="1046440"/>
          </a:xfrm>
          <a:prstGeom prst="rect">
            <a:avLst/>
          </a:prstGeom>
          <a:noFill/>
          <a:ln>
            <a:noFill/>
          </a:ln>
        </p:spPr>
        <p:txBody>
          <a:bodyPr spcFirstLastPara="1" wrap="square" lIns="0" tIns="0" rIns="0" bIns="0" anchor="t" anchorCtr="0">
            <a:spAutoFit/>
          </a:bodyPr>
          <a:lstStyle/>
          <a:p>
            <a:r>
              <a:rPr lang="fi-FI" sz="3600" b="1" dirty="0">
                <a:solidFill>
                  <a:srgbClr val="7030A0"/>
                </a:solidFill>
              </a:rPr>
              <a:t>UNIT 3: </a:t>
            </a:r>
            <a:r>
              <a:rPr lang="fi-FI" sz="3600" b="1" dirty="0" err="1">
                <a:solidFill>
                  <a:srgbClr val="7030A0"/>
                </a:solidFill>
              </a:rPr>
              <a:t>Sleep</a:t>
            </a:r>
            <a:r>
              <a:rPr lang="fi-FI" sz="3600" b="1" dirty="0">
                <a:solidFill>
                  <a:srgbClr val="7030A0"/>
                </a:solidFill>
              </a:rPr>
              <a:t> and ADHD</a:t>
            </a:r>
            <a:endParaRPr lang="en-GB" sz="3600" b="1" dirty="0">
              <a:solidFill>
                <a:srgbClr val="7030A0"/>
              </a:solidFill>
            </a:endParaRPr>
          </a:p>
          <a:p>
            <a:r>
              <a:rPr lang="fi-FI" sz="3200" b="1" dirty="0">
                <a:solidFill>
                  <a:srgbClr val="7030A0"/>
                </a:solidFill>
              </a:rPr>
              <a:t>3.1. </a:t>
            </a:r>
            <a:r>
              <a:rPr lang="fi-FI" sz="3200" b="1" dirty="0" err="1">
                <a:solidFill>
                  <a:srgbClr val="7030A0"/>
                </a:solidFill>
              </a:rPr>
              <a:t>Why</a:t>
            </a:r>
            <a:r>
              <a:rPr lang="fi-FI" sz="3200" b="1" dirty="0">
                <a:solidFill>
                  <a:srgbClr val="7030A0"/>
                </a:solidFill>
              </a:rPr>
              <a:t> </a:t>
            </a:r>
            <a:r>
              <a:rPr lang="fi-FI" sz="3200" b="1" dirty="0" err="1">
                <a:solidFill>
                  <a:srgbClr val="7030A0"/>
                </a:solidFill>
              </a:rPr>
              <a:t>Sleep</a:t>
            </a:r>
            <a:r>
              <a:rPr lang="fi-FI" sz="3200" b="1" dirty="0">
                <a:solidFill>
                  <a:srgbClr val="7030A0"/>
                </a:solidFill>
              </a:rPr>
              <a:t> Is </a:t>
            </a:r>
            <a:r>
              <a:rPr lang="fi-FI" sz="3200" b="1" dirty="0" err="1">
                <a:solidFill>
                  <a:srgbClr val="7030A0"/>
                </a:solidFill>
              </a:rPr>
              <a:t>Often</a:t>
            </a:r>
            <a:r>
              <a:rPr lang="fi-FI" sz="3200" b="1" dirty="0">
                <a:solidFill>
                  <a:srgbClr val="7030A0"/>
                </a:solidFill>
              </a:rPr>
              <a:t> </a:t>
            </a:r>
            <a:r>
              <a:rPr lang="fi-FI" sz="3200" b="1" dirty="0" err="1">
                <a:solidFill>
                  <a:srgbClr val="7030A0"/>
                </a:solidFill>
              </a:rPr>
              <a:t>Difficult</a:t>
            </a:r>
            <a:r>
              <a:rPr lang="fi-FI" sz="3200" b="1" dirty="0">
                <a:solidFill>
                  <a:srgbClr val="7030A0"/>
                </a:solidFill>
              </a:rPr>
              <a:t> in ADHD</a:t>
            </a:r>
            <a:endParaRPr lang="en-GB" sz="3200" b="1" dirty="0">
              <a:solidFill>
                <a:srgbClr val="7030A0"/>
              </a:solidFill>
            </a:endParaRPr>
          </a:p>
        </p:txBody>
      </p:sp>
      <p:sp>
        <p:nvSpPr>
          <p:cNvPr id="4" name="Rectangle 1"/>
          <p:cNvSpPr>
            <a:spLocks noChangeArrowheads="1"/>
          </p:cNvSpPr>
          <p:nvPr/>
        </p:nvSpPr>
        <p:spPr bwMode="auto">
          <a:xfrm>
            <a:off x="457198" y="4045733"/>
            <a:ext cx="10094976" cy="1951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smtClean="0">
                <a:ln>
                  <a:noFill/>
                </a:ln>
                <a:solidFill>
                  <a:schemeClr val="tx1"/>
                </a:solidFill>
                <a:effectLst/>
                <a:latin typeface="Arial" panose="020B0604020202020204" pitchFamily="34" charset="0"/>
              </a:rPr>
              <a:t>Night alertness and sensory sensitivity</a:t>
            </a:r>
          </a:p>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smtClean="0">
                <a:ln>
                  <a:noFill/>
                </a:ln>
                <a:solidFill>
                  <a:schemeClr val="tx1"/>
                </a:solidFill>
                <a:effectLst/>
                <a:latin typeface="Arial" panose="020B0604020202020204" pitchFamily="34" charset="0"/>
              </a:rPr>
              <a:t>Poor sleep increases impulsivity and reactivity</a:t>
            </a:r>
          </a:p>
          <a:p>
            <a:pPr marL="457200" marR="0" lvl="0" indent="-4572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smtClean="0">
                <a:ln>
                  <a:noFill/>
                </a:ln>
                <a:solidFill>
                  <a:schemeClr val="tx1"/>
                </a:solidFill>
                <a:effectLst/>
                <a:latin typeface="Arial" panose="020B0604020202020204" pitchFamily="34" charset="0"/>
              </a:rPr>
              <a:t>Sleep directly affects </a:t>
            </a:r>
            <a:r>
              <a:rPr kumimoji="0" lang="en-US" altLang="en-US" sz="2800" b="0" i="0" u="none" strike="noStrike" cap="none" normalizeH="0" baseline="0" dirty="0" err="1" smtClean="0">
                <a:ln>
                  <a:noFill/>
                </a:ln>
                <a:solidFill>
                  <a:schemeClr val="tx1"/>
                </a:solidFill>
                <a:effectLst/>
                <a:latin typeface="Arial" panose="020B0604020202020204" pitchFamily="34" charset="0"/>
              </a:rPr>
              <a:t>behaviour</a:t>
            </a:r>
            <a:r>
              <a:rPr kumimoji="0" lang="en-US" altLang="en-US" sz="2800" b="0" i="0" u="none" strike="noStrike" cap="none" normalizeH="0" baseline="0" dirty="0" smtClean="0">
                <a:ln>
                  <a:noFill/>
                </a:ln>
                <a:solidFill>
                  <a:schemeClr val="tx1"/>
                </a:solidFill>
                <a:effectLst/>
                <a:latin typeface="Arial" panose="020B0604020202020204" pitchFamily="34" charset="0"/>
              </a:rPr>
              <a:t> and focus</a:t>
            </a:r>
          </a:p>
        </p:txBody>
      </p:sp>
      <p:pic>
        <p:nvPicPr>
          <p:cNvPr id="10" name="Εικόνα 4">
            <a:extLst>
              <a:ext uri="{FF2B5EF4-FFF2-40B4-BE49-F238E27FC236}">
                <a16:creationId xmlns:a16="http://schemas.microsoft.com/office/drawing/2014/main" id="{3947DC6A-D9BF-58CB-B5C8-8581A8F2DA53}"/>
              </a:ext>
            </a:extLst>
          </p:cNvPr>
          <p:cNvPicPr>
            <a:picLocks noChangeAspect="1"/>
          </p:cNvPicPr>
          <p:nvPr/>
        </p:nvPicPr>
        <p:blipFill>
          <a:blip r:embed="rId5"/>
          <a:stretch>
            <a:fillRect/>
          </a:stretch>
        </p:blipFill>
        <p:spPr>
          <a:xfrm>
            <a:off x="9488385" y="1970386"/>
            <a:ext cx="8154683" cy="5434332"/>
          </a:xfrm>
          <a:prstGeom prst="rect">
            <a:avLst/>
          </a:prstGeom>
        </p:spPr>
      </p:pic>
    </p:spTree>
    <p:extLst>
      <p:ext uri="{BB962C8B-B14F-4D97-AF65-F5344CB8AC3E}">
        <p14:creationId xmlns:p14="http://schemas.microsoft.com/office/powerpoint/2010/main" val="3714573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Shape 94"/>
        <p:cNvGrpSpPr/>
        <p:nvPr/>
      </p:nvGrpSpPr>
      <p:grpSpPr>
        <a:xfrm>
          <a:off x="0" y="0"/>
          <a:ext cx="0" cy="0"/>
          <a:chOff x="0" y="0"/>
          <a:chExt cx="0" cy="0"/>
        </a:xfrm>
      </p:grpSpPr>
      <p:sp>
        <p:nvSpPr>
          <p:cNvPr id="95" name="Google Shape;95;p2"/>
          <p:cNvSpPr/>
          <p:nvPr/>
        </p:nvSpPr>
        <p:spPr>
          <a:xfrm rot="5400000">
            <a:off x="8929929" y="-8905757"/>
            <a:ext cx="428148" cy="18288000"/>
          </a:xfrm>
          <a:custGeom>
            <a:avLst/>
            <a:gdLst/>
            <a:ahLst/>
            <a:cxnLst/>
            <a:rect l="l" t="t" r="r" b="b"/>
            <a:pathLst>
              <a:path w="570865" h="24384000" extrusionOk="0">
                <a:moveTo>
                  <a:pt x="0" y="0"/>
                </a:moveTo>
                <a:lnTo>
                  <a:pt x="570865" y="0"/>
                </a:lnTo>
                <a:lnTo>
                  <a:pt x="570865" y="24384000"/>
                </a:lnTo>
                <a:lnTo>
                  <a:pt x="0" y="24384000"/>
                </a:lnTo>
                <a:lnTo>
                  <a:pt x="0" y="0"/>
                </a:lnTo>
                <a:close/>
              </a:path>
            </a:pathLst>
          </a:custGeom>
          <a:solidFill>
            <a:srgbClr val="57B6B0"/>
          </a:solidFill>
          <a:ln w="12700" cap="flat" cmpd="sng">
            <a:solidFill>
              <a:srgbClr val="000000"/>
            </a:solidFill>
            <a:prstDash val="solid"/>
            <a:round/>
            <a:headEnd type="none" w="sm" len="sm"/>
            <a:tailEnd type="none" w="sm" len="sm"/>
          </a:ln>
        </p:spPr>
      </p:sp>
      <p:sp>
        <p:nvSpPr>
          <p:cNvPr id="106" name="Google Shape;106;p2"/>
          <p:cNvSpPr/>
          <p:nvPr/>
        </p:nvSpPr>
        <p:spPr>
          <a:xfrm>
            <a:off x="14800327" y="9029700"/>
            <a:ext cx="3237261" cy="877920"/>
          </a:xfrm>
          <a:custGeom>
            <a:avLst/>
            <a:gdLst/>
            <a:ahLst/>
            <a:cxnLst/>
            <a:rect l="l" t="t" r="r" b="b"/>
            <a:pathLst>
              <a:path w="4316349" h="1170559" extrusionOk="0">
                <a:moveTo>
                  <a:pt x="0" y="0"/>
                </a:moveTo>
                <a:lnTo>
                  <a:pt x="4316349" y="0"/>
                </a:lnTo>
                <a:lnTo>
                  <a:pt x="4316349" y="1170559"/>
                </a:lnTo>
                <a:lnTo>
                  <a:pt x="0" y="1170559"/>
                </a:lnTo>
                <a:lnTo>
                  <a:pt x="0" y="0"/>
                </a:lnTo>
                <a:close/>
              </a:path>
            </a:pathLst>
          </a:custGeom>
          <a:blipFill rotWithShape="1">
            <a:blip r:embed="rId3">
              <a:alphaModFix/>
            </a:blip>
            <a:stretch>
              <a:fillRect b="1"/>
            </a:stretch>
          </a:blipFill>
          <a:ln>
            <a:noFill/>
          </a:ln>
        </p:spPr>
      </p:sp>
      <p:pic>
        <p:nvPicPr>
          <p:cNvPr id="107" name="Google Shape;107;p2"/>
          <p:cNvPicPr preferRelativeResize="0"/>
          <p:nvPr/>
        </p:nvPicPr>
        <p:blipFill rotWithShape="1">
          <a:blip r:embed="rId4">
            <a:alphaModFix/>
          </a:blip>
          <a:srcRect l="18506" t="17006" r="17007" b="21506"/>
          <a:stretch/>
        </p:blipFill>
        <p:spPr>
          <a:xfrm>
            <a:off x="228600" y="8187329"/>
            <a:ext cx="2144090" cy="2044365"/>
          </a:xfrm>
          <a:prstGeom prst="rect">
            <a:avLst/>
          </a:prstGeom>
          <a:noFill/>
          <a:ln>
            <a:noFill/>
          </a:ln>
        </p:spPr>
      </p:pic>
      <p:sp>
        <p:nvSpPr>
          <p:cNvPr id="9" name="Google Shape;117;p3"/>
          <p:cNvSpPr txBox="1"/>
          <p:nvPr/>
        </p:nvSpPr>
        <p:spPr>
          <a:xfrm>
            <a:off x="694942" y="821648"/>
            <a:ext cx="13108529" cy="553998"/>
          </a:xfrm>
          <a:prstGeom prst="rect">
            <a:avLst/>
          </a:prstGeom>
          <a:noFill/>
          <a:ln>
            <a:noFill/>
          </a:ln>
        </p:spPr>
        <p:txBody>
          <a:bodyPr spcFirstLastPara="1" wrap="square" lIns="0" tIns="0" rIns="0" bIns="0" anchor="t" anchorCtr="0">
            <a:spAutoFit/>
          </a:bodyPr>
          <a:lstStyle/>
          <a:p>
            <a:r>
              <a:rPr lang="fi-FI" sz="3600" b="1" dirty="0">
                <a:solidFill>
                  <a:srgbClr val="7030A0"/>
                </a:solidFill>
              </a:rPr>
              <a:t>UNIT 3: </a:t>
            </a:r>
            <a:r>
              <a:rPr lang="fi-FI" sz="3600" b="1" dirty="0" err="1">
                <a:solidFill>
                  <a:srgbClr val="7030A0"/>
                </a:solidFill>
              </a:rPr>
              <a:t>Sleep</a:t>
            </a:r>
            <a:r>
              <a:rPr lang="fi-FI" sz="3600" b="1" dirty="0">
                <a:solidFill>
                  <a:srgbClr val="7030A0"/>
                </a:solidFill>
              </a:rPr>
              <a:t> and </a:t>
            </a:r>
            <a:r>
              <a:rPr lang="fi-FI" sz="3600" b="1" dirty="0" smtClean="0">
                <a:solidFill>
                  <a:srgbClr val="7030A0"/>
                </a:solidFill>
              </a:rPr>
              <a:t>ADHD</a:t>
            </a:r>
            <a:endParaRPr lang="en-GB" sz="3600" b="1" dirty="0">
              <a:solidFill>
                <a:srgbClr val="7030A0"/>
              </a:solidFill>
            </a:endParaRPr>
          </a:p>
        </p:txBody>
      </p:sp>
      <p:sp>
        <p:nvSpPr>
          <p:cNvPr id="2" name="Rectangle 1"/>
          <p:cNvSpPr/>
          <p:nvPr/>
        </p:nvSpPr>
        <p:spPr>
          <a:xfrm>
            <a:off x="910431" y="2334664"/>
            <a:ext cx="9144000" cy="3970318"/>
          </a:xfrm>
          <a:prstGeom prst="rect">
            <a:avLst/>
          </a:prstGeom>
        </p:spPr>
        <p:txBody>
          <a:bodyPr>
            <a:spAutoFit/>
          </a:bodyPr>
          <a:lstStyle/>
          <a:p>
            <a:pPr>
              <a:lnSpc>
                <a:spcPct val="150000"/>
              </a:lnSpc>
            </a:pPr>
            <a:r>
              <a:rPr lang="en-GB" sz="2800" b="1" dirty="0">
                <a:solidFill>
                  <a:srgbClr val="7030A0"/>
                </a:solidFill>
              </a:rPr>
              <a:t>3.2 Practical Strategies Parents Can Use</a:t>
            </a:r>
          </a:p>
          <a:p>
            <a:pPr marL="457200" indent="-457200">
              <a:lnSpc>
                <a:spcPct val="150000"/>
              </a:lnSpc>
              <a:buFont typeface="Arial" panose="020B0604020202020204" pitchFamily="34" charset="0"/>
              <a:buChar char="•"/>
            </a:pPr>
            <a:r>
              <a:rPr lang="en-GB" sz="2800" dirty="0"/>
              <a:t>Fixed bedtime and wake-up time</a:t>
            </a:r>
          </a:p>
          <a:p>
            <a:pPr marL="457200" indent="-457200">
              <a:lnSpc>
                <a:spcPct val="150000"/>
              </a:lnSpc>
              <a:buFont typeface="Arial" panose="020B0604020202020204" pitchFamily="34" charset="0"/>
              <a:buChar char="•"/>
            </a:pPr>
            <a:r>
              <a:rPr lang="en-GB" sz="2800" dirty="0"/>
              <a:t>Calm bedtime routine</a:t>
            </a:r>
          </a:p>
          <a:p>
            <a:pPr marL="457200" indent="-457200">
              <a:lnSpc>
                <a:spcPct val="150000"/>
              </a:lnSpc>
              <a:buFont typeface="Arial" panose="020B0604020202020204" pitchFamily="34" charset="0"/>
              <a:buChar char="•"/>
            </a:pPr>
            <a:r>
              <a:rPr lang="en-GB" sz="2800" dirty="0"/>
              <a:t>Screens off before bed</a:t>
            </a:r>
          </a:p>
          <a:p>
            <a:pPr marL="457200" indent="-457200">
              <a:lnSpc>
                <a:spcPct val="150000"/>
              </a:lnSpc>
              <a:buFont typeface="Arial" panose="020B0604020202020204" pitchFamily="34" charset="0"/>
              <a:buChar char="•"/>
            </a:pPr>
            <a:r>
              <a:rPr lang="en-GB" sz="2800" dirty="0"/>
              <a:t>Optimised sleep environment</a:t>
            </a:r>
          </a:p>
          <a:p>
            <a:pPr marL="457200" indent="-457200">
              <a:lnSpc>
                <a:spcPct val="150000"/>
              </a:lnSpc>
              <a:buFont typeface="Arial" panose="020B0604020202020204" pitchFamily="34" charset="0"/>
              <a:buChar char="•"/>
            </a:pPr>
            <a:r>
              <a:rPr lang="en-GB" sz="2800" dirty="0"/>
              <a:t>Medication timing if needed</a:t>
            </a:r>
          </a:p>
        </p:txBody>
      </p:sp>
      <p:sp>
        <p:nvSpPr>
          <p:cNvPr id="10" name="Υπότιτλος 2">
            <a:extLst>
              <a:ext uri="{FF2B5EF4-FFF2-40B4-BE49-F238E27FC236}">
                <a16:creationId xmlns:a16="http://schemas.microsoft.com/office/drawing/2014/main" id="{38B80610-1666-E9F0-B31F-DBD07BA62A08}"/>
              </a:ext>
            </a:extLst>
          </p:cNvPr>
          <p:cNvSpPr txBox="1">
            <a:spLocks/>
          </p:cNvSpPr>
          <p:nvPr/>
        </p:nvSpPr>
        <p:spPr>
          <a:xfrm>
            <a:off x="9798399" y="2334664"/>
            <a:ext cx="7390117" cy="5434332"/>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70000"/>
              </a:lnSpc>
            </a:pPr>
            <a:r>
              <a:rPr lang="en-US" sz="2800" dirty="0" smtClean="0"/>
              <a:t>1. Stick to a sleep schedule and routine</a:t>
            </a:r>
          </a:p>
          <a:p>
            <a:pPr>
              <a:lnSpc>
                <a:spcPct val="170000"/>
              </a:lnSpc>
            </a:pPr>
            <a:r>
              <a:rPr lang="en-US" sz="2800" dirty="0" smtClean="0"/>
              <a:t>2. Avoiding screens before bed  </a:t>
            </a:r>
          </a:p>
          <a:p>
            <a:pPr>
              <a:lnSpc>
                <a:spcPct val="170000"/>
              </a:lnSpc>
            </a:pPr>
            <a:r>
              <a:rPr lang="en-US" sz="2800" dirty="0" smtClean="0"/>
              <a:t>3. Practicing relaxation techniques</a:t>
            </a:r>
          </a:p>
          <a:p>
            <a:pPr>
              <a:lnSpc>
                <a:spcPct val="170000"/>
              </a:lnSpc>
            </a:pPr>
            <a:r>
              <a:rPr lang="en-US" sz="2800" dirty="0" smtClean="0"/>
              <a:t>4. Pay attention to what you eat and drink</a:t>
            </a:r>
          </a:p>
          <a:p>
            <a:pPr>
              <a:lnSpc>
                <a:spcPct val="170000"/>
              </a:lnSpc>
            </a:pPr>
            <a:r>
              <a:rPr lang="en-US" sz="2800" dirty="0" smtClean="0"/>
              <a:t>5. Create a restful environment</a:t>
            </a:r>
          </a:p>
          <a:p>
            <a:pPr>
              <a:lnSpc>
                <a:spcPct val="170000"/>
              </a:lnSpc>
            </a:pPr>
            <a:r>
              <a:rPr lang="en-US" sz="2800" dirty="0" smtClean="0"/>
              <a:t>6. Limit daytime naps</a:t>
            </a:r>
          </a:p>
          <a:p>
            <a:pPr>
              <a:lnSpc>
                <a:spcPct val="170000"/>
              </a:lnSpc>
            </a:pPr>
            <a:r>
              <a:rPr lang="en-US" sz="2800" dirty="0" smtClean="0"/>
              <a:t>7. Include physical activity in the daily routine</a:t>
            </a:r>
          </a:p>
          <a:p>
            <a:pPr>
              <a:lnSpc>
                <a:spcPct val="170000"/>
              </a:lnSpc>
            </a:pPr>
            <a:r>
              <a:rPr lang="en-US" sz="2800" dirty="0" smtClean="0"/>
              <a:t>8. Manage stress</a:t>
            </a:r>
          </a:p>
          <a:p>
            <a:pPr>
              <a:lnSpc>
                <a:spcPct val="170000"/>
              </a:lnSpc>
            </a:pPr>
            <a:r>
              <a:rPr lang="en-US" sz="2800" dirty="0" smtClean="0"/>
              <a:t>9. Have positive thinking during the day. </a:t>
            </a:r>
            <a:br>
              <a:rPr lang="en-US" sz="2800" dirty="0" smtClean="0"/>
            </a:br>
            <a:r>
              <a:rPr lang="en-US" sz="2800" dirty="0" smtClean="0"/>
              <a:t/>
            </a:r>
            <a:br>
              <a:rPr lang="en-US" sz="2800" dirty="0" smtClean="0"/>
            </a:br>
            <a:endParaRPr lang="el-GR" sz="2800" dirty="0"/>
          </a:p>
        </p:txBody>
      </p:sp>
      <p:sp>
        <p:nvSpPr>
          <p:cNvPr id="11" name="Τίτλος 1">
            <a:extLst>
              <a:ext uri="{FF2B5EF4-FFF2-40B4-BE49-F238E27FC236}">
                <a16:creationId xmlns:a16="http://schemas.microsoft.com/office/drawing/2014/main" id="{2D69D377-5D98-B5AB-18CF-D22D8098222E}"/>
              </a:ext>
            </a:extLst>
          </p:cNvPr>
          <p:cNvSpPr txBox="1">
            <a:spLocks/>
          </p:cNvSpPr>
          <p:nvPr/>
        </p:nvSpPr>
        <p:spPr>
          <a:xfrm>
            <a:off x="9798399" y="1560311"/>
            <a:ext cx="6020721" cy="589687"/>
          </a:xfrm>
          <a:prstGeom prst="rect">
            <a:avLst/>
          </a:prstGeom>
        </p:spPr>
        <p:txBody>
          <a:bodyPr>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3200" b="1" dirty="0" smtClean="0">
                <a:solidFill>
                  <a:srgbClr val="7030A0"/>
                </a:solidFill>
              </a:rPr>
              <a:t>Tips for Consistent sleep </a:t>
            </a:r>
            <a:endParaRPr lang="el-GR" sz="3200" b="1" dirty="0">
              <a:solidFill>
                <a:srgbClr val="7030A0"/>
              </a:solidFill>
            </a:endParaRPr>
          </a:p>
        </p:txBody>
      </p:sp>
    </p:spTree>
    <p:extLst>
      <p:ext uri="{BB962C8B-B14F-4D97-AF65-F5344CB8AC3E}">
        <p14:creationId xmlns:p14="http://schemas.microsoft.com/office/powerpoint/2010/main" val="2528234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Shape 137"/>
        <p:cNvGrpSpPr/>
        <p:nvPr/>
      </p:nvGrpSpPr>
      <p:grpSpPr>
        <a:xfrm>
          <a:off x="0" y="0"/>
          <a:ext cx="0" cy="0"/>
          <a:chOff x="0" y="0"/>
          <a:chExt cx="0" cy="0"/>
        </a:xfrm>
      </p:grpSpPr>
      <p:sp>
        <p:nvSpPr>
          <p:cNvPr id="138" name="Google Shape;138;p5"/>
          <p:cNvSpPr/>
          <p:nvPr/>
        </p:nvSpPr>
        <p:spPr>
          <a:xfrm rot="5400000">
            <a:off x="8929929" y="-8905757"/>
            <a:ext cx="428148" cy="18288000"/>
          </a:xfrm>
          <a:custGeom>
            <a:avLst/>
            <a:gdLst/>
            <a:ahLst/>
            <a:cxnLst/>
            <a:rect l="l" t="t" r="r" b="b"/>
            <a:pathLst>
              <a:path w="570865" h="24384000" extrusionOk="0">
                <a:moveTo>
                  <a:pt x="0" y="0"/>
                </a:moveTo>
                <a:lnTo>
                  <a:pt x="570865" y="0"/>
                </a:lnTo>
                <a:lnTo>
                  <a:pt x="570865" y="24384000"/>
                </a:lnTo>
                <a:lnTo>
                  <a:pt x="0" y="24384000"/>
                </a:lnTo>
                <a:lnTo>
                  <a:pt x="0" y="0"/>
                </a:lnTo>
                <a:close/>
              </a:path>
            </a:pathLst>
          </a:custGeom>
          <a:solidFill>
            <a:srgbClr val="57B6B0"/>
          </a:solidFill>
          <a:ln w="12700" cap="flat" cmpd="sng">
            <a:solidFill>
              <a:srgbClr val="000000"/>
            </a:solidFill>
            <a:prstDash val="solid"/>
            <a:round/>
            <a:headEnd type="none" w="sm" len="sm"/>
            <a:tailEnd type="none" w="sm" len="sm"/>
          </a:ln>
        </p:spPr>
      </p:sp>
      <p:sp>
        <p:nvSpPr>
          <p:cNvPr id="139" name="Google Shape;139;p5"/>
          <p:cNvSpPr txBox="1"/>
          <p:nvPr/>
        </p:nvSpPr>
        <p:spPr>
          <a:xfrm>
            <a:off x="816160" y="231472"/>
            <a:ext cx="16027088" cy="1878078"/>
          </a:xfrm>
          <a:prstGeom prst="rect">
            <a:avLst/>
          </a:prstGeom>
          <a:noFill/>
          <a:ln>
            <a:noFill/>
          </a:ln>
        </p:spPr>
        <p:txBody>
          <a:bodyPr spcFirstLastPara="1" wrap="square" lIns="0" tIns="0" rIns="0" bIns="0" anchor="t" anchorCtr="0">
            <a:spAutoFit/>
          </a:bodyPr>
          <a:lstStyle/>
          <a:p>
            <a:pPr marL="0" marR="0" lvl="0" indent="0" algn="ctr" rtl="0">
              <a:lnSpc>
                <a:spcPct val="225518"/>
              </a:lnSpc>
              <a:spcBef>
                <a:spcPts val="0"/>
              </a:spcBef>
              <a:spcAft>
                <a:spcPts val="0"/>
              </a:spcAft>
              <a:buNone/>
            </a:pPr>
            <a:r>
              <a:rPr lang="en-US" sz="5400" b="1" dirty="0">
                <a:solidFill>
                  <a:srgbClr val="6A4C8C"/>
                </a:solidFill>
                <a:latin typeface="Arial"/>
                <a:ea typeface="Arial"/>
                <a:cs typeface="Arial"/>
                <a:sym typeface="Arial"/>
              </a:rPr>
              <a:t> </a:t>
            </a:r>
            <a:r>
              <a:rPr lang="en-US" sz="4000" b="1" dirty="0" smtClean="0">
                <a:solidFill>
                  <a:srgbClr val="FF0000"/>
                </a:solidFill>
              </a:rPr>
              <a:t>Adapting a Healthy Lifestyle with ADHD</a:t>
            </a:r>
            <a:endParaRPr sz="4000" dirty="0">
              <a:solidFill>
                <a:srgbClr val="FF0000"/>
              </a:solidFill>
            </a:endParaRPr>
          </a:p>
        </p:txBody>
      </p:sp>
      <p:sp>
        <p:nvSpPr>
          <p:cNvPr id="140" name="Google Shape;140;p5"/>
          <p:cNvSpPr/>
          <p:nvPr/>
        </p:nvSpPr>
        <p:spPr>
          <a:xfrm>
            <a:off x="14800327" y="9029700"/>
            <a:ext cx="3237261" cy="877920"/>
          </a:xfrm>
          <a:custGeom>
            <a:avLst/>
            <a:gdLst/>
            <a:ahLst/>
            <a:cxnLst/>
            <a:rect l="l" t="t" r="r" b="b"/>
            <a:pathLst>
              <a:path w="4316349" h="1170559" extrusionOk="0">
                <a:moveTo>
                  <a:pt x="0" y="0"/>
                </a:moveTo>
                <a:lnTo>
                  <a:pt x="4316349" y="0"/>
                </a:lnTo>
                <a:lnTo>
                  <a:pt x="4316349" y="1170559"/>
                </a:lnTo>
                <a:lnTo>
                  <a:pt x="0" y="1170559"/>
                </a:lnTo>
                <a:lnTo>
                  <a:pt x="0" y="0"/>
                </a:lnTo>
                <a:close/>
              </a:path>
            </a:pathLst>
          </a:custGeom>
          <a:blipFill rotWithShape="1">
            <a:blip r:embed="rId3">
              <a:alphaModFix/>
            </a:blip>
            <a:stretch>
              <a:fillRect b="1"/>
            </a:stretch>
          </a:blipFill>
          <a:ln>
            <a:noFill/>
          </a:ln>
        </p:spPr>
      </p:sp>
      <p:pic>
        <p:nvPicPr>
          <p:cNvPr id="141" name="Google Shape;141;p5"/>
          <p:cNvPicPr preferRelativeResize="0"/>
          <p:nvPr/>
        </p:nvPicPr>
        <p:blipFill rotWithShape="1">
          <a:blip r:embed="rId4">
            <a:alphaModFix/>
          </a:blip>
          <a:srcRect l="18506" t="17006" r="17007" b="21506"/>
          <a:stretch/>
        </p:blipFill>
        <p:spPr>
          <a:xfrm>
            <a:off x="228600" y="8187329"/>
            <a:ext cx="2144090" cy="2044365"/>
          </a:xfrm>
          <a:prstGeom prst="rect">
            <a:avLst/>
          </a:prstGeom>
          <a:noFill/>
          <a:ln>
            <a:noFill/>
          </a:ln>
        </p:spPr>
      </p:pic>
      <p:sp>
        <p:nvSpPr>
          <p:cNvPr id="3" name="TextBox 2">
            <a:extLst>
              <a:ext uri="{FF2B5EF4-FFF2-40B4-BE49-F238E27FC236}">
                <a16:creationId xmlns:a16="http://schemas.microsoft.com/office/drawing/2014/main" id="{F47D2A49-43B4-4001-B82C-B803D6B2FD1A}"/>
              </a:ext>
            </a:extLst>
          </p:cNvPr>
          <p:cNvSpPr txBox="1"/>
          <p:nvPr/>
        </p:nvSpPr>
        <p:spPr>
          <a:xfrm>
            <a:off x="1300645" y="1765277"/>
            <a:ext cx="16027087" cy="2554545"/>
          </a:xfrm>
          <a:prstGeom prst="rect">
            <a:avLst/>
          </a:prstGeom>
          <a:noFill/>
        </p:spPr>
        <p:txBody>
          <a:bodyPr wrap="square">
            <a:spAutoFit/>
          </a:bodyPr>
          <a:lstStyle/>
          <a:p>
            <a:endParaRPr lang="en-US" sz="4000" b="1" dirty="0">
              <a:solidFill>
                <a:srgbClr val="00B050"/>
              </a:solidFill>
              <a:latin typeface="Calibri" panose="020F0502020204030204" pitchFamily="34" charset="0"/>
              <a:cs typeface="Calibri" panose="020F0502020204030204" pitchFamily="34" charset="0"/>
            </a:endParaRPr>
          </a:p>
          <a:p>
            <a:pPr algn="ctr"/>
            <a:r>
              <a:rPr lang="en-US" sz="4000" b="1" dirty="0" smtClean="0">
                <a:solidFill>
                  <a:srgbClr val="00B050"/>
                </a:solidFill>
                <a:latin typeface="Calibri" panose="020F0502020204030204" pitchFamily="34" charset="0"/>
                <a:cs typeface="Calibri" panose="020F0502020204030204" pitchFamily="34" charset="0"/>
              </a:rPr>
              <a:t>Healthy Living </a:t>
            </a:r>
            <a:r>
              <a:rPr lang="en-US" sz="4000" b="1" dirty="0">
                <a:solidFill>
                  <a:srgbClr val="00B050"/>
                </a:solidFill>
                <a:latin typeface="Calibri" panose="020F0502020204030204" pitchFamily="34" charset="0"/>
                <a:cs typeface="Calibri" panose="020F0502020204030204" pitchFamily="34" charset="0"/>
              </a:rPr>
              <a:t>with ADHD </a:t>
            </a:r>
            <a:r>
              <a:rPr lang="en-US" sz="4000" dirty="0">
                <a:solidFill>
                  <a:srgbClr val="00B050"/>
                </a:solidFill>
                <a:latin typeface="Calibri" panose="020F0502020204030204" pitchFamily="34" charset="0"/>
                <a:cs typeface="Calibri" panose="020F0502020204030204" pitchFamily="34" charset="0"/>
              </a:rPr>
              <a:t>involves </a:t>
            </a:r>
          </a:p>
          <a:p>
            <a:pPr algn="ctr"/>
            <a:r>
              <a:rPr lang="en-US" sz="4000" dirty="0">
                <a:solidFill>
                  <a:srgbClr val="00B050"/>
                </a:solidFill>
                <a:latin typeface="Calibri" panose="020F0502020204030204" pitchFamily="34" charset="0"/>
                <a:cs typeface="Calibri" panose="020F0502020204030204" pitchFamily="34" charset="0"/>
              </a:rPr>
              <a:t>a holistic, multi-modal approach combining </a:t>
            </a:r>
            <a:r>
              <a:rPr lang="en-US" sz="4000" b="1" dirty="0">
                <a:solidFill>
                  <a:srgbClr val="00B050"/>
                </a:solidFill>
                <a:latin typeface="Calibri" panose="020F0502020204030204" pitchFamily="34" charset="0"/>
                <a:cs typeface="Calibri" panose="020F0502020204030204" pitchFamily="34" charset="0"/>
              </a:rPr>
              <a:t>routine, physical health (sleep, exercise, diet), emotional well-being and a supportive environment</a:t>
            </a:r>
            <a:r>
              <a:rPr lang="en-US" sz="4000" dirty="0">
                <a:solidFill>
                  <a:srgbClr val="00B050"/>
                </a:solidFill>
                <a:latin typeface="Calibri" panose="020F0502020204030204" pitchFamily="34" charset="0"/>
                <a:cs typeface="Calibri" panose="020F0502020204030204" pitchFamily="34" charset="0"/>
              </a:rPr>
              <a:t>. </a:t>
            </a:r>
            <a:endParaRPr lang="en-US" sz="4000" b="1" dirty="0">
              <a:solidFill>
                <a:srgbClr val="00B050"/>
              </a:solidFill>
              <a:latin typeface="Calibri" panose="020F0502020204030204" pitchFamily="34" charset="0"/>
              <a:cs typeface="Calibri" panose="020F0502020204030204" pitchFamily="34" charset="0"/>
            </a:endParaRPr>
          </a:p>
        </p:txBody>
      </p:sp>
      <p:pic>
        <p:nvPicPr>
          <p:cNvPr id="4" name="Εικόνα 3">
            <a:extLst>
              <a:ext uri="{FF2B5EF4-FFF2-40B4-BE49-F238E27FC236}">
                <a16:creationId xmlns:a16="http://schemas.microsoft.com/office/drawing/2014/main" id="{EDD9C03D-FA80-2E05-9A34-B8C016D30DFE}"/>
              </a:ext>
            </a:extLst>
          </p:cNvPr>
          <p:cNvPicPr>
            <a:picLocks noChangeAspect="1"/>
          </p:cNvPicPr>
          <p:nvPr/>
        </p:nvPicPr>
        <p:blipFill>
          <a:blip r:embed="rId5"/>
          <a:stretch>
            <a:fillRect/>
          </a:stretch>
        </p:blipFill>
        <p:spPr>
          <a:xfrm>
            <a:off x="6120248" y="4330008"/>
            <a:ext cx="6047509" cy="513865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Shape 94"/>
        <p:cNvGrpSpPr/>
        <p:nvPr/>
      </p:nvGrpSpPr>
      <p:grpSpPr>
        <a:xfrm>
          <a:off x="0" y="0"/>
          <a:ext cx="0" cy="0"/>
          <a:chOff x="0" y="0"/>
          <a:chExt cx="0" cy="0"/>
        </a:xfrm>
      </p:grpSpPr>
      <p:sp>
        <p:nvSpPr>
          <p:cNvPr id="95" name="Google Shape;95;p2"/>
          <p:cNvSpPr/>
          <p:nvPr/>
        </p:nvSpPr>
        <p:spPr>
          <a:xfrm rot="5400000">
            <a:off x="8929929" y="-8905757"/>
            <a:ext cx="428148" cy="18288000"/>
          </a:xfrm>
          <a:custGeom>
            <a:avLst/>
            <a:gdLst/>
            <a:ahLst/>
            <a:cxnLst/>
            <a:rect l="l" t="t" r="r" b="b"/>
            <a:pathLst>
              <a:path w="570865" h="24384000" extrusionOk="0">
                <a:moveTo>
                  <a:pt x="0" y="0"/>
                </a:moveTo>
                <a:lnTo>
                  <a:pt x="570865" y="0"/>
                </a:lnTo>
                <a:lnTo>
                  <a:pt x="570865" y="24384000"/>
                </a:lnTo>
                <a:lnTo>
                  <a:pt x="0" y="24384000"/>
                </a:lnTo>
                <a:lnTo>
                  <a:pt x="0" y="0"/>
                </a:lnTo>
                <a:close/>
              </a:path>
            </a:pathLst>
          </a:custGeom>
          <a:solidFill>
            <a:srgbClr val="57B6B0"/>
          </a:solidFill>
          <a:ln w="12700" cap="flat" cmpd="sng">
            <a:solidFill>
              <a:srgbClr val="000000"/>
            </a:solidFill>
            <a:prstDash val="solid"/>
            <a:round/>
            <a:headEnd type="none" w="sm" len="sm"/>
            <a:tailEnd type="none" w="sm" len="sm"/>
          </a:ln>
        </p:spPr>
      </p:sp>
      <p:sp>
        <p:nvSpPr>
          <p:cNvPr id="106" name="Google Shape;106;p2"/>
          <p:cNvSpPr/>
          <p:nvPr/>
        </p:nvSpPr>
        <p:spPr>
          <a:xfrm>
            <a:off x="14800327" y="9029700"/>
            <a:ext cx="3237261" cy="877920"/>
          </a:xfrm>
          <a:custGeom>
            <a:avLst/>
            <a:gdLst/>
            <a:ahLst/>
            <a:cxnLst/>
            <a:rect l="l" t="t" r="r" b="b"/>
            <a:pathLst>
              <a:path w="4316349" h="1170559" extrusionOk="0">
                <a:moveTo>
                  <a:pt x="0" y="0"/>
                </a:moveTo>
                <a:lnTo>
                  <a:pt x="4316349" y="0"/>
                </a:lnTo>
                <a:lnTo>
                  <a:pt x="4316349" y="1170559"/>
                </a:lnTo>
                <a:lnTo>
                  <a:pt x="0" y="1170559"/>
                </a:lnTo>
                <a:lnTo>
                  <a:pt x="0" y="0"/>
                </a:lnTo>
                <a:close/>
              </a:path>
            </a:pathLst>
          </a:custGeom>
          <a:blipFill rotWithShape="1">
            <a:blip r:embed="rId3">
              <a:alphaModFix/>
            </a:blip>
            <a:stretch>
              <a:fillRect b="1"/>
            </a:stretch>
          </a:blipFill>
          <a:ln>
            <a:noFill/>
          </a:ln>
        </p:spPr>
      </p:sp>
      <p:pic>
        <p:nvPicPr>
          <p:cNvPr id="107" name="Google Shape;107;p2"/>
          <p:cNvPicPr preferRelativeResize="0"/>
          <p:nvPr/>
        </p:nvPicPr>
        <p:blipFill rotWithShape="1">
          <a:blip r:embed="rId4">
            <a:alphaModFix/>
          </a:blip>
          <a:srcRect l="18506" t="17006" r="17007" b="21506"/>
          <a:stretch/>
        </p:blipFill>
        <p:spPr>
          <a:xfrm>
            <a:off x="228600" y="8187329"/>
            <a:ext cx="2144090" cy="2044365"/>
          </a:xfrm>
          <a:prstGeom prst="rect">
            <a:avLst/>
          </a:prstGeom>
          <a:noFill/>
          <a:ln>
            <a:noFill/>
          </a:ln>
        </p:spPr>
      </p:pic>
      <p:sp>
        <p:nvSpPr>
          <p:cNvPr id="9" name="Google Shape;117;p3"/>
          <p:cNvSpPr txBox="1"/>
          <p:nvPr/>
        </p:nvSpPr>
        <p:spPr>
          <a:xfrm>
            <a:off x="457198" y="809194"/>
            <a:ext cx="13108529" cy="553998"/>
          </a:xfrm>
          <a:prstGeom prst="rect">
            <a:avLst/>
          </a:prstGeom>
          <a:noFill/>
          <a:ln>
            <a:noFill/>
          </a:ln>
        </p:spPr>
        <p:txBody>
          <a:bodyPr spcFirstLastPara="1" wrap="square" lIns="0" tIns="0" rIns="0" bIns="0" anchor="t" anchorCtr="0">
            <a:spAutoFit/>
          </a:bodyPr>
          <a:lstStyle/>
          <a:p>
            <a:r>
              <a:rPr lang="fi-FI" sz="3600" b="1" dirty="0" smtClean="0">
                <a:solidFill>
                  <a:srgbClr val="7030A0"/>
                </a:solidFill>
              </a:rPr>
              <a:t>CASE STUDY 6.1 </a:t>
            </a:r>
            <a:r>
              <a:rPr lang="fi-FI" sz="3600" b="1" dirty="0" err="1" smtClean="0">
                <a:solidFill>
                  <a:srgbClr val="7030A0"/>
                </a:solidFill>
              </a:rPr>
              <a:t>Healthy</a:t>
            </a:r>
            <a:r>
              <a:rPr lang="fi-FI" sz="3600" b="1" dirty="0" smtClean="0">
                <a:solidFill>
                  <a:srgbClr val="7030A0"/>
                </a:solidFill>
              </a:rPr>
              <a:t> </a:t>
            </a:r>
            <a:r>
              <a:rPr lang="fi-FI" sz="3600" b="1" dirty="0" err="1" smtClean="0">
                <a:solidFill>
                  <a:srgbClr val="7030A0"/>
                </a:solidFill>
              </a:rPr>
              <a:t>Living:Nutrition</a:t>
            </a:r>
            <a:r>
              <a:rPr lang="fi-FI" sz="3600" b="1" dirty="0" smtClean="0">
                <a:solidFill>
                  <a:srgbClr val="7030A0"/>
                </a:solidFill>
              </a:rPr>
              <a:t> and </a:t>
            </a:r>
            <a:r>
              <a:rPr lang="fi-FI" sz="3600" b="1" dirty="0" err="1" smtClean="0">
                <a:solidFill>
                  <a:srgbClr val="7030A0"/>
                </a:solidFill>
              </a:rPr>
              <a:t>sleep</a:t>
            </a:r>
            <a:r>
              <a:rPr lang="fi-FI" sz="3600" b="1" dirty="0" smtClean="0">
                <a:solidFill>
                  <a:srgbClr val="7030A0"/>
                </a:solidFill>
              </a:rPr>
              <a:t>   </a:t>
            </a:r>
          </a:p>
        </p:txBody>
      </p:sp>
      <p:sp>
        <p:nvSpPr>
          <p:cNvPr id="2" name="Rectangle 1"/>
          <p:cNvSpPr/>
          <p:nvPr/>
        </p:nvSpPr>
        <p:spPr>
          <a:xfrm>
            <a:off x="937919" y="1536195"/>
            <a:ext cx="16412168" cy="6986528"/>
          </a:xfrm>
          <a:prstGeom prst="rect">
            <a:avLst/>
          </a:prstGeom>
        </p:spPr>
        <p:txBody>
          <a:bodyPr wrap="square">
            <a:spAutoFit/>
          </a:bodyPr>
          <a:lstStyle/>
          <a:p>
            <a:r>
              <a:rPr lang="en-GB" sz="2800" dirty="0">
                <a:latin typeface="+mn-lt"/>
                <a:ea typeface="Times New Roman" panose="02020603050405020304" pitchFamily="18" charset="0"/>
                <a:cs typeface="Aptos"/>
              </a:rPr>
              <a:t>“F” is a polite </a:t>
            </a:r>
            <a:r>
              <a:rPr lang="en-GB" sz="2800" dirty="0" smtClean="0">
                <a:latin typeface="+mn-lt"/>
                <a:ea typeface="Times New Roman" panose="02020603050405020304" pitchFamily="18" charset="0"/>
                <a:cs typeface="Aptos"/>
              </a:rPr>
              <a:t>boy but </a:t>
            </a:r>
            <a:r>
              <a:rPr lang="en-GB" sz="2800" dirty="0">
                <a:latin typeface="+mn-lt"/>
                <a:ea typeface="Times New Roman" panose="02020603050405020304" pitchFamily="18" charset="0"/>
                <a:cs typeface="Aptos"/>
              </a:rPr>
              <a:t>his anxiety and stress are evident in his voice and body language, particularly at the beginning of our meetings. He often stays awake until 12:30–1:00 a.m., which contributes to his irritability and social withdrawal. </a:t>
            </a:r>
            <a:r>
              <a:rPr lang="en-GB" sz="2800" dirty="0" smtClean="0">
                <a:latin typeface="+mn-lt"/>
                <a:ea typeface="Times New Roman" panose="02020603050405020304" pitchFamily="18" charset="0"/>
                <a:cs typeface="Aptos"/>
              </a:rPr>
              <a:t>“</a:t>
            </a:r>
            <a:r>
              <a:rPr lang="en-GB" sz="2800" dirty="0">
                <a:latin typeface="+mn-lt"/>
                <a:ea typeface="Times New Roman" panose="02020603050405020304" pitchFamily="18" charset="0"/>
                <a:cs typeface="Aptos"/>
              </a:rPr>
              <a:t>F” has no close friends and is rarely invited to social events.</a:t>
            </a:r>
            <a:endParaRPr lang="en-GB" sz="2800" dirty="0">
              <a:latin typeface="+mn-lt"/>
              <a:ea typeface="Times New Roman" panose="02020603050405020304" pitchFamily="18" charset="0"/>
            </a:endParaRPr>
          </a:p>
          <a:p>
            <a:endParaRPr lang="en-GB" sz="2800" dirty="0" smtClean="0">
              <a:latin typeface="+mn-lt"/>
              <a:ea typeface="Times New Roman" panose="02020603050405020304" pitchFamily="18" charset="0"/>
              <a:cs typeface="Aptos"/>
            </a:endParaRPr>
          </a:p>
          <a:p>
            <a:r>
              <a:rPr lang="en-GB" sz="2800" dirty="0" smtClean="0">
                <a:latin typeface="+mn-lt"/>
                <a:ea typeface="Times New Roman" panose="02020603050405020304" pitchFamily="18" charset="0"/>
                <a:cs typeface="Aptos"/>
              </a:rPr>
              <a:t>After </a:t>
            </a:r>
            <a:r>
              <a:rPr lang="en-GB" sz="2800" dirty="0">
                <a:latin typeface="+mn-lt"/>
                <a:ea typeface="Times New Roman" panose="02020603050405020304" pitchFamily="18" charset="0"/>
                <a:cs typeface="Aptos"/>
              </a:rPr>
              <a:t>thorough clinical observation and assessment, the intervention focused on improving self-esteem, social skills, and attention through healthy nutrition and sleep regulation. “F” began following structured daily routines, including a balanced diet and fixed sleep schedule. Nutritional guidelines emphasized sugar-free, natural or organic foods, avoidance of artificial products, stable meal times, and adherence to a Mediterranean-style diet. Evening routines included a 20-minute shower at 21:30–22:00, after which he prepared for bed without electronic devices.</a:t>
            </a:r>
            <a:endParaRPr lang="en-GB" sz="2800" dirty="0">
              <a:latin typeface="+mn-lt"/>
              <a:ea typeface="Times New Roman" panose="02020603050405020304" pitchFamily="18" charset="0"/>
            </a:endParaRPr>
          </a:p>
          <a:p>
            <a:r>
              <a:rPr lang="en-GB" sz="2800" dirty="0">
                <a:latin typeface="+mn-lt"/>
                <a:ea typeface="Times New Roman" panose="02020603050405020304" pitchFamily="18" charset="0"/>
                <a:cs typeface="Aptos"/>
              </a:rPr>
              <a:t>To reinforce these habits, behavioural strategies were employed, including:</a:t>
            </a:r>
            <a:endParaRPr lang="en-GB" sz="2800" dirty="0">
              <a:latin typeface="+mn-lt"/>
              <a:ea typeface="Times New Roman" panose="02020603050405020304" pitchFamily="18" charset="0"/>
            </a:endParaRPr>
          </a:p>
          <a:p>
            <a:pPr marL="457200" indent="-457200">
              <a:buFont typeface="Arial" panose="020B0604020202020204" pitchFamily="34" charset="0"/>
              <a:buChar char="•"/>
            </a:pPr>
            <a:r>
              <a:rPr lang="fi-FI" sz="2800" b="1" dirty="0" err="1">
                <a:latin typeface="+mn-lt"/>
                <a:ea typeface="Times New Roman" panose="02020603050405020304" pitchFamily="18" charset="0"/>
                <a:cs typeface="Aptos"/>
              </a:rPr>
              <a:t>Positive</a:t>
            </a:r>
            <a:r>
              <a:rPr lang="fi-FI" sz="2800" b="1" dirty="0">
                <a:latin typeface="+mn-lt"/>
                <a:ea typeface="Times New Roman" panose="02020603050405020304" pitchFamily="18" charset="0"/>
                <a:cs typeface="Aptos"/>
              </a:rPr>
              <a:t> </a:t>
            </a:r>
            <a:r>
              <a:rPr lang="fi-FI" sz="2800" b="1" dirty="0" err="1">
                <a:latin typeface="+mn-lt"/>
                <a:ea typeface="Times New Roman" panose="02020603050405020304" pitchFamily="18" charset="0"/>
                <a:cs typeface="Aptos"/>
              </a:rPr>
              <a:t>reinforcement</a:t>
            </a:r>
            <a:r>
              <a:rPr lang="fi-FI" sz="2800" dirty="0">
                <a:latin typeface="+mn-lt"/>
                <a:ea typeface="Calibri" panose="020F0502020204030204" pitchFamily="34" charset="0"/>
                <a:cs typeface="Aptos"/>
              </a:rPr>
              <a:t> for </a:t>
            </a:r>
            <a:r>
              <a:rPr lang="fi-FI" sz="2800" dirty="0" err="1">
                <a:latin typeface="+mn-lt"/>
                <a:ea typeface="Calibri" panose="020F0502020204030204" pitchFamily="34" charset="0"/>
                <a:cs typeface="Aptos"/>
              </a:rPr>
              <a:t>adherence</a:t>
            </a:r>
            <a:r>
              <a:rPr lang="fi-FI" sz="2800" dirty="0">
                <a:latin typeface="+mn-lt"/>
                <a:ea typeface="Calibri" panose="020F0502020204030204" pitchFamily="34" charset="0"/>
                <a:cs typeface="Aptos"/>
              </a:rPr>
              <a:t> to </a:t>
            </a:r>
            <a:r>
              <a:rPr lang="fi-FI" sz="2800" dirty="0" err="1">
                <a:latin typeface="+mn-lt"/>
                <a:ea typeface="Calibri" panose="020F0502020204030204" pitchFamily="34" charset="0"/>
                <a:cs typeface="Aptos"/>
              </a:rPr>
              <a:t>diet</a:t>
            </a:r>
            <a:r>
              <a:rPr lang="fi-FI" sz="2800" dirty="0">
                <a:latin typeface="+mn-lt"/>
                <a:ea typeface="Calibri" panose="020F0502020204030204" pitchFamily="34" charset="0"/>
                <a:cs typeface="Aptos"/>
              </a:rPr>
              <a:t> and </a:t>
            </a:r>
            <a:r>
              <a:rPr lang="fi-FI" sz="2800" dirty="0" err="1">
                <a:latin typeface="+mn-lt"/>
                <a:ea typeface="Calibri" panose="020F0502020204030204" pitchFamily="34" charset="0"/>
                <a:cs typeface="Aptos"/>
              </a:rPr>
              <a:t>sleep</a:t>
            </a:r>
            <a:r>
              <a:rPr lang="fi-FI" sz="2800" dirty="0">
                <a:latin typeface="+mn-lt"/>
                <a:ea typeface="Calibri" panose="020F0502020204030204" pitchFamily="34" charset="0"/>
                <a:cs typeface="Aptos"/>
              </a:rPr>
              <a:t> </a:t>
            </a:r>
            <a:r>
              <a:rPr lang="fi-FI" sz="2800" dirty="0" err="1" smtClean="0">
                <a:latin typeface="+mn-lt"/>
                <a:ea typeface="Calibri" panose="020F0502020204030204" pitchFamily="34" charset="0"/>
                <a:cs typeface="Aptos"/>
              </a:rPr>
              <a:t>routines</a:t>
            </a:r>
            <a:r>
              <a:rPr lang="fi-FI" sz="2800" dirty="0" smtClean="0">
                <a:latin typeface="+mn-lt"/>
                <a:ea typeface="Calibri" panose="020F0502020204030204" pitchFamily="34" charset="0"/>
                <a:cs typeface="Aptos"/>
              </a:rPr>
              <a:t>.</a:t>
            </a:r>
          </a:p>
          <a:p>
            <a:pPr marL="457200" lvl="0" indent="-457200">
              <a:buFont typeface="Arial" panose="020B0604020202020204" pitchFamily="34" charset="0"/>
              <a:buChar char="•"/>
            </a:pPr>
            <a:r>
              <a:rPr lang="en-GB" sz="2800" b="1" dirty="0">
                <a:latin typeface="+mn-lt"/>
              </a:rPr>
              <a:t>Parental cooperation</a:t>
            </a:r>
            <a:r>
              <a:rPr lang="en-GB" sz="2800" dirty="0">
                <a:latin typeface="+mn-lt"/>
              </a:rPr>
              <a:t> to maintain consistency and support progress.</a:t>
            </a:r>
          </a:p>
          <a:p>
            <a:pPr marL="457200" lvl="0" indent="-457200">
              <a:buFont typeface="Arial" panose="020B0604020202020204" pitchFamily="34" charset="0"/>
              <a:buChar char="•"/>
            </a:pPr>
            <a:r>
              <a:rPr lang="en-GB" sz="2800" b="1" dirty="0">
                <a:latin typeface="+mn-lt"/>
              </a:rPr>
              <a:t>Engaging activities</a:t>
            </a:r>
            <a:r>
              <a:rPr lang="en-GB" sz="2800" dirty="0">
                <a:latin typeface="+mn-lt"/>
              </a:rPr>
              <a:t>, such as drawing or photographing himself during meals, to build awareness and motivation.</a:t>
            </a:r>
          </a:p>
          <a:p>
            <a:endParaRPr lang="en-GB" sz="2800" dirty="0">
              <a:latin typeface="+mn-lt"/>
            </a:endParaRPr>
          </a:p>
        </p:txBody>
      </p:sp>
      <p:sp>
        <p:nvSpPr>
          <p:cNvPr id="3" name="Rectangle 2"/>
          <p:cNvSpPr/>
          <p:nvPr/>
        </p:nvSpPr>
        <p:spPr>
          <a:xfrm>
            <a:off x="6031161" y="9406546"/>
            <a:ext cx="5110694" cy="400110"/>
          </a:xfrm>
          <a:prstGeom prst="rect">
            <a:avLst/>
          </a:prstGeom>
        </p:spPr>
        <p:txBody>
          <a:bodyPr wrap="none">
            <a:spAutoFit/>
          </a:bodyPr>
          <a:lstStyle/>
          <a:p>
            <a:r>
              <a:rPr lang="en-GB" sz="2000" b="1" dirty="0" smtClean="0"/>
              <a:t>[See Module 6 for complete Case study] </a:t>
            </a:r>
            <a:endParaRPr lang="en-GB" sz="2000" b="1" dirty="0"/>
          </a:p>
        </p:txBody>
      </p:sp>
    </p:spTree>
    <p:extLst>
      <p:ext uri="{BB962C8B-B14F-4D97-AF65-F5344CB8AC3E}">
        <p14:creationId xmlns:p14="http://schemas.microsoft.com/office/powerpoint/2010/main" val="393582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Shape 94"/>
        <p:cNvGrpSpPr/>
        <p:nvPr/>
      </p:nvGrpSpPr>
      <p:grpSpPr>
        <a:xfrm>
          <a:off x="0" y="0"/>
          <a:ext cx="0" cy="0"/>
          <a:chOff x="0" y="0"/>
          <a:chExt cx="0" cy="0"/>
        </a:xfrm>
      </p:grpSpPr>
      <p:sp>
        <p:nvSpPr>
          <p:cNvPr id="95" name="Google Shape;95;p2"/>
          <p:cNvSpPr/>
          <p:nvPr/>
        </p:nvSpPr>
        <p:spPr>
          <a:xfrm rot="5400000">
            <a:off x="8929929" y="-8905757"/>
            <a:ext cx="428148" cy="18288000"/>
          </a:xfrm>
          <a:custGeom>
            <a:avLst/>
            <a:gdLst/>
            <a:ahLst/>
            <a:cxnLst/>
            <a:rect l="l" t="t" r="r" b="b"/>
            <a:pathLst>
              <a:path w="570865" h="24384000" extrusionOk="0">
                <a:moveTo>
                  <a:pt x="0" y="0"/>
                </a:moveTo>
                <a:lnTo>
                  <a:pt x="570865" y="0"/>
                </a:lnTo>
                <a:lnTo>
                  <a:pt x="570865" y="24384000"/>
                </a:lnTo>
                <a:lnTo>
                  <a:pt x="0" y="24384000"/>
                </a:lnTo>
                <a:lnTo>
                  <a:pt x="0" y="0"/>
                </a:lnTo>
                <a:close/>
              </a:path>
            </a:pathLst>
          </a:custGeom>
          <a:solidFill>
            <a:srgbClr val="57B6B0"/>
          </a:solidFill>
          <a:ln w="12700" cap="flat" cmpd="sng">
            <a:solidFill>
              <a:srgbClr val="000000"/>
            </a:solidFill>
            <a:prstDash val="solid"/>
            <a:round/>
            <a:headEnd type="none" w="sm" len="sm"/>
            <a:tailEnd type="none" w="sm" len="sm"/>
          </a:ln>
        </p:spPr>
      </p:sp>
      <p:sp>
        <p:nvSpPr>
          <p:cNvPr id="106" name="Google Shape;106;p2"/>
          <p:cNvSpPr/>
          <p:nvPr/>
        </p:nvSpPr>
        <p:spPr>
          <a:xfrm>
            <a:off x="14800327" y="9029700"/>
            <a:ext cx="3237261" cy="877920"/>
          </a:xfrm>
          <a:custGeom>
            <a:avLst/>
            <a:gdLst/>
            <a:ahLst/>
            <a:cxnLst/>
            <a:rect l="l" t="t" r="r" b="b"/>
            <a:pathLst>
              <a:path w="4316349" h="1170559" extrusionOk="0">
                <a:moveTo>
                  <a:pt x="0" y="0"/>
                </a:moveTo>
                <a:lnTo>
                  <a:pt x="4316349" y="0"/>
                </a:lnTo>
                <a:lnTo>
                  <a:pt x="4316349" y="1170559"/>
                </a:lnTo>
                <a:lnTo>
                  <a:pt x="0" y="1170559"/>
                </a:lnTo>
                <a:lnTo>
                  <a:pt x="0" y="0"/>
                </a:lnTo>
                <a:close/>
              </a:path>
            </a:pathLst>
          </a:custGeom>
          <a:blipFill rotWithShape="1">
            <a:blip r:embed="rId3">
              <a:alphaModFix/>
            </a:blip>
            <a:stretch>
              <a:fillRect b="1"/>
            </a:stretch>
          </a:blipFill>
          <a:ln>
            <a:noFill/>
          </a:ln>
        </p:spPr>
      </p:sp>
      <p:pic>
        <p:nvPicPr>
          <p:cNvPr id="107" name="Google Shape;107;p2"/>
          <p:cNvPicPr preferRelativeResize="0"/>
          <p:nvPr/>
        </p:nvPicPr>
        <p:blipFill rotWithShape="1">
          <a:blip r:embed="rId4">
            <a:alphaModFix/>
          </a:blip>
          <a:srcRect l="18506" t="17006" r="17007" b="21506"/>
          <a:stretch/>
        </p:blipFill>
        <p:spPr>
          <a:xfrm>
            <a:off x="228600" y="8187329"/>
            <a:ext cx="2144090" cy="2044365"/>
          </a:xfrm>
          <a:prstGeom prst="rect">
            <a:avLst/>
          </a:prstGeom>
          <a:noFill/>
          <a:ln>
            <a:noFill/>
          </a:ln>
        </p:spPr>
      </p:pic>
      <p:graphicFrame>
        <p:nvGraphicFramePr>
          <p:cNvPr id="6" name="Table 5"/>
          <p:cNvGraphicFramePr>
            <a:graphicFrameLocks noGrp="1"/>
          </p:cNvGraphicFramePr>
          <p:nvPr>
            <p:extLst>
              <p:ext uri="{D42A27DB-BD31-4B8C-83A1-F6EECF244321}">
                <p14:modId xmlns:p14="http://schemas.microsoft.com/office/powerpoint/2010/main" val="2131113171"/>
              </p:ext>
            </p:extLst>
          </p:nvPr>
        </p:nvGraphicFramePr>
        <p:xfrm>
          <a:off x="3319553" y="2138950"/>
          <a:ext cx="11648899" cy="6048379"/>
        </p:xfrm>
        <a:graphic>
          <a:graphicData uri="http://schemas.openxmlformats.org/drawingml/2006/table">
            <a:tbl>
              <a:tblPr/>
              <a:tblGrid>
                <a:gridCol w="354098">
                  <a:extLst>
                    <a:ext uri="{9D8B030D-6E8A-4147-A177-3AD203B41FA5}">
                      <a16:colId xmlns:a16="http://schemas.microsoft.com/office/drawing/2014/main" val="1717178266"/>
                    </a:ext>
                  </a:extLst>
                </a:gridCol>
                <a:gridCol w="5066318">
                  <a:extLst>
                    <a:ext uri="{9D8B030D-6E8A-4147-A177-3AD203B41FA5}">
                      <a16:colId xmlns:a16="http://schemas.microsoft.com/office/drawing/2014/main" val="1686966360"/>
                    </a:ext>
                  </a:extLst>
                </a:gridCol>
                <a:gridCol w="6228483">
                  <a:extLst>
                    <a:ext uri="{9D8B030D-6E8A-4147-A177-3AD203B41FA5}">
                      <a16:colId xmlns:a16="http://schemas.microsoft.com/office/drawing/2014/main" val="3321318911"/>
                    </a:ext>
                  </a:extLst>
                </a:gridCol>
              </a:tblGrid>
              <a:tr h="941109">
                <a:tc>
                  <a:txBody>
                    <a:bodyPr/>
                    <a:lstStyle/>
                    <a:p>
                      <a:pPr fontAlgn="t"/>
                      <a:r>
                        <a:rPr lang="en-GB" sz="1200">
                          <a:effectLst/>
                        </a:rPr>
                        <a:t> </a:t>
                      </a: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30480" cap="flat" cmpd="sng" algn="ctr">
                      <a:solidFill>
                        <a:srgbClr val="FFFFFF"/>
                      </a:solidFill>
                      <a:prstDash val="solid"/>
                      <a:round/>
                      <a:headEnd type="none" w="med" len="med"/>
                      <a:tailEnd type="none" w="med" len="med"/>
                    </a:lnB>
                    <a:solidFill>
                      <a:srgbClr val="6A4C8C"/>
                    </a:solidFill>
                  </a:tcPr>
                </a:tc>
                <a:tc>
                  <a:txBody>
                    <a:bodyPr/>
                    <a:lstStyle/>
                    <a:p>
                      <a:pPr algn="ctr" rtl="0" fontAlgn="t">
                        <a:spcBef>
                          <a:spcPts val="0"/>
                        </a:spcBef>
                        <a:spcAft>
                          <a:spcPts val="0"/>
                        </a:spcAft>
                      </a:pPr>
                      <a:r>
                        <a:rPr lang="en-GB" sz="2800" b="1" i="0" u="none" strike="noStrike" dirty="0">
                          <a:solidFill>
                            <a:srgbClr val="FFFFFF"/>
                          </a:solidFill>
                          <a:effectLst/>
                          <a:latin typeface="Calibri" panose="020F0502020204030204" pitchFamily="34" charset="0"/>
                        </a:rPr>
                        <a:t>Individual Exercise</a:t>
                      </a:r>
                      <a:endParaRPr lang="en-GB" sz="2800" b="1" dirty="0">
                        <a:effectLs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30480" cap="flat" cmpd="sng" algn="ctr">
                      <a:solidFill>
                        <a:srgbClr val="FFFFFF"/>
                      </a:solidFill>
                      <a:prstDash val="solid"/>
                      <a:round/>
                      <a:headEnd type="none" w="med" len="med"/>
                      <a:tailEnd type="none" w="med" len="med"/>
                    </a:lnB>
                    <a:solidFill>
                      <a:srgbClr val="6A4C8C"/>
                    </a:solidFill>
                  </a:tcPr>
                </a:tc>
                <a:tc>
                  <a:txBody>
                    <a:bodyPr/>
                    <a:lstStyle/>
                    <a:p>
                      <a:pPr algn="ctr" rtl="0" fontAlgn="t">
                        <a:spcBef>
                          <a:spcPts val="0"/>
                        </a:spcBef>
                        <a:spcAft>
                          <a:spcPts val="0"/>
                        </a:spcAft>
                      </a:pPr>
                      <a:r>
                        <a:rPr lang="en-GB" sz="2800" b="1" i="0" u="none" strike="noStrike" dirty="0">
                          <a:solidFill>
                            <a:srgbClr val="FFFFFF"/>
                          </a:solidFill>
                          <a:effectLst/>
                          <a:latin typeface="Calibri" panose="020F0502020204030204" pitchFamily="34" charset="0"/>
                        </a:rPr>
                        <a:t>Group Exercise</a:t>
                      </a:r>
                      <a:endParaRPr lang="en-GB" sz="2800" dirty="0">
                        <a:effectLs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30480" cap="flat" cmpd="sng" algn="ctr">
                      <a:solidFill>
                        <a:srgbClr val="FFFFFF"/>
                      </a:solidFill>
                      <a:prstDash val="solid"/>
                      <a:round/>
                      <a:headEnd type="none" w="med" len="med"/>
                      <a:tailEnd type="none" w="med" len="med"/>
                    </a:lnB>
                    <a:solidFill>
                      <a:srgbClr val="6A4C8C"/>
                    </a:solidFill>
                  </a:tcPr>
                </a:tc>
                <a:extLst>
                  <a:ext uri="{0D108BD9-81ED-4DB2-BD59-A6C34878D82A}">
                    <a16:rowId xmlns:a16="http://schemas.microsoft.com/office/drawing/2014/main" val="501189431"/>
                  </a:ext>
                </a:extLst>
              </a:tr>
              <a:tr h="1551558">
                <a:tc>
                  <a:txBody>
                    <a:bodyPr/>
                    <a:lstStyle/>
                    <a:p>
                      <a:pPr rtl="0" fontAlgn="t">
                        <a:spcBef>
                          <a:spcPts val="0"/>
                        </a:spcBef>
                        <a:spcAft>
                          <a:spcPts val="0"/>
                        </a:spcAft>
                      </a:pPr>
                      <a:r>
                        <a:rPr lang="en-GB" sz="2700" b="0" i="0" u="none" strike="noStrike">
                          <a:solidFill>
                            <a:srgbClr val="000000"/>
                          </a:solidFill>
                          <a:effectLst/>
                          <a:latin typeface="Calibri" panose="020F0502020204030204" pitchFamily="34" charset="0"/>
                        </a:rPr>
                        <a:t>1</a:t>
                      </a:r>
                      <a:endParaRPr lang="en-GB" sz="1200">
                        <a:effectLs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30480"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E0F0EB"/>
                    </a:solidFill>
                  </a:tcPr>
                </a:tc>
                <a:tc>
                  <a:txBody>
                    <a:bodyPr/>
                    <a:lstStyle/>
                    <a:p>
                      <a:pPr rtl="0" fontAlgn="t">
                        <a:spcBef>
                          <a:spcPts val="0"/>
                        </a:spcBef>
                        <a:spcAft>
                          <a:spcPts val="0"/>
                        </a:spcAft>
                      </a:pPr>
                      <a:r>
                        <a:rPr lang="en-GB" sz="2800" b="0" i="0" u="none" strike="noStrike" dirty="0">
                          <a:solidFill>
                            <a:srgbClr val="000000"/>
                          </a:solidFill>
                          <a:effectLst/>
                          <a:latin typeface="+mn-lt"/>
                        </a:rPr>
                        <a:t>What were the key factors contributing to the challenge in case study </a:t>
                      </a:r>
                      <a:r>
                        <a:rPr lang="en-GB" sz="2800" b="0" i="0" u="none" strike="noStrike" dirty="0" smtClean="0">
                          <a:solidFill>
                            <a:srgbClr val="000000"/>
                          </a:solidFill>
                          <a:effectLst/>
                          <a:latin typeface="+mn-lt"/>
                        </a:rPr>
                        <a:t>6.1?</a:t>
                      </a:r>
                      <a:endParaRPr lang="en-GB" sz="2800" b="0" dirty="0">
                        <a:effectLst/>
                        <a:latin typeface="+mn-l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30480"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E0F0EB"/>
                    </a:solidFill>
                  </a:tcPr>
                </a:tc>
                <a:tc>
                  <a:txBody>
                    <a:bodyPr/>
                    <a:lstStyle/>
                    <a:p>
                      <a:pPr rtl="0" fontAlgn="t">
                        <a:spcBef>
                          <a:spcPts val="0"/>
                        </a:spcBef>
                        <a:spcAft>
                          <a:spcPts val="0"/>
                        </a:spcAft>
                      </a:pPr>
                      <a:r>
                        <a:rPr lang="fi-FI" sz="2800" b="0" i="0" u="none" strike="noStrike" cap="none" dirty="0" smtClean="0">
                          <a:solidFill>
                            <a:schemeClr val="tx1"/>
                          </a:solidFill>
                          <a:effectLst/>
                          <a:latin typeface="+mn-lt"/>
                          <a:ea typeface="+mn-ea"/>
                          <a:cs typeface="+mn-cs"/>
                          <a:sym typeface="Arial"/>
                        </a:rPr>
                        <a:t>Write </a:t>
                      </a:r>
                      <a:r>
                        <a:rPr lang="fi-FI" sz="2800" b="0" i="0" u="none" strike="noStrike" cap="none" dirty="0" err="1" smtClean="0">
                          <a:solidFill>
                            <a:schemeClr val="tx1"/>
                          </a:solidFill>
                          <a:effectLst/>
                          <a:latin typeface="+mn-lt"/>
                          <a:ea typeface="+mn-ea"/>
                          <a:cs typeface="+mn-cs"/>
                          <a:sym typeface="Arial"/>
                        </a:rPr>
                        <a:t>the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first</a:t>
                      </a:r>
                      <a:r>
                        <a:rPr lang="fi-FI" sz="2800" b="0" i="0" u="none" strike="noStrike" cap="none" dirty="0" smtClean="0">
                          <a:solidFill>
                            <a:schemeClr val="tx1"/>
                          </a:solidFill>
                          <a:effectLst/>
                          <a:latin typeface="+mn-lt"/>
                          <a:ea typeface="+mn-ea"/>
                          <a:cs typeface="+mn-cs"/>
                          <a:sym typeface="Arial"/>
                        </a:rPr>
                        <a:t> 2 </a:t>
                      </a:r>
                      <a:r>
                        <a:rPr lang="fi-FI" sz="2800" b="0" i="0" u="none" strike="noStrike" cap="none" dirty="0" err="1" smtClean="0">
                          <a:solidFill>
                            <a:schemeClr val="tx1"/>
                          </a:solidFill>
                          <a:effectLst/>
                          <a:latin typeface="+mn-lt"/>
                          <a:ea typeface="+mn-ea"/>
                          <a:cs typeface="+mn-cs"/>
                          <a:sym typeface="Arial"/>
                        </a:rPr>
                        <a:t>tips</a:t>
                      </a:r>
                      <a:r>
                        <a:rPr lang="fi-FI" sz="2800" b="0" i="0" u="none" strike="noStrike" cap="none" dirty="0" smtClean="0">
                          <a:solidFill>
                            <a:schemeClr val="tx1"/>
                          </a:solidFill>
                          <a:effectLst/>
                          <a:latin typeface="+mn-lt"/>
                          <a:ea typeface="+mn-ea"/>
                          <a:cs typeface="+mn-cs"/>
                          <a:sym typeface="Arial"/>
                        </a:rPr>
                        <a:t> for a </a:t>
                      </a:r>
                      <a:r>
                        <a:rPr lang="fi-FI" sz="2800" b="0" i="0" u="none" strike="noStrike" cap="none" dirty="0" err="1" smtClean="0">
                          <a:solidFill>
                            <a:schemeClr val="tx1"/>
                          </a:solidFill>
                          <a:effectLst/>
                          <a:latin typeface="+mn-lt"/>
                          <a:ea typeface="+mn-ea"/>
                          <a:cs typeface="+mn-cs"/>
                          <a:sym typeface="Arial"/>
                        </a:rPr>
                        <a:t>child</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with</a:t>
                      </a:r>
                      <a:r>
                        <a:rPr lang="fi-FI" sz="2800" b="0" i="0" u="none" strike="noStrike" cap="none" dirty="0" smtClean="0">
                          <a:solidFill>
                            <a:schemeClr val="tx1"/>
                          </a:solidFill>
                          <a:effectLst/>
                          <a:latin typeface="+mn-lt"/>
                          <a:ea typeface="+mn-ea"/>
                          <a:cs typeface="+mn-cs"/>
                          <a:sym typeface="Arial"/>
                        </a:rPr>
                        <a:t> ADHD to </a:t>
                      </a:r>
                      <a:r>
                        <a:rPr lang="fi-FI" sz="2800" b="0" i="0" u="none" strike="noStrike" cap="none" dirty="0" err="1" smtClean="0">
                          <a:solidFill>
                            <a:schemeClr val="tx1"/>
                          </a:solidFill>
                          <a:effectLst/>
                          <a:latin typeface="+mn-lt"/>
                          <a:ea typeface="+mn-ea"/>
                          <a:cs typeface="+mn-cs"/>
                          <a:sym typeface="Arial"/>
                        </a:rPr>
                        <a:t>be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willing</a:t>
                      </a:r>
                      <a:r>
                        <a:rPr lang="fi-FI" sz="2800" b="0" i="0" u="none" strike="noStrike" cap="none" dirty="0" smtClean="0">
                          <a:solidFill>
                            <a:schemeClr val="tx1"/>
                          </a:solidFill>
                          <a:effectLst/>
                          <a:latin typeface="+mn-lt"/>
                          <a:ea typeface="+mn-ea"/>
                          <a:cs typeface="+mn-cs"/>
                          <a:sym typeface="Arial"/>
                        </a:rPr>
                        <a:t> to </a:t>
                      </a:r>
                      <a:r>
                        <a:rPr lang="fi-FI" sz="2800" b="0" i="0" u="none" strike="noStrike" cap="none" dirty="0" err="1" smtClean="0">
                          <a:solidFill>
                            <a:schemeClr val="tx1"/>
                          </a:solidFill>
                          <a:effectLst/>
                          <a:latin typeface="+mn-lt"/>
                          <a:ea typeface="+mn-ea"/>
                          <a:cs typeface="+mn-cs"/>
                          <a:sym typeface="Arial"/>
                        </a:rPr>
                        <a:t>adapt</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healthy</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living</a:t>
                      </a:r>
                      <a:r>
                        <a:rPr lang="fi-FI" sz="2800" b="0" i="0" u="none" strike="noStrike" cap="none" dirty="0" smtClean="0">
                          <a:solidFill>
                            <a:schemeClr val="tx1"/>
                          </a:solidFill>
                          <a:effectLst/>
                          <a:latin typeface="+mn-lt"/>
                          <a:ea typeface="+mn-ea"/>
                          <a:cs typeface="+mn-cs"/>
                          <a:sym typeface="Arial"/>
                        </a:rPr>
                        <a:t> </a:t>
                      </a:r>
                      <a:endParaRPr lang="en-GB" sz="2800" b="0" dirty="0">
                        <a:effectLst/>
                        <a:latin typeface="+mn-l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30480"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E0F0EB"/>
                    </a:solidFill>
                  </a:tcPr>
                </a:tc>
                <a:extLst>
                  <a:ext uri="{0D108BD9-81ED-4DB2-BD59-A6C34878D82A}">
                    <a16:rowId xmlns:a16="http://schemas.microsoft.com/office/drawing/2014/main" val="3302526978"/>
                  </a:ext>
                </a:extLst>
              </a:tr>
              <a:tr h="2019723">
                <a:tc>
                  <a:txBody>
                    <a:bodyPr/>
                    <a:lstStyle/>
                    <a:p>
                      <a:pPr rtl="0" fontAlgn="t">
                        <a:spcBef>
                          <a:spcPts val="0"/>
                        </a:spcBef>
                        <a:spcAft>
                          <a:spcPts val="0"/>
                        </a:spcAft>
                      </a:pPr>
                      <a:r>
                        <a:rPr lang="en-GB" sz="2700" b="0" i="0" u="none" strike="noStrike">
                          <a:solidFill>
                            <a:srgbClr val="000000"/>
                          </a:solidFill>
                          <a:effectLst/>
                          <a:latin typeface="Calibri" panose="020F0502020204030204" pitchFamily="34" charset="0"/>
                        </a:rPr>
                        <a:t>2</a:t>
                      </a:r>
                      <a:endParaRPr lang="en-GB" sz="1200">
                        <a:effectLs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9CD6C1"/>
                    </a:solidFill>
                  </a:tcPr>
                </a:tc>
                <a:tc>
                  <a:txBody>
                    <a:bodyPr/>
                    <a:lstStyle/>
                    <a:p>
                      <a:pPr rtl="0" fontAlgn="t">
                        <a:spcBef>
                          <a:spcPts val="0"/>
                        </a:spcBef>
                        <a:spcAft>
                          <a:spcPts val="0"/>
                        </a:spcAft>
                      </a:pPr>
                      <a:r>
                        <a:rPr lang="fi-FI" sz="2800" b="0" i="0" u="none" strike="noStrike" cap="none" dirty="0" err="1" smtClean="0">
                          <a:solidFill>
                            <a:schemeClr val="tx1"/>
                          </a:solidFill>
                          <a:effectLst/>
                          <a:latin typeface="+mn-lt"/>
                          <a:ea typeface="+mn-ea"/>
                          <a:cs typeface="+mn-cs"/>
                          <a:sym typeface="Arial"/>
                        </a:rPr>
                        <a:t>What</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were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the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goals</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after</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having</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checked</a:t>
                      </a:r>
                      <a:r>
                        <a:rPr lang="fi-FI" sz="2800" b="0" i="0" u="none" strike="noStrike" cap="none" dirty="0" smtClean="0">
                          <a:solidFill>
                            <a:schemeClr val="tx1"/>
                          </a:solidFill>
                          <a:effectLst/>
                          <a:latin typeface="+mn-lt"/>
                          <a:ea typeface="+mn-ea"/>
                          <a:cs typeface="+mn-cs"/>
                          <a:sym typeface="Arial"/>
                        </a:rPr>
                        <a:t> “F” ‘s </a:t>
                      </a:r>
                      <a:r>
                        <a:rPr lang="fi-FI" sz="2800" b="0" i="0" u="none" strike="noStrike" cap="none" dirty="0" err="1" smtClean="0">
                          <a:solidFill>
                            <a:schemeClr val="tx1"/>
                          </a:solidFill>
                          <a:effectLst/>
                          <a:latin typeface="+mn-lt"/>
                          <a:ea typeface="+mn-ea"/>
                          <a:cs typeface="+mn-cs"/>
                          <a:sym typeface="Arial"/>
                        </a:rPr>
                        <a:t>deficits</a:t>
                      </a:r>
                      <a:r>
                        <a:rPr lang="fi-FI" sz="2800" b="0" i="0" u="none" strike="noStrike" cap="none" dirty="0" smtClean="0">
                          <a:solidFill>
                            <a:schemeClr val="tx1"/>
                          </a:solidFill>
                          <a:effectLst/>
                          <a:latin typeface="+mn-lt"/>
                          <a:ea typeface="+mn-ea"/>
                          <a:cs typeface="+mn-cs"/>
                          <a:sym typeface="Arial"/>
                        </a:rPr>
                        <a:t>? </a:t>
                      </a:r>
                      <a:endParaRPr lang="en-GB" sz="2800" b="0" dirty="0">
                        <a:effectLst/>
                        <a:latin typeface="+mn-l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9CD6C1"/>
                    </a:solidFill>
                  </a:tcPr>
                </a:tc>
                <a:tc>
                  <a:txBody>
                    <a:bodyPr/>
                    <a:lstStyle/>
                    <a:p>
                      <a:pPr>
                        <a:lnSpc>
                          <a:spcPct val="150000"/>
                        </a:lnSpc>
                        <a:spcAft>
                          <a:spcPts val="0"/>
                        </a:spcAft>
                      </a:pPr>
                      <a:r>
                        <a:rPr lang="fi-FI" sz="2800" b="0" i="0" u="none" strike="noStrike" cap="none" dirty="0" smtClean="0">
                          <a:solidFill>
                            <a:schemeClr val="tx1"/>
                          </a:solidFill>
                          <a:effectLst/>
                          <a:latin typeface="+mn-lt"/>
                          <a:ea typeface="+mn-ea"/>
                          <a:cs typeface="+mn-cs"/>
                          <a:sym typeface="Arial"/>
                        </a:rPr>
                        <a:t>How long is </a:t>
                      </a:r>
                      <a:r>
                        <a:rPr lang="fi-FI" sz="2800" b="0" i="0" u="none" strike="noStrike" cap="none" dirty="0" err="1" smtClean="0">
                          <a:solidFill>
                            <a:schemeClr val="tx1"/>
                          </a:solidFill>
                          <a:effectLst/>
                          <a:latin typeface="+mn-lt"/>
                          <a:ea typeface="+mn-ea"/>
                          <a:cs typeface="+mn-cs"/>
                          <a:sym typeface="Arial"/>
                        </a:rPr>
                        <a:t>needed</a:t>
                      </a:r>
                      <a:r>
                        <a:rPr lang="fi-FI" sz="2800" b="0" i="0" u="none" strike="noStrike" cap="none" dirty="0" smtClean="0">
                          <a:solidFill>
                            <a:schemeClr val="tx1"/>
                          </a:solidFill>
                          <a:effectLst/>
                          <a:latin typeface="+mn-lt"/>
                          <a:ea typeface="+mn-ea"/>
                          <a:cs typeface="+mn-cs"/>
                          <a:sym typeface="Arial"/>
                        </a:rPr>
                        <a:t> to </a:t>
                      </a:r>
                      <a:r>
                        <a:rPr lang="fi-FI" sz="2800" b="0" i="0" u="none" strike="noStrike" cap="none" dirty="0" err="1" smtClean="0">
                          <a:solidFill>
                            <a:schemeClr val="tx1"/>
                          </a:solidFill>
                          <a:effectLst/>
                          <a:latin typeface="+mn-lt"/>
                          <a:ea typeface="+mn-ea"/>
                          <a:cs typeface="+mn-cs"/>
                          <a:sym typeface="Arial"/>
                        </a:rPr>
                        <a:t>see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the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benefits</a:t>
                      </a:r>
                      <a:r>
                        <a:rPr lang="fi-FI" sz="2800" b="0" i="0" u="none" strike="noStrike" cap="none" dirty="0" smtClean="0">
                          <a:solidFill>
                            <a:schemeClr val="tx1"/>
                          </a:solidFill>
                          <a:effectLst/>
                          <a:latin typeface="+mn-lt"/>
                          <a:ea typeface="+mn-ea"/>
                          <a:cs typeface="+mn-cs"/>
                          <a:sym typeface="Arial"/>
                        </a:rPr>
                        <a:t> for </a:t>
                      </a:r>
                      <a:r>
                        <a:rPr lang="fi-FI" sz="2800" b="0" i="0" u="none" strike="noStrike" cap="none" dirty="0" err="1" smtClean="0">
                          <a:solidFill>
                            <a:schemeClr val="tx1"/>
                          </a:solidFill>
                          <a:effectLst/>
                          <a:latin typeface="+mn-lt"/>
                          <a:ea typeface="+mn-ea"/>
                          <a:cs typeface="+mn-cs"/>
                          <a:sym typeface="Arial"/>
                        </a:rPr>
                        <a:t>sleeping</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because</a:t>
                      </a:r>
                      <a:r>
                        <a:rPr lang="fi-FI" sz="2800" b="0" i="0" u="none" strike="noStrike" cap="none" dirty="0" smtClean="0">
                          <a:solidFill>
                            <a:schemeClr val="tx1"/>
                          </a:solidFill>
                          <a:effectLst/>
                          <a:latin typeface="+mn-lt"/>
                          <a:ea typeface="+mn-ea"/>
                          <a:cs typeface="+mn-cs"/>
                          <a:sym typeface="Arial"/>
                        </a:rPr>
                        <a:t> of </a:t>
                      </a:r>
                      <a:r>
                        <a:rPr lang="fi-FI" sz="2800" b="0" i="0" u="none" strike="noStrike" cap="none" dirty="0" err="1" smtClean="0">
                          <a:solidFill>
                            <a:schemeClr val="tx1"/>
                          </a:solidFill>
                          <a:effectLst/>
                          <a:latin typeface="+mn-lt"/>
                          <a:ea typeface="+mn-ea"/>
                          <a:cs typeface="+mn-cs"/>
                          <a:sym typeface="Arial"/>
                        </a:rPr>
                        <a:t>the</a:t>
                      </a:r>
                      <a:r>
                        <a:rPr lang="fi-FI" sz="2800" b="0" i="0" u="none" strike="noStrike" cap="none" dirty="0" smtClean="0">
                          <a:solidFill>
                            <a:schemeClr val="tx1"/>
                          </a:solidFill>
                          <a:effectLst/>
                          <a:latin typeface="+mn-lt"/>
                          <a:ea typeface="+mn-ea"/>
                          <a:cs typeface="+mn-cs"/>
                          <a:sym typeface="Arial"/>
                        </a:rPr>
                        <a:t> intervention?</a:t>
                      </a:r>
                      <a:endParaRPr lang="en-GB" sz="2800" b="0" dirty="0">
                        <a:effectLst/>
                        <a:latin typeface="+mn-lt"/>
                        <a:ea typeface="Calibri" panose="020F0502020204030204" pitchFamily="34" charset="0"/>
                        <a:cs typeface="Times New Roman" panose="02020603050405020304" pitchFamily="18" charset="0"/>
                      </a:endParaRPr>
                    </a:p>
                  </a:txBody>
                  <a:tcPr marL="68580" marR="68580" marT="0" marB="0">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9CD6C1"/>
                    </a:solidFill>
                  </a:tcPr>
                </a:tc>
                <a:extLst>
                  <a:ext uri="{0D108BD9-81ED-4DB2-BD59-A6C34878D82A}">
                    <a16:rowId xmlns:a16="http://schemas.microsoft.com/office/drawing/2014/main" val="3112508561"/>
                  </a:ext>
                </a:extLst>
              </a:tr>
              <a:tr h="1535989">
                <a:tc>
                  <a:txBody>
                    <a:bodyPr/>
                    <a:lstStyle/>
                    <a:p>
                      <a:pPr rtl="0" fontAlgn="t">
                        <a:spcBef>
                          <a:spcPts val="0"/>
                        </a:spcBef>
                        <a:spcAft>
                          <a:spcPts val="0"/>
                        </a:spcAft>
                      </a:pPr>
                      <a:r>
                        <a:rPr lang="en-GB" sz="2700" b="0" i="0" u="none" strike="noStrike">
                          <a:solidFill>
                            <a:srgbClr val="000000"/>
                          </a:solidFill>
                          <a:effectLst/>
                          <a:latin typeface="Calibri" panose="020F0502020204030204" pitchFamily="34" charset="0"/>
                        </a:rPr>
                        <a:t>3</a:t>
                      </a:r>
                      <a:endParaRPr lang="en-GB" sz="1200">
                        <a:effectLs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E0F0EB"/>
                    </a:solidFill>
                  </a:tcPr>
                </a:tc>
                <a:tc>
                  <a:txBody>
                    <a:bodyPr/>
                    <a:lstStyle/>
                    <a:p>
                      <a:pPr rtl="0" fontAlgn="t">
                        <a:spcBef>
                          <a:spcPts val="0"/>
                        </a:spcBef>
                        <a:spcAft>
                          <a:spcPts val="0"/>
                        </a:spcAft>
                      </a:pPr>
                      <a:r>
                        <a:rPr lang="en-GB" sz="2800" b="1" i="0" u="none" strike="noStrike" cap="none" dirty="0" smtClean="0">
                          <a:solidFill>
                            <a:schemeClr val="tx1"/>
                          </a:solidFill>
                          <a:effectLst/>
                          <a:latin typeface="+mn-lt"/>
                          <a:ea typeface="+mn-ea"/>
                          <a:cs typeface="+mn-cs"/>
                          <a:sym typeface="Arial"/>
                        </a:rPr>
                        <a:t> </a:t>
                      </a:r>
                      <a:r>
                        <a:rPr lang="fi-FI" sz="2800" b="0" i="0" u="none" strike="noStrike" cap="none" dirty="0" smtClean="0">
                          <a:solidFill>
                            <a:schemeClr val="tx1"/>
                          </a:solidFill>
                          <a:effectLst/>
                          <a:latin typeface="+mn-lt"/>
                          <a:ea typeface="+mn-ea"/>
                          <a:cs typeface="+mn-cs"/>
                          <a:sym typeface="Arial"/>
                        </a:rPr>
                        <a:t>How </a:t>
                      </a:r>
                      <a:r>
                        <a:rPr lang="fi-FI" sz="2800" b="0" i="0" u="none" strike="noStrike" cap="none" dirty="0" err="1" smtClean="0">
                          <a:solidFill>
                            <a:schemeClr val="tx1"/>
                          </a:solidFill>
                          <a:effectLst/>
                          <a:latin typeface="+mn-lt"/>
                          <a:ea typeface="+mn-ea"/>
                          <a:cs typeface="+mn-cs"/>
                          <a:sym typeface="Arial"/>
                        </a:rPr>
                        <a:t>did</a:t>
                      </a:r>
                      <a:r>
                        <a:rPr lang="fi-FI" sz="2800" b="0" i="0" u="none" strike="noStrike" cap="none" dirty="0" smtClean="0">
                          <a:solidFill>
                            <a:schemeClr val="tx1"/>
                          </a:solidFill>
                          <a:effectLst/>
                          <a:latin typeface="+mn-lt"/>
                          <a:ea typeface="+mn-ea"/>
                          <a:cs typeface="+mn-cs"/>
                          <a:sym typeface="Arial"/>
                        </a:rPr>
                        <a:t> he </a:t>
                      </a:r>
                      <a:r>
                        <a:rPr lang="fi-FI" sz="2800" b="0" i="0" u="none" strike="noStrike" cap="none" dirty="0" err="1" smtClean="0">
                          <a:solidFill>
                            <a:schemeClr val="tx1"/>
                          </a:solidFill>
                          <a:effectLst/>
                          <a:latin typeface="+mn-lt"/>
                          <a:ea typeface="+mn-ea"/>
                          <a:cs typeface="+mn-cs"/>
                          <a:sym typeface="Arial"/>
                        </a:rPr>
                        <a:t>succeed</a:t>
                      </a:r>
                      <a:r>
                        <a:rPr lang="fi-FI" sz="2800" b="0" i="0" u="none" strike="noStrike" cap="none" dirty="0" smtClean="0">
                          <a:solidFill>
                            <a:schemeClr val="tx1"/>
                          </a:solidFill>
                          <a:effectLst/>
                          <a:latin typeface="+mn-lt"/>
                          <a:ea typeface="+mn-ea"/>
                          <a:cs typeface="+mn-cs"/>
                          <a:sym typeface="Arial"/>
                        </a:rPr>
                        <a:t> to </a:t>
                      </a:r>
                      <a:r>
                        <a:rPr lang="fi-FI" sz="2800" b="0" i="0" u="none" strike="noStrike" cap="none" dirty="0" err="1" smtClean="0">
                          <a:solidFill>
                            <a:schemeClr val="tx1"/>
                          </a:solidFill>
                          <a:effectLst/>
                          <a:latin typeface="+mn-lt"/>
                          <a:ea typeface="+mn-ea"/>
                          <a:cs typeface="+mn-cs"/>
                          <a:sym typeface="Arial"/>
                        </a:rPr>
                        <a:t>follow</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the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new</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norms</a:t>
                      </a:r>
                      <a:r>
                        <a:rPr lang="fi-FI" sz="2800" b="0" i="0" u="none" strike="noStrike" cap="none" dirty="0" smtClean="0">
                          <a:solidFill>
                            <a:schemeClr val="tx1"/>
                          </a:solidFill>
                          <a:effectLst/>
                          <a:latin typeface="+mn-lt"/>
                          <a:ea typeface="+mn-ea"/>
                          <a:cs typeface="+mn-cs"/>
                          <a:sym typeface="Arial"/>
                        </a:rPr>
                        <a:t> at </a:t>
                      </a:r>
                      <a:r>
                        <a:rPr lang="fi-FI" sz="2800" b="0" i="0" u="none" strike="noStrike" cap="none" dirty="0" err="1" smtClean="0">
                          <a:solidFill>
                            <a:schemeClr val="tx1"/>
                          </a:solidFill>
                          <a:effectLst/>
                          <a:latin typeface="+mn-lt"/>
                          <a:ea typeface="+mn-ea"/>
                          <a:cs typeface="+mn-cs"/>
                          <a:sym typeface="Arial"/>
                        </a:rPr>
                        <a:t>his</a:t>
                      </a:r>
                      <a:r>
                        <a:rPr lang="fi-FI" sz="2800" b="0" i="0" u="none" strike="noStrike" cap="none" dirty="0" smtClean="0">
                          <a:solidFill>
                            <a:schemeClr val="tx1"/>
                          </a:solidFill>
                          <a:effectLst/>
                          <a:latin typeface="+mn-lt"/>
                          <a:ea typeface="+mn-ea"/>
                          <a:cs typeface="+mn-cs"/>
                          <a:sym typeface="Arial"/>
                        </a:rPr>
                        <a:t> life?</a:t>
                      </a:r>
                      <a:endParaRPr lang="en-GB" sz="2800" b="0" dirty="0">
                        <a:effectLst/>
                        <a:latin typeface="+mn-l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E0F0EB"/>
                    </a:solidFill>
                  </a:tcPr>
                </a:tc>
                <a:tc>
                  <a:txBody>
                    <a:bodyPr/>
                    <a:lstStyle/>
                    <a:p>
                      <a:pPr rtl="0" fontAlgn="t">
                        <a:spcBef>
                          <a:spcPts val="0"/>
                        </a:spcBef>
                        <a:spcAft>
                          <a:spcPts val="0"/>
                        </a:spcAft>
                      </a:pPr>
                      <a:r>
                        <a:rPr lang="fi-FI" sz="2800" b="0" i="0" u="none" strike="noStrike" cap="none" dirty="0" smtClean="0">
                          <a:solidFill>
                            <a:schemeClr val="tx1"/>
                          </a:solidFill>
                          <a:effectLst/>
                          <a:latin typeface="+mn-lt"/>
                          <a:ea typeface="+mn-ea"/>
                          <a:cs typeface="+mn-cs"/>
                          <a:sym typeface="Arial"/>
                        </a:rPr>
                        <a:t>How </a:t>
                      </a:r>
                      <a:r>
                        <a:rPr lang="fi-FI" sz="2800" b="0" i="0" u="none" strike="noStrike" cap="none" dirty="0" err="1" smtClean="0">
                          <a:solidFill>
                            <a:schemeClr val="tx1"/>
                          </a:solidFill>
                          <a:effectLst/>
                          <a:latin typeface="+mn-lt"/>
                          <a:ea typeface="+mn-ea"/>
                          <a:cs typeface="+mn-cs"/>
                          <a:sym typeface="Arial"/>
                        </a:rPr>
                        <a:t>can</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healthy</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recipes</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support</a:t>
                      </a:r>
                      <a:r>
                        <a:rPr lang="fi-FI" sz="2800" b="0" i="0" u="none" strike="noStrike" cap="none" dirty="0" smtClean="0">
                          <a:solidFill>
                            <a:schemeClr val="tx1"/>
                          </a:solidFill>
                          <a:effectLst/>
                          <a:latin typeface="+mn-lt"/>
                          <a:ea typeface="+mn-ea"/>
                          <a:cs typeface="+mn-cs"/>
                          <a:sym typeface="Arial"/>
                        </a:rPr>
                        <a:t> a </a:t>
                      </a:r>
                      <a:r>
                        <a:rPr lang="fi-FI" sz="2800" b="0" i="0" u="none" strike="noStrike" cap="none" dirty="0" err="1" smtClean="0">
                          <a:solidFill>
                            <a:schemeClr val="tx1"/>
                          </a:solidFill>
                          <a:effectLst/>
                          <a:latin typeface="+mn-lt"/>
                          <a:ea typeface="+mn-ea"/>
                          <a:cs typeface="+mn-cs"/>
                          <a:sym typeface="Arial"/>
                        </a:rPr>
                        <a:t>child</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with</a:t>
                      </a:r>
                      <a:r>
                        <a:rPr lang="fi-FI" sz="2800" b="0" i="0" u="none" strike="noStrike" cap="none" dirty="0" smtClean="0">
                          <a:solidFill>
                            <a:schemeClr val="tx1"/>
                          </a:solidFill>
                          <a:effectLst/>
                          <a:latin typeface="+mn-lt"/>
                          <a:ea typeface="+mn-ea"/>
                          <a:cs typeface="+mn-cs"/>
                          <a:sym typeface="Arial"/>
                        </a:rPr>
                        <a:t> ADHD in </a:t>
                      </a:r>
                      <a:r>
                        <a:rPr lang="fi-FI" sz="2800" b="0" i="0" u="none" strike="noStrike" cap="none" dirty="0" err="1" smtClean="0">
                          <a:solidFill>
                            <a:schemeClr val="tx1"/>
                          </a:solidFill>
                          <a:effectLst/>
                          <a:latin typeface="+mn-lt"/>
                          <a:ea typeface="+mn-ea"/>
                          <a:cs typeface="+mn-cs"/>
                          <a:sym typeface="Arial"/>
                        </a:rPr>
                        <a:t>developing</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better</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habits</a:t>
                      </a:r>
                      <a:r>
                        <a:rPr lang="fi-FI" sz="2800" b="0" i="0" u="none" strike="noStrike" cap="none" dirty="0" smtClean="0">
                          <a:solidFill>
                            <a:schemeClr val="tx1"/>
                          </a:solidFill>
                          <a:effectLst/>
                          <a:latin typeface="+mn-lt"/>
                          <a:ea typeface="+mn-ea"/>
                          <a:cs typeface="+mn-cs"/>
                          <a:sym typeface="Arial"/>
                        </a:rPr>
                        <a:t>?</a:t>
                      </a:r>
                      <a:endParaRPr lang="en-GB" sz="2800" b="0" dirty="0">
                        <a:effectLst/>
                        <a:latin typeface="+mn-l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E0F0EB"/>
                    </a:solidFill>
                  </a:tcPr>
                </a:tc>
                <a:extLst>
                  <a:ext uri="{0D108BD9-81ED-4DB2-BD59-A6C34878D82A}">
                    <a16:rowId xmlns:a16="http://schemas.microsoft.com/office/drawing/2014/main" val="1950635883"/>
                  </a:ext>
                </a:extLst>
              </a:tr>
            </a:tbl>
          </a:graphicData>
        </a:graphic>
      </p:graphicFrame>
      <p:sp>
        <p:nvSpPr>
          <p:cNvPr id="7" name="Google Shape;117;p3"/>
          <p:cNvSpPr txBox="1"/>
          <p:nvPr/>
        </p:nvSpPr>
        <p:spPr>
          <a:xfrm>
            <a:off x="457198" y="809194"/>
            <a:ext cx="13108529" cy="553998"/>
          </a:xfrm>
          <a:prstGeom prst="rect">
            <a:avLst/>
          </a:prstGeom>
          <a:noFill/>
          <a:ln>
            <a:noFill/>
          </a:ln>
        </p:spPr>
        <p:txBody>
          <a:bodyPr spcFirstLastPara="1" wrap="square" lIns="0" tIns="0" rIns="0" bIns="0" anchor="t" anchorCtr="0">
            <a:spAutoFit/>
          </a:bodyPr>
          <a:lstStyle/>
          <a:p>
            <a:r>
              <a:rPr lang="fi-FI" sz="3600" b="1" dirty="0" smtClean="0">
                <a:solidFill>
                  <a:srgbClr val="7030A0"/>
                </a:solidFill>
              </a:rPr>
              <a:t>CASE STUDY 6.1 </a:t>
            </a:r>
            <a:r>
              <a:rPr lang="fi-FI" sz="3600" b="1" dirty="0" err="1" smtClean="0">
                <a:solidFill>
                  <a:srgbClr val="7030A0"/>
                </a:solidFill>
              </a:rPr>
              <a:t>Healthy</a:t>
            </a:r>
            <a:r>
              <a:rPr lang="fi-FI" sz="3600" b="1" dirty="0" smtClean="0">
                <a:solidFill>
                  <a:srgbClr val="7030A0"/>
                </a:solidFill>
              </a:rPr>
              <a:t> </a:t>
            </a:r>
            <a:r>
              <a:rPr lang="fi-FI" sz="3600" b="1" dirty="0" err="1" smtClean="0">
                <a:solidFill>
                  <a:srgbClr val="7030A0"/>
                </a:solidFill>
              </a:rPr>
              <a:t>Living:Nutrition</a:t>
            </a:r>
            <a:r>
              <a:rPr lang="fi-FI" sz="3600" b="1" dirty="0" smtClean="0">
                <a:solidFill>
                  <a:srgbClr val="7030A0"/>
                </a:solidFill>
              </a:rPr>
              <a:t> and </a:t>
            </a:r>
            <a:r>
              <a:rPr lang="fi-FI" sz="3600" b="1" dirty="0" err="1" smtClean="0">
                <a:solidFill>
                  <a:srgbClr val="7030A0"/>
                </a:solidFill>
              </a:rPr>
              <a:t>sleep</a:t>
            </a:r>
            <a:r>
              <a:rPr lang="fi-FI" sz="3600" b="1" dirty="0" smtClean="0">
                <a:solidFill>
                  <a:srgbClr val="7030A0"/>
                </a:solidFill>
              </a:rPr>
              <a:t>   </a:t>
            </a:r>
          </a:p>
        </p:txBody>
      </p:sp>
    </p:spTree>
    <p:extLst>
      <p:ext uri="{BB962C8B-B14F-4D97-AF65-F5344CB8AC3E}">
        <p14:creationId xmlns:p14="http://schemas.microsoft.com/office/powerpoint/2010/main" val="3197208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Shape 94"/>
        <p:cNvGrpSpPr/>
        <p:nvPr/>
      </p:nvGrpSpPr>
      <p:grpSpPr>
        <a:xfrm>
          <a:off x="0" y="0"/>
          <a:ext cx="0" cy="0"/>
          <a:chOff x="0" y="0"/>
          <a:chExt cx="0" cy="0"/>
        </a:xfrm>
      </p:grpSpPr>
      <p:sp>
        <p:nvSpPr>
          <p:cNvPr id="95" name="Google Shape;95;p2"/>
          <p:cNvSpPr/>
          <p:nvPr/>
        </p:nvSpPr>
        <p:spPr>
          <a:xfrm rot="5400000">
            <a:off x="8929929" y="-8905757"/>
            <a:ext cx="428148" cy="18288000"/>
          </a:xfrm>
          <a:custGeom>
            <a:avLst/>
            <a:gdLst/>
            <a:ahLst/>
            <a:cxnLst/>
            <a:rect l="l" t="t" r="r" b="b"/>
            <a:pathLst>
              <a:path w="570865" h="24384000" extrusionOk="0">
                <a:moveTo>
                  <a:pt x="0" y="0"/>
                </a:moveTo>
                <a:lnTo>
                  <a:pt x="570865" y="0"/>
                </a:lnTo>
                <a:lnTo>
                  <a:pt x="570865" y="24384000"/>
                </a:lnTo>
                <a:lnTo>
                  <a:pt x="0" y="24384000"/>
                </a:lnTo>
                <a:lnTo>
                  <a:pt x="0" y="0"/>
                </a:lnTo>
                <a:close/>
              </a:path>
            </a:pathLst>
          </a:custGeom>
          <a:solidFill>
            <a:srgbClr val="57B6B0"/>
          </a:solidFill>
          <a:ln w="12700" cap="flat" cmpd="sng">
            <a:solidFill>
              <a:srgbClr val="000000"/>
            </a:solidFill>
            <a:prstDash val="solid"/>
            <a:round/>
            <a:headEnd type="none" w="sm" len="sm"/>
            <a:tailEnd type="none" w="sm" len="sm"/>
          </a:ln>
        </p:spPr>
      </p:sp>
      <p:sp>
        <p:nvSpPr>
          <p:cNvPr id="106" name="Google Shape;106;p2"/>
          <p:cNvSpPr/>
          <p:nvPr/>
        </p:nvSpPr>
        <p:spPr>
          <a:xfrm>
            <a:off x="14800327" y="9029700"/>
            <a:ext cx="3237261" cy="877920"/>
          </a:xfrm>
          <a:custGeom>
            <a:avLst/>
            <a:gdLst/>
            <a:ahLst/>
            <a:cxnLst/>
            <a:rect l="l" t="t" r="r" b="b"/>
            <a:pathLst>
              <a:path w="4316349" h="1170559" extrusionOk="0">
                <a:moveTo>
                  <a:pt x="0" y="0"/>
                </a:moveTo>
                <a:lnTo>
                  <a:pt x="4316349" y="0"/>
                </a:lnTo>
                <a:lnTo>
                  <a:pt x="4316349" y="1170559"/>
                </a:lnTo>
                <a:lnTo>
                  <a:pt x="0" y="1170559"/>
                </a:lnTo>
                <a:lnTo>
                  <a:pt x="0" y="0"/>
                </a:lnTo>
                <a:close/>
              </a:path>
            </a:pathLst>
          </a:custGeom>
          <a:blipFill rotWithShape="1">
            <a:blip r:embed="rId3">
              <a:alphaModFix/>
            </a:blip>
            <a:stretch>
              <a:fillRect b="1"/>
            </a:stretch>
          </a:blipFill>
          <a:ln>
            <a:noFill/>
          </a:ln>
        </p:spPr>
      </p:sp>
      <p:pic>
        <p:nvPicPr>
          <p:cNvPr id="107" name="Google Shape;107;p2"/>
          <p:cNvPicPr preferRelativeResize="0"/>
          <p:nvPr/>
        </p:nvPicPr>
        <p:blipFill rotWithShape="1">
          <a:blip r:embed="rId4">
            <a:alphaModFix/>
          </a:blip>
          <a:srcRect l="18506" t="17006" r="17007" b="21506"/>
          <a:stretch/>
        </p:blipFill>
        <p:spPr>
          <a:xfrm>
            <a:off x="228600" y="8187329"/>
            <a:ext cx="2144090" cy="2044365"/>
          </a:xfrm>
          <a:prstGeom prst="rect">
            <a:avLst/>
          </a:prstGeom>
          <a:noFill/>
          <a:ln>
            <a:noFill/>
          </a:ln>
        </p:spPr>
      </p:pic>
      <p:sp>
        <p:nvSpPr>
          <p:cNvPr id="9" name="Google Shape;117;p3"/>
          <p:cNvSpPr txBox="1"/>
          <p:nvPr/>
        </p:nvSpPr>
        <p:spPr>
          <a:xfrm>
            <a:off x="457198" y="809194"/>
            <a:ext cx="13108529" cy="553998"/>
          </a:xfrm>
          <a:prstGeom prst="rect">
            <a:avLst/>
          </a:prstGeom>
          <a:noFill/>
          <a:ln>
            <a:noFill/>
          </a:ln>
        </p:spPr>
        <p:txBody>
          <a:bodyPr spcFirstLastPara="1" wrap="square" lIns="0" tIns="0" rIns="0" bIns="0" anchor="t" anchorCtr="0">
            <a:spAutoFit/>
          </a:bodyPr>
          <a:lstStyle/>
          <a:p>
            <a:r>
              <a:rPr lang="fi-FI" sz="3600" b="1" dirty="0" smtClean="0">
                <a:solidFill>
                  <a:srgbClr val="7030A0"/>
                </a:solidFill>
              </a:rPr>
              <a:t>CASE STUDY 6.2 </a:t>
            </a:r>
            <a:r>
              <a:rPr lang="fi-FI" sz="3600" b="1" dirty="0" err="1" smtClean="0">
                <a:solidFill>
                  <a:srgbClr val="7030A0"/>
                </a:solidFill>
              </a:rPr>
              <a:t>Healthy</a:t>
            </a:r>
            <a:r>
              <a:rPr lang="fi-FI" sz="3600" b="1" dirty="0" smtClean="0">
                <a:solidFill>
                  <a:srgbClr val="7030A0"/>
                </a:solidFill>
              </a:rPr>
              <a:t> </a:t>
            </a:r>
            <a:r>
              <a:rPr lang="fi-FI" sz="3600" b="1" dirty="0" err="1" smtClean="0">
                <a:solidFill>
                  <a:srgbClr val="7030A0"/>
                </a:solidFill>
              </a:rPr>
              <a:t>Living</a:t>
            </a:r>
            <a:r>
              <a:rPr lang="fi-FI" sz="3600" b="1" dirty="0" smtClean="0">
                <a:solidFill>
                  <a:srgbClr val="7030A0"/>
                </a:solidFill>
              </a:rPr>
              <a:t> </a:t>
            </a:r>
            <a:r>
              <a:rPr lang="fi-FI" sz="3600" b="1" dirty="0" err="1" smtClean="0">
                <a:solidFill>
                  <a:srgbClr val="7030A0"/>
                </a:solidFill>
              </a:rPr>
              <a:t>with</a:t>
            </a:r>
            <a:r>
              <a:rPr lang="fi-FI" sz="3600" b="1" dirty="0" smtClean="0">
                <a:solidFill>
                  <a:srgbClr val="7030A0"/>
                </a:solidFill>
              </a:rPr>
              <a:t> </a:t>
            </a:r>
            <a:r>
              <a:rPr lang="fi-FI" sz="3600" b="1" dirty="0" err="1" smtClean="0">
                <a:solidFill>
                  <a:srgbClr val="7030A0"/>
                </a:solidFill>
              </a:rPr>
              <a:t>Physical</a:t>
            </a:r>
            <a:r>
              <a:rPr lang="fi-FI" sz="3600" b="1" dirty="0" smtClean="0">
                <a:solidFill>
                  <a:srgbClr val="7030A0"/>
                </a:solidFill>
              </a:rPr>
              <a:t> </a:t>
            </a:r>
            <a:r>
              <a:rPr lang="fi-FI" sz="3600" b="1" dirty="0" err="1" smtClean="0">
                <a:solidFill>
                  <a:srgbClr val="7030A0"/>
                </a:solidFill>
              </a:rPr>
              <a:t>activities</a:t>
            </a:r>
            <a:r>
              <a:rPr lang="fi-FI" sz="3600" b="1" dirty="0" smtClean="0">
                <a:solidFill>
                  <a:srgbClr val="7030A0"/>
                </a:solidFill>
              </a:rPr>
              <a:t>  </a:t>
            </a:r>
          </a:p>
        </p:txBody>
      </p:sp>
      <p:sp>
        <p:nvSpPr>
          <p:cNvPr id="3" name="Rectangle 2"/>
          <p:cNvSpPr/>
          <p:nvPr/>
        </p:nvSpPr>
        <p:spPr>
          <a:xfrm>
            <a:off x="671053" y="1538477"/>
            <a:ext cx="16945899" cy="6473567"/>
          </a:xfrm>
          <a:prstGeom prst="rect">
            <a:avLst/>
          </a:prstGeom>
        </p:spPr>
        <p:txBody>
          <a:bodyPr wrap="square">
            <a:spAutoFit/>
          </a:bodyPr>
          <a:lstStyle/>
          <a:p>
            <a:pPr algn="just">
              <a:spcAft>
                <a:spcPts val="800"/>
              </a:spcAft>
            </a:pPr>
            <a:r>
              <a:rPr lang="fi-FI" sz="2400" dirty="0">
                <a:latin typeface="+mn-lt"/>
                <a:ea typeface="Times New Roman" panose="02020603050405020304" pitchFamily="18" charset="0"/>
                <a:cs typeface="Aptos"/>
              </a:rPr>
              <a:t>T” is a </a:t>
            </a:r>
            <a:r>
              <a:rPr lang="fi-FI" sz="2400" dirty="0" err="1">
                <a:latin typeface="+mn-lt"/>
                <a:ea typeface="Times New Roman" panose="02020603050405020304" pitchFamily="18" charset="0"/>
                <a:cs typeface="Aptos"/>
              </a:rPr>
              <a:t>polite</a:t>
            </a:r>
            <a:r>
              <a:rPr lang="fi-FI" sz="2400" dirty="0">
                <a:latin typeface="+mn-lt"/>
                <a:ea typeface="Times New Roman" panose="02020603050405020304" pitchFamily="18" charset="0"/>
                <a:cs typeface="Aptos"/>
              </a:rPr>
              <a:t>, </a:t>
            </a:r>
            <a:r>
              <a:rPr lang="fi-FI" sz="2400" dirty="0" err="1" smtClean="0">
                <a:latin typeface="+mn-lt"/>
                <a:ea typeface="Times New Roman" panose="02020603050405020304" pitchFamily="18" charset="0"/>
                <a:cs typeface="Aptos"/>
              </a:rPr>
              <a:t>well-mannered</a:t>
            </a:r>
            <a:r>
              <a:rPr lang="fi-FI" sz="2400" dirty="0" smtClean="0">
                <a:latin typeface="+mn-lt"/>
                <a:ea typeface="Times New Roman" panose="02020603050405020304" pitchFamily="18" charset="0"/>
                <a:cs typeface="Aptos"/>
              </a:rPr>
              <a:t> </a:t>
            </a:r>
            <a:r>
              <a:rPr lang="fi-FI" sz="2400" dirty="0" err="1" smtClean="0">
                <a:latin typeface="+mn-lt"/>
                <a:ea typeface="Times New Roman" panose="02020603050405020304" pitchFamily="18" charset="0"/>
                <a:cs typeface="Aptos"/>
              </a:rPr>
              <a:t>boy</a:t>
            </a:r>
            <a:r>
              <a:rPr lang="fi-FI" sz="2400" dirty="0" smtClean="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with</a:t>
            </a:r>
            <a:r>
              <a:rPr lang="fi-FI" sz="2400" dirty="0">
                <a:latin typeface="+mn-lt"/>
                <a:ea typeface="Times New Roman" panose="02020603050405020304" pitchFamily="18" charset="0"/>
                <a:cs typeface="Aptos"/>
              </a:rPr>
              <a:t> a </a:t>
            </a:r>
            <a:r>
              <a:rPr lang="fi-FI" sz="2400" dirty="0" err="1">
                <a:latin typeface="+mn-lt"/>
                <a:ea typeface="Times New Roman" panose="02020603050405020304" pitchFamily="18" charset="0"/>
                <a:cs typeface="Aptos"/>
              </a:rPr>
              <a:t>strong</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natural</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interest</a:t>
            </a:r>
            <a:r>
              <a:rPr lang="fi-FI" sz="2400" dirty="0">
                <a:latin typeface="+mn-lt"/>
                <a:ea typeface="Times New Roman" panose="02020603050405020304" pitchFamily="18" charset="0"/>
                <a:cs typeface="Aptos"/>
              </a:rPr>
              <a:t> in </a:t>
            </a:r>
            <a:r>
              <a:rPr lang="fi-FI" sz="2400" dirty="0" err="1">
                <a:latin typeface="+mn-lt"/>
                <a:ea typeface="Times New Roman" panose="02020603050405020304" pitchFamily="18" charset="0"/>
                <a:cs typeface="Aptos"/>
              </a:rPr>
              <a:t>sports</a:t>
            </a:r>
            <a:r>
              <a:rPr lang="fi-FI" sz="2400" dirty="0">
                <a:latin typeface="+mn-lt"/>
                <a:ea typeface="Times New Roman" panose="02020603050405020304" pitchFamily="18" charset="0"/>
                <a:cs typeface="Aptos"/>
              </a:rPr>
              <a:t>—</a:t>
            </a:r>
            <a:r>
              <a:rPr lang="fi-FI" sz="2400" dirty="0" err="1">
                <a:latin typeface="+mn-lt"/>
                <a:ea typeface="Times New Roman" panose="02020603050405020304" pitchFamily="18" charset="0"/>
                <a:cs typeface="Aptos"/>
              </a:rPr>
              <a:t>especially</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football</a:t>
            </a:r>
            <a:r>
              <a:rPr lang="fi-FI" sz="2400" dirty="0">
                <a:latin typeface="+mn-lt"/>
                <a:ea typeface="Times New Roman" panose="02020603050405020304" pitchFamily="18" charset="0"/>
                <a:cs typeface="Aptos"/>
              </a:rPr>
              <a:t>. </a:t>
            </a:r>
            <a:r>
              <a:rPr lang="fi-FI" sz="2400" dirty="0" smtClean="0">
                <a:latin typeface="+mn-lt"/>
                <a:ea typeface="Times New Roman" panose="02020603050405020304" pitchFamily="18" charset="0"/>
                <a:cs typeface="Aptos"/>
              </a:rPr>
              <a:t>“</a:t>
            </a:r>
            <a:r>
              <a:rPr lang="fi-FI" sz="2400" dirty="0">
                <a:latin typeface="+mn-lt"/>
                <a:ea typeface="Times New Roman" panose="02020603050405020304" pitchFamily="18" charset="0"/>
                <a:cs typeface="Aptos"/>
              </a:rPr>
              <a:t>T” </a:t>
            </a:r>
            <a:r>
              <a:rPr lang="fi-FI" sz="2400" dirty="0" err="1">
                <a:latin typeface="+mn-lt"/>
                <a:ea typeface="Times New Roman" panose="02020603050405020304" pitchFamily="18" charset="0"/>
                <a:cs typeface="Aptos"/>
              </a:rPr>
              <a:t>was</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also</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living</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with</a:t>
            </a:r>
            <a:r>
              <a:rPr lang="fi-FI" sz="2400" dirty="0">
                <a:latin typeface="+mn-lt"/>
                <a:ea typeface="Times New Roman" panose="02020603050405020304" pitchFamily="18" charset="0"/>
                <a:cs typeface="Aptos"/>
              </a:rPr>
              <a:t> ADHD, </a:t>
            </a:r>
            <a:r>
              <a:rPr lang="fi-FI" sz="2400" dirty="0" err="1">
                <a:latin typeface="+mn-lt"/>
                <a:ea typeface="Times New Roman" panose="02020603050405020304" pitchFamily="18" charset="0"/>
                <a:cs typeface="Aptos"/>
              </a:rPr>
              <a:t>which</a:t>
            </a:r>
            <a:r>
              <a:rPr lang="fi-FI" sz="2400" dirty="0">
                <a:latin typeface="+mn-lt"/>
                <a:ea typeface="Times New Roman" panose="02020603050405020304" pitchFamily="18" charset="0"/>
                <a:cs typeface="Aptos"/>
              </a:rPr>
              <a:t> made it </a:t>
            </a:r>
            <a:r>
              <a:rPr lang="fi-FI" sz="2400" dirty="0" err="1">
                <a:latin typeface="+mn-lt"/>
                <a:ea typeface="Times New Roman" panose="02020603050405020304" pitchFamily="18" charset="0"/>
                <a:cs typeface="Aptos"/>
              </a:rPr>
              <a:t>difficult</a:t>
            </a:r>
            <a:r>
              <a:rPr lang="fi-FI" sz="2400" dirty="0">
                <a:latin typeface="+mn-lt"/>
                <a:ea typeface="Times New Roman" panose="02020603050405020304" pitchFamily="18" charset="0"/>
                <a:cs typeface="Aptos"/>
              </a:rPr>
              <a:t> for </a:t>
            </a:r>
            <a:r>
              <a:rPr lang="fi-FI" sz="2400" dirty="0" err="1">
                <a:latin typeface="+mn-lt"/>
                <a:ea typeface="Times New Roman" panose="02020603050405020304" pitchFamily="18" charset="0"/>
                <a:cs typeface="Aptos"/>
              </a:rPr>
              <a:t>him</a:t>
            </a:r>
            <a:r>
              <a:rPr lang="fi-FI" sz="2400" dirty="0">
                <a:latin typeface="+mn-lt"/>
                <a:ea typeface="Times New Roman" panose="02020603050405020304" pitchFamily="18" charset="0"/>
                <a:cs typeface="Aptos"/>
              </a:rPr>
              <a:t> to </a:t>
            </a:r>
            <a:r>
              <a:rPr lang="fi-FI" sz="2400" dirty="0" err="1">
                <a:latin typeface="+mn-lt"/>
                <a:ea typeface="Times New Roman" panose="02020603050405020304" pitchFamily="18" charset="0"/>
                <a:cs typeface="Aptos"/>
              </a:rPr>
              <a:t>cooperate</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with</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multiple</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peers</a:t>
            </a:r>
            <a:r>
              <a:rPr lang="fi-FI" sz="2400" dirty="0">
                <a:latin typeface="+mn-lt"/>
                <a:ea typeface="Times New Roman" panose="02020603050405020304" pitchFamily="18" charset="0"/>
                <a:cs typeface="Aptos"/>
              </a:rPr>
              <a:t> at </a:t>
            </a:r>
            <a:r>
              <a:rPr lang="fi-FI" sz="2400" dirty="0" err="1">
                <a:latin typeface="+mn-lt"/>
                <a:ea typeface="Times New Roman" panose="02020603050405020304" pitchFamily="18" charset="0"/>
                <a:cs typeface="Aptos"/>
              </a:rPr>
              <a:t>once</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sustain</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attention</a:t>
            </a:r>
            <a:r>
              <a:rPr lang="fi-FI" sz="2400" dirty="0">
                <a:latin typeface="+mn-lt"/>
                <a:ea typeface="Times New Roman" panose="02020603050405020304" pitchFamily="18" charset="0"/>
                <a:cs typeface="Aptos"/>
              </a:rPr>
              <a:t>, and </a:t>
            </a:r>
            <a:r>
              <a:rPr lang="fi-FI" sz="2400" dirty="0" err="1">
                <a:latin typeface="+mn-lt"/>
                <a:ea typeface="Times New Roman" panose="02020603050405020304" pitchFamily="18" charset="0"/>
                <a:cs typeface="Aptos"/>
              </a:rPr>
              <a:t>manage</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social</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interactions</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during</a:t>
            </a:r>
            <a:r>
              <a:rPr lang="fi-FI" sz="2400" dirty="0">
                <a:latin typeface="+mn-lt"/>
                <a:ea typeface="Times New Roman" panose="02020603050405020304" pitchFamily="18" charset="0"/>
                <a:cs typeface="Aptos"/>
              </a:rPr>
              <a:t> team </a:t>
            </a:r>
            <a:r>
              <a:rPr lang="fi-FI" sz="2400" dirty="0" err="1">
                <a:latin typeface="+mn-lt"/>
                <a:ea typeface="Times New Roman" panose="02020603050405020304" pitchFamily="18" charset="0"/>
                <a:cs typeface="Aptos"/>
              </a:rPr>
              <a:t>sports</a:t>
            </a:r>
            <a:r>
              <a:rPr lang="fi-FI" sz="2400" dirty="0" smtClean="0">
                <a:latin typeface="+mn-lt"/>
                <a:ea typeface="Times New Roman" panose="02020603050405020304" pitchFamily="18" charset="0"/>
                <a:cs typeface="Aptos"/>
              </a:rPr>
              <a:t>.</a:t>
            </a:r>
            <a:r>
              <a:rPr lang="en-GB" sz="2400" dirty="0" smtClean="0">
                <a:latin typeface="+mn-lt"/>
                <a:ea typeface="Calibri" panose="020F0502020204030204" pitchFamily="34" charset="0"/>
              </a:rPr>
              <a:t> </a:t>
            </a:r>
            <a:r>
              <a:rPr lang="fi-FI" sz="2400" dirty="0" err="1" smtClean="0">
                <a:latin typeface="+mn-lt"/>
                <a:ea typeface="Times New Roman" panose="02020603050405020304" pitchFamily="18" charset="0"/>
                <a:cs typeface="Aptos"/>
              </a:rPr>
              <a:t>Six</a:t>
            </a:r>
            <a:r>
              <a:rPr lang="fi-FI" sz="2400" dirty="0" smtClean="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years</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ago</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after</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being</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identified</a:t>
            </a:r>
            <a:r>
              <a:rPr lang="fi-FI" sz="2400" dirty="0">
                <a:latin typeface="+mn-lt"/>
                <a:ea typeface="Times New Roman" panose="02020603050405020304" pitchFamily="18" charset="0"/>
                <a:cs typeface="Aptos"/>
              </a:rPr>
              <a:t> as at </a:t>
            </a:r>
            <a:r>
              <a:rPr lang="fi-FI" sz="2400" dirty="0" err="1">
                <a:latin typeface="+mn-lt"/>
                <a:ea typeface="Times New Roman" panose="02020603050405020304" pitchFamily="18" charset="0"/>
                <a:cs typeface="Aptos"/>
              </a:rPr>
              <a:t>risk</a:t>
            </a:r>
            <a:r>
              <a:rPr lang="fi-FI" sz="2400" dirty="0">
                <a:latin typeface="+mn-lt"/>
                <a:ea typeface="Times New Roman" panose="02020603050405020304" pitchFamily="18" charset="0"/>
                <a:cs typeface="Aptos"/>
              </a:rPr>
              <a:t> for ADHD, “T” </a:t>
            </a:r>
            <a:r>
              <a:rPr lang="fi-FI" sz="2400" dirty="0" err="1">
                <a:latin typeface="+mn-lt"/>
                <a:ea typeface="Times New Roman" panose="02020603050405020304" pitchFamily="18" charset="0"/>
                <a:cs typeface="Aptos"/>
              </a:rPr>
              <a:t>received</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support</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from</a:t>
            </a:r>
            <a:r>
              <a:rPr lang="fi-FI" sz="2400" dirty="0">
                <a:latin typeface="+mn-lt"/>
                <a:ea typeface="Times New Roman" panose="02020603050405020304" pitchFamily="18" charset="0"/>
                <a:cs typeface="Aptos"/>
              </a:rPr>
              <a:t> a </a:t>
            </a:r>
            <a:r>
              <a:rPr lang="fi-FI" sz="2400" dirty="0" err="1">
                <a:latin typeface="+mn-lt"/>
                <a:ea typeface="Times New Roman" panose="02020603050405020304" pitchFamily="18" charset="0"/>
                <a:cs typeface="Aptos"/>
              </a:rPr>
              <a:t>psychologist</a:t>
            </a:r>
            <a:r>
              <a:rPr lang="fi-FI" sz="2400" dirty="0">
                <a:latin typeface="+mn-lt"/>
                <a:ea typeface="Times New Roman" panose="02020603050405020304" pitchFamily="18" charset="0"/>
                <a:cs typeface="Aptos"/>
              </a:rPr>
              <a:t> and an </a:t>
            </a:r>
            <a:r>
              <a:rPr lang="fi-FI" sz="2400" dirty="0" err="1">
                <a:latin typeface="+mn-lt"/>
                <a:ea typeface="Times New Roman" panose="02020603050405020304" pitchFamily="18" charset="0"/>
                <a:cs typeface="Aptos"/>
              </a:rPr>
              <a:t>occupational</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therapist</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using</a:t>
            </a:r>
            <a:r>
              <a:rPr lang="fi-FI" sz="2400" dirty="0">
                <a:latin typeface="+mn-lt"/>
                <a:ea typeface="Times New Roman" panose="02020603050405020304" pitchFamily="18" charset="0"/>
                <a:cs typeface="Aptos"/>
              </a:rPr>
              <a:t> a </a:t>
            </a:r>
            <a:r>
              <a:rPr lang="fi-FI" sz="2400" dirty="0" err="1">
                <a:latin typeface="+mn-lt"/>
                <a:ea typeface="Times New Roman" panose="02020603050405020304" pitchFamily="18" charset="0"/>
                <a:cs typeface="Aptos"/>
              </a:rPr>
              <a:t>computerized</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platform</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Despite</a:t>
            </a:r>
            <a:r>
              <a:rPr lang="fi-FI" sz="2400" dirty="0">
                <a:latin typeface="+mn-lt"/>
                <a:ea typeface="Times New Roman" panose="02020603050405020304" pitchFamily="18" charset="0"/>
                <a:cs typeface="Aptos"/>
              </a:rPr>
              <a:t> 14 </a:t>
            </a:r>
            <a:r>
              <a:rPr lang="fi-FI" sz="2400" dirty="0" err="1">
                <a:latin typeface="+mn-lt"/>
                <a:ea typeface="Times New Roman" panose="02020603050405020304" pitchFamily="18" charset="0"/>
                <a:cs typeface="Aptos"/>
              </a:rPr>
              <a:t>months</a:t>
            </a:r>
            <a:r>
              <a:rPr lang="fi-FI" sz="2400" dirty="0">
                <a:latin typeface="+mn-lt"/>
                <a:ea typeface="Times New Roman" panose="02020603050405020304" pitchFamily="18" charset="0"/>
                <a:cs typeface="Aptos"/>
              </a:rPr>
              <a:t> of </a:t>
            </a:r>
            <a:r>
              <a:rPr lang="fi-FI" sz="2400" dirty="0" err="1">
                <a:latin typeface="+mn-lt"/>
                <a:ea typeface="Times New Roman" panose="02020603050405020304" pitchFamily="18" charset="0"/>
                <a:cs typeface="Aptos"/>
              </a:rPr>
              <a:t>work</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progress</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was</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minimal</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Two</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years</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ago</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his</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parents</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sought</a:t>
            </a:r>
            <a:r>
              <a:rPr lang="fi-FI" sz="2400" dirty="0">
                <a:latin typeface="+mn-lt"/>
                <a:ea typeface="Times New Roman" panose="02020603050405020304" pitchFamily="18" charset="0"/>
                <a:cs typeface="Aptos"/>
              </a:rPr>
              <a:t> help </a:t>
            </a:r>
            <a:r>
              <a:rPr lang="fi-FI" sz="2400" dirty="0" err="1">
                <a:latin typeface="+mn-lt"/>
                <a:ea typeface="Times New Roman" panose="02020603050405020304" pitchFamily="18" charset="0"/>
                <a:cs typeface="Aptos"/>
              </a:rPr>
              <a:t>from</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another</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specialist</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who</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encouraged</a:t>
            </a:r>
            <a:r>
              <a:rPr lang="fi-FI" sz="2400" dirty="0">
                <a:latin typeface="+mn-lt"/>
                <a:ea typeface="Times New Roman" panose="02020603050405020304" pitchFamily="18" charset="0"/>
                <a:cs typeface="Aptos"/>
              </a:rPr>
              <a:t> “T” to </a:t>
            </a:r>
            <a:r>
              <a:rPr lang="fi-FI" sz="2400" dirty="0" err="1">
                <a:latin typeface="+mn-lt"/>
                <a:ea typeface="Times New Roman" panose="02020603050405020304" pitchFamily="18" charset="0"/>
                <a:cs typeface="Aptos"/>
              </a:rPr>
              <a:t>continue</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with</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football</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honoring</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his</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preferences</a:t>
            </a:r>
            <a:r>
              <a:rPr lang="fi-FI" sz="2400" dirty="0">
                <a:latin typeface="+mn-lt"/>
                <a:ea typeface="Times New Roman" panose="02020603050405020304" pitchFamily="18" charset="0"/>
                <a:cs typeface="Aptos"/>
              </a:rPr>
              <a:t>. </a:t>
            </a:r>
            <a:r>
              <a:rPr lang="fi-FI" sz="2400" dirty="0" err="1">
                <a:latin typeface="+mn-lt"/>
                <a:ea typeface="Times New Roman" panose="02020603050405020304" pitchFamily="18" charset="0"/>
                <a:cs typeface="Aptos"/>
              </a:rPr>
              <a:t>However</a:t>
            </a:r>
            <a:r>
              <a:rPr lang="fi-FI" sz="2400" dirty="0">
                <a:latin typeface="+mn-lt"/>
                <a:ea typeface="Times New Roman" panose="02020603050405020304" pitchFamily="18" charset="0"/>
                <a:cs typeface="Aptos"/>
              </a:rPr>
              <a:t>, he </a:t>
            </a:r>
            <a:r>
              <a:rPr lang="fi-FI" sz="2400" dirty="0" err="1">
                <a:latin typeface="+mn-lt"/>
                <a:ea typeface="Times New Roman" panose="02020603050405020304" pitchFamily="18" charset="0"/>
                <a:cs typeface="Aptos"/>
              </a:rPr>
              <a:t>discontinued</a:t>
            </a:r>
            <a:r>
              <a:rPr lang="fi-FI" sz="2400" dirty="0">
                <a:latin typeface="+mn-lt"/>
                <a:ea typeface="Times New Roman" panose="02020603050405020304" pitchFamily="18" charset="0"/>
                <a:cs typeface="Aptos"/>
              </a:rPr>
              <a:t> </a:t>
            </a:r>
            <a:r>
              <a:rPr lang="fi-FI" sz="2400" dirty="0" err="1" smtClean="0">
                <a:latin typeface="+mn-lt"/>
              </a:rPr>
              <a:t>after</a:t>
            </a:r>
            <a:r>
              <a:rPr lang="fi-FI" sz="2400" dirty="0" smtClean="0">
                <a:latin typeface="+mn-lt"/>
              </a:rPr>
              <a:t> </a:t>
            </a:r>
            <a:r>
              <a:rPr lang="fi-FI" sz="2400" dirty="0" err="1">
                <a:latin typeface="+mn-lt"/>
              </a:rPr>
              <a:t>one</a:t>
            </a:r>
            <a:r>
              <a:rPr lang="fi-FI" sz="2400" dirty="0">
                <a:latin typeface="+mn-lt"/>
              </a:rPr>
              <a:t> </a:t>
            </a:r>
            <a:r>
              <a:rPr lang="fi-FI" sz="2400" dirty="0" err="1">
                <a:latin typeface="+mn-lt"/>
              </a:rPr>
              <a:t>month</a:t>
            </a:r>
            <a:r>
              <a:rPr lang="fi-FI" sz="2400" dirty="0">
                <a:latin typeface="+mn-lt"/>
              </a:rPr>
              <a:t> </a:t>
            </a:r>
            <a:r>
              <a:rPr lang="fi-FI" sz="2400" dirty="0" err="1">
                <a:latin typeface="+mn-lt"/>
              </a:rPr>
              <a:t>due</a:t>
            </a:r>
            <a:r>
              <a:rPr lang="fi-FI" sz="2400" dirty="0">
                <a:latin typeface="+mn-lt"/>
              </a:rPr>
              <a:t> to </a:t>
            </a:r>
            <a:r>
              <a:rPr lang="fi-FI" sz="2400" dirty="0" err="1">
                <a:latin typeface="+mn-lt"/>
              </a:rPr>
              <a:t>difficulties</a:t>
            </a:r>
            <a:r>
              <a:rPr lang="fi-FI" sz="2400" dirty="0">
                <a:latin typeface="+mn-lt"/>
              </a:rPr>
              <a:t> </a:t>
            </a:r>
            <a:r>
              <a:rPr lang="fi-FI" sz="2400" dirty="0" err="1">
                <a:latin typeface="+mn-lt"/>
              </a:rPr>
              <a:t>managing</a:t>
            </a:r>
            <a:r>
              <a:rPr lang="fi-FI" sz="2400" dirty="0">
                <a:latin typeface="+mn-lt"/>
              </a:rPr>
              <a:t> </a:t>
            </a:r>
            <a:r>
              <a:rPr lang="fi-FI" sz="2400" dirty="0" err="1">
                <a:latin typeface="+mn-lt"/>
              </a:rPr>
              <a:t>the</a:t>
            </a:r>
            <a:r>
              <a:rPr lang="fi-FI" sz="2400" dirty="0">
                <a:latin typeface="+mn-lt"/>
              </a:rPr>
              <a:t> </a:t>
            </a:r>
            <a:r>
              <a:rPr lang="fi-FI" sz="2400" dirty="0" err="1">
                <a:latin typeface="+mn-lt"/>
              </a:rPr>
              <a:t>demands</a:t>
            </a:r>
            <a:r>
              <a:rPr lang="fi-FI" sz="2400" dirty="0">
                <a:latin typeface="+mn-lt"/>
              </a:rPr>
              <a:t> of </a:t>
            </a:r>
            <a:r>
              <a:rPr lang="fi-FI" sz="2400" dirty="0" err="1">
                <a:latin typeface="+mn-lt"/>
              </a:rPr>
              <a:t>the</a:t>
            </a:r>
            <a:r>
              <a:rPr lang="fi-FI" sz="2400" dirty="0">
                <a:latin typeface="+mn-lt"/>
              </a:rPr>
              <a:t> team </a:t>
            </a:r>
            <a:r>
              <a:rPr lang="fi-FI" sz="2400" dirty="0" err="1">
                <a:latin typeface="+mn-lt"/>
              </a:rPr>
              <a:t>environment</a:t>
            </a:r>
            <a:r>
              <a:rPr lang="fi-FI" sz="2400" dirty="0">
                <a:latin typeface="+mn-lt"/>
              </a:rPr>
              <a:t>.</a:t>
            </a:r>
            <a:endParaRPr lang="en-GB" sz="2400" dirty="0">
              <a:latin typeface="+mn-lt"/>
            </a:endParaRPr>
          </a:p>
          <a:p>
            <a:pPr algn="just"/>
            <a:r>
              <a:rPr lang="fi-FI" sz="2400" dirty="0" err="1">
                <a:latin typeface="+mn-lt"/>
              </a:rPr>
              <a:t>Four</a:t>
            </a:r>
            <a:r>
              <a:rPr lang="fi-FI" sz="2400" dirty="0">
                <a:latin typeface="+mn-lt"/>
              </a:rPr>
              <a:t> </a:t>
            </a:r>
            <a:r>
              <a:rPr lang="fi-FI" sz="2400" dirty="0" err="1">
                <a:latin typeface="+mn-lt"/>
              </a:rPr>
              <a:t>months</a:t>
            </a:r>
            <a:r>
              <a:rPr lang="fi-FI" sz="2400" dirty="0">
                <a:latin typeface="+mn-lt"/>
              </a:rPr>
              <a:t> </a:t>
            </a:r>
            <a:r>
              <a:rPr lang="fi-FI" sz="2400" dirty="0" err="1">
                <a:latin typeface="+mn-lt"/>
              </a:rPr>
              <a:t>ago</a:t>
            </a:r>
            <a:r>
              <a:rPr lang="fi-FI" sz="2400" dirty="0">
                <a:latin typeface="+mn-lt"/>
              </a:rPr>
              <a:t>, “T” and </a:t>
            </a:r>
            <a:r>
              <a:rPr lang="fi-FI" sz="2400" dirty="0" err="1">
                <a:latin typeface="+mn-lt"/>
              </a:rPr>
              <a:t>his</a:t>
            </a:r>
            <a:r>
              <a:rPr lang="fi-FI" sz="2400" dirty="0">
                <a:latin typeface="+mn-lt"/>
              </a:rPr>
              <a:t> </a:t>
            </a:r>
            <a:r>
              <a:rPr lang="fi-FI" sz="2400" dirty="0" err="1">
                <a:latin typeface="+mn-lt"/>
              </a:rPr>
              <a:t>parents</a:t>
            </a:r>
            <a:r>
              <a:rPr lang="fi-FI" sz="2400" dirty="0">
                <a:latin typeface="+mn-lt"/>
              </a:rPr>
              <a:t> </a:t>
            </a:r>
            <a:r>
              <a:rPr lang="fi-FI" sz="2400" dirty="0" err="1">
                <a:latin typeface="+mn-lt"/>
              </a:rPr>
              <a:t>visited</a:t>
            </a:r>
            <a:r>
              <a:rPr lang="fi-FI" sz="2400" dirty="0">
                <a:latin typeface="+mn-lt"/>
              </a:rPr>
              <a:t> I-</a:t>
            </a:r>
            <a:r>
              <a:rPr lang="fi-FI" sz="2400" dirty="0" err="1">
                <a:latin typeface="+mn-lt"/>
              </a:rPr>
              <a:t>PAIDIs</a:t>
            </a:r>
            <a:r>
              <a:rPr lang="fi-FI" sz="2400" dirty="0">
                <a:latin typeface="+mn-lt"/>
              </a:rPr>
              <a:t> </a:t>
            </a:r>
            <a:r>
              <a:rPr lang="fi-FI" sz="2400" dirty="0" err="1">
                <a:latin typeface="+mn-lt"/>
              </a:rPr>
              <a:t>offices</a:t>
            </a:r>
            <a:r>
              <a:rPr lang="fi-FI" sz="2400" dirty="0">
                <a:latin typeface="+mn-lt"/>
              </a:rPr>
              <a:t>. </a:t>
            </a:r>
            <a:r>
              <a:rPr lang="fi-FI" sz="2400" dirty="0" err="1">
                <a:latin typeface="+mn-lt"/>
              </a:rPr>
              <a:t>Following</a:t>
            </a:r>
            <a:r>
              <a:rPr lang="fi-FI" sz="2400" dirty="0">
                <a:latin typeface="+mn-lt"/>
              </a:rPr>
              <a:t> </a:t>
            </a:r>
            <a:r>
              <a:rPr lang="fi-FI" sz="2400" dirty="0" err="1">
                <a:latin typeface="+mn-lt"/>
              </a:rPr>
              <a:t>detailed</a:t>
            </a:r>
            <a:r>
              <a:rPr lang="fi-FI" sz="2400" dirty="0">
                <a:latin typeface="+mn-lt"/>
              </a:rPr>
              <a:t> </a:t>
            </a:r>
            <a:r>
              <a:rPr lang="fi-FI" sz="2400" dirty="0" err="1">
                <a:latin typeface="+mn-lt"/>
              </a:rPr>
              <a:t>assessment</a:t>
            </a:r>
            <a:r>
              <a:rPr lang="fi-FI" sz="2400" dirty="0">
                <a:latin typeface="+mn-lt"/>
              </a:rPr>
              <a:t> and </a:t>
            </a:r>
            <a:r>
              <a:rPr lang="fi-FI" sz="2400" dirty="0" err="1">
                <a:latin typeface="+mn-lt"/>
              </a:rPr>
              <a:t>clinical</a:t>
            </a:r>
            <a:r>
              <a:rPr lang="fi-FI" sz="2400" dirty="0">
                <a:latin typeface="+mn-lt"/>
              </a:rPr>
              <a:t> </a:t>
            </a:r>
            <a:r>
              <a:rPr lang="fi-FI" sz="2400" dirty="0" err="1">
                <a:latin typeface="+mn-lt"/>
              </a:rPr>
              <a:t>observation</a:t>
            </a:r>
            <a:r>
              <a:rPr lang="fi-FI" sz="2400" dirty="0">
                <a:latin typeface="+mn-lt"/>
              </a:rPr>
              <a:t>, a </a:t>
            </a:r>
            <a:r>
              <a:rPr lang="fi-FI" sz="2400" dirty="0" err="1">
                <a:latin typeface="+mn-lt"/>
              </a:rPr>
              <a:t>holistic</a:t>
            </a:r>
            <a:r>
              <a:rPr lang="fi-FI" sz="2400" dirty="0">
                <a:latin typeface="+mn-lt"/>
              </a:rPr>
              <a:t> </a:t>
            </a:r>
            <a:r>
              <a:rPr lang="fi-FI" sz="2400" dirty="0" err="1">
                <a:latin typeface="+mn-lt"/>
              </a:rPr>
              <a:t>plan</a:t>
            </a:r>
            <a:r>
              <a:rPr lang="fi-FI" sz="2400" dirty="0">
                <a:latin typeface="+mn-lt"/>
              </a:rPr>
              <a:t> </a:t>
            </a:r>
            <a:r>
              <a:rPr lang="fi-FI" sz="2400" dirty="0" err="1">
                <a:latin typeface="+mn-lt"/>
              </a:rPr>
              <a:t>was</a:t>
            </a:r>
            <a:r>
              <a:rPr lang="fi-FI" sz="2400" dirty="0">
                <a:latin typeface="+mn-lt"/>
              </a:rPr>
              <a:t> </a:t>
            </a:r>
            <a:r>
              <a:rPr lang="fi-FI" sz="2400" dirty="0" err="1">
                <a:latin typeface="+mn-lt"/>
              </a:rPr>
              <a:t>developed</a:t>
            </a:r>
            <a:r>
              <a:rPr lang="fi-FI" sz="2400" dirty="0">
                <a:latin typeface="+mn-lt"/>
              </a:rPr>
              <a:t> </a:t>
            </a:r>
            <a:r>
              <a:rPr lang="fi-FI" sz="2400" dirty="0" err="1">
                <a:latin typeface="+mn-lt"/>
              </a:rPr>
              <a:t>focusing</a:t>
            </a:r>
            <a:r>
              <a:rPr lang="fi-FI" sz="2400" dirty="0">
                <a:latin typeface="+mn-lt"/>
              </a:rPr>
              <a:t> on </a:t>
            </a:r>
            <a:r>
              <a:rPr lang="fi-FI" sz="2400" dirty="0" err="1">
                <a:latin typeface="+mn-lt"/>
              </a:rPr>
              <a:t>healthy</a:t>
            </a:r>
            <a:r>
              <a:rPr lang="fi-FI" sz="2400" dirty="0">
                <a:latin typeface="+mn-lt"/>
              </a:rPr>
              <a:t> </a:t>
            </a:r>
            <a:r>
              <a:rPr lang="fi-FI" sz="2400" dirty="0" err="1">
                <a:latin typeface="+mn-lt"/>
              </a:rPr>
              <a:t>living</a:t>
            </a:r>
            <a:r>
              <a:rPr lang="fi-FI" sz="2400" dirty="0">
                <a:latin typeface="+mn-lt"/>
              </a:rPr>
              <a:t> </a:t>
            </a:r>
            <a:r>
              <a:rPr lang="fi-FI" sz="2400" dirty="0" err="1">
                <a:latin typeface="+mn-lt"/>
              </a:rPr>
              <a:t>practices</a:t>
            </a:r>
            <a:r>
              <a:rPr lang="fi-FI" sz="2400" dirty="0">
                <a:latin typeface="+mn-lt"/>
              </a:rPr>
              <a:t>, </a:t>
            </a:r>
            <a:r>
              <a:rPr lang="fi-FI" sz="2400" dirty="0" err="1">
                <a:latin typeface="+mn-lt"/>
              </a:rPr>
              <a:t>improved</a:t>
            </a:r>
            <a:r>
              <a:rPr lang="fi-FI" sz="2400" dirty="0">
                <a:latin typeface="+mn-lt"/>
              </a:rPr>
              <a:t> </a:t>
            </a:r>
            <a:r>
              <a:rPr lang="fi-FI" sz="2400" dirty="0" err="1">
                <a:latin typeface="+mn-lt"/>
              </a:rPr>
              <a:t>social</a:t>
            </a:r>
            <a:r>
              <a:rPr lang="fi-FI" sz="2400" dirty="0">
                <a:latin typeface="+mn-lt"/>
              </a:rPr>
              <a:t> </a:t>
            </a:r>
            <a:r>
              <a:rPr lang="fi-FI" sz="2400" dirty="0" err="1">
                <a:latin typeface="+mn-lt"/>
              </a:rPr>
              <a:t>interaction</a:t>
            </a:r>
            <a:r>
              <a:rPr lang="fi-FI" sz="2400" dirty="0">
                <a:latin typeface="+mn-lt"/>
              </a:rPr>
              <a:t>, and </a:t>
            </a:r>
            <a:r>
              <a:rPr lang="fi-FI" sz="2400" dirty="0" err="1">
                <a:latin typeface="+mn-lt"/>
              </a:rPr>
              <a:t>enhanced</a:t>
            </a:r>
            <a:r>
              <a:rPr lang="fi-FI" sz="2400" dirty="0">
                <a:latin typeface="+mn-lt"/>
              </a:rPr>
              <a:t> </a:t>
            </a:r>
            <a:r>
              <a:rPr lang="fi-FI" sz="2400" dirty="0" err="1">
                <a:latin typeface="+mn-lt"/>
              </a:rPr>
              <a:t>attention</a:t>
            </a:r>
            <a:r>
              <a:rPr lang="fi-FI" sz="2400" dirty="0">
                <a:latin typeface="+mn-lt"/>
              </a:rPr>
              <a:t> </a:t>
            </a:r>
            <a:r>
              <a:rPr lang="fi-FI" sz="2400" dirty="0" err="1">
                <a:latin typeface="+mn-lt"/>
              </a:rPr>
              <a:t>through</a:t>
            </a:r>
            <a:r>
              <a:rPr lang="fi-FI" sz="2400" dirty="0">
                <a:latin typeface="+mn-lt"/>
              </a:rPr>
              <a:t> an </a:t>
            </a:r>
            <a:r>
              <a:rPr lang="fi-FI" sz="2400" dirty="0" err="1">
                <a:latin typeface="+mn-lt"/>
              </a:rPr>
              <a:t>appropriate</a:t>
            </a:r>
            <a:r>
              <a:rPr lang="fi-FI" sz="2400" dirty="0">
                <a:latin typeface="+mn-lt"/>
              </a:rPr>
              <a:t> </a:t>
            </a:r>
            <a:r>
              <a:rPr lang="fi-FI" sz="2400" dirty="0" err="1">
                <a:latin typeface="+mn-lt"/>
              </a:rPr>
              <a:t>physical</a:t>
            </a:r>
            <a:r>
              <a:rPr lang="fi-FI" sz="2400" dirty="0">
                <a:latin typeface="+mn-lt"/>
              </a:rPr>
              <a:t> </a:t>
            </a:r>
            <a:r>
              <a:rPr lang="fi-FI" sz="2400" dirty="0" err="1">
                <a:latin typeface="+mn-lt"/>
              </a:rPr>
              <a:t>activity</a:t>
            </a:r>
            <a:r>
              <a:rPr lang="fi-FI" sz="2400" dirty="0">
                <a:latin typeface="+mn-lt"/>
              </a:rPr>
              <a:t>:</a:t>
            </a:r>
            <a:endParaRPr lang="en-GB" sz="2400" dirty="0">
              <a:latin typeface="+mn-lt"/>
            </a:endParaRPr>
          </a:p>
          <a:p>
            <a:pPr marL="342900" lvl="0" indent="-342900" algn="just">
              <a:buFont typeface="Arial" panose="020B0604020202020204" pitchFamily="34" charset="0"/>
              <a:buChar char="•"/>
            </a:pPr>
            <a:r>
              <a:rPr lang="fi-FI" sz="2400" dirty="0" err="1">
                <a:latin typeface="+mn-lt"/>
              </a:rPr>
              <a:t>Regular</a:t>
            </a:r>
            <a:r>
              <a:rPr lang="fi-FI" sz="2400" dirty="0">
                <a:latin typeface="+mn-lt"/>
              </a:rPr>
              <a:t> </a:t>
            </a:r>
            <a:r>
              <a:rPr lang="fi-FI" sz="2400" dirty="0" err="1">
                <a:latin typeface="+mn-lt"/>
              </a:rPr>
              <a:t>physical</a:t>
            </a:r>
            <a:r>
              <a:rPr lang="fi-FI" sz="2400" dirty="0">
                <a:latin typeface="+mn-lt"/>
              </a:rPr>
              <a:t> </a:t>
            </a:r>
            <a:r>
              <a:rPr lang="fi-FI" sz="2400" dirty="0" err="1">
                <a:latin typeface="+mn-lt"/>
              </a:rPr>
              <a:t>exercise</a:t>
            </a:r>
            <a:r>
              <a:rPr lang="fi-FI" sz="2400" dirty="0">
                <a:latin typeface="+mn-lt"/>
              </a:rPr>
              <a:t> to </a:t>
            </a:r>
            <a:r>
              <a:rPr lang="fi-FI" sz="2400" dirty="0" err="1">
                <a:latin typeface="+mn-lt"/>
              </a:rPr>
              <a:t>regulate</a:t>
            </a:r>
            <a:r>
              <a:rPr lang="fi-FI" sz="2400" dirty="0">
                <a:latin typeface="+mn-lt"/>
              </a:rPr>
              <a:t> </a:t>
            </a:r>
            <a:r>
              <a:rPr lang="fi-FI" sz="2400" dirty="0" err="1">
                <a:latin typeface="+mn-lt"/>
              </a:rPr>
              <a:t>hyperactivity</a:t>
            </a:r>
            <a:endParaRPr lang="en-GB" sz="2400" dirty="0">
              <a:latin typeface="+mn-lt"/>
            </a:endParaRPr>
          </a:p>
          <a:p>
            <a:pPr marL="342900" lvl="0" indent="-342900" algn="just">
              <a:buFont typeface="Arial" panose="020B0604020202020204" pitchFamily="34" charset="0"/>
              <a:buChar char="•"/>
            </a:pPr>
            <a:r>
              <a:rPr lang="fi-FI" sz="2400" dirty="0" err="1">
                <a:latin typeface="+mn-lt"/>
              </a:rPr>
              <a:t>Behavioral</a:t>
            </a:r>
            <a:r>
              <a:rPr lang="fi-FI" sz="2400" dirty="0">
                <a:latin typeface="+mn-lt"/>
              </a:rPr>
              <a:t> </a:t>
            </a:r>
            <a:r>
              <a:rPr lang="fi-FI" sz="2400" dirty="0" err="1">
                <a:latin typeface="+mn-lt"/>
              </a:rPr>
              <a:t>rewards</a:t>
            </a:r>
            <a:r>
              <a:rPr lang="fi-FI" sz="2400" dirty="0">
                <a:latin typeface="+mn-lt"/>
              </a:rPr>
              <a:t> to </a:t>
            </a:r>
            <a:r>
              <a:rPr lang="fi-FI" sz="2400" dirty="0" err="1">
                <a:latin typeface="+mn-lt"/>
              </a:rPr>
              <a:t>encourage</a:t>
            </a:r>
            <a:r>
              <a:rPr lang="fi-FI" sz="2400" dirty="0">
                <a:latin typeface="+mn-lt"/>
              </a:rPr>
              <a:t> </a:t>
            </a:r>
            <a:r>
              <a:rPr lang="fi-FI" sz="2400" dirty="0" err="1">
                <a:latin typeface="+mn-lt"/>
              </a:rPr>
              <a:t>persistence</a:t>
            </a:r>
            <a:r>
              <a:rPr lang="fi-FI" sz="2400" dirty="0">
                <a:latin typeface="+mn-lt"/>
              </a:rPr>
              <a:t> and </a:t>
            </a:r>
            <a:r>
              <a:rPr lang="fi-FI" sz="2400" dirty="0" err="1">
                <a:latin typeface="+mn-lt"/>
              </a:rPr>
              <a:t>healthy</a:t>
            </a:r>
            <a:r>
              <a:rPr lang="fi-FI" sz="2400" dirty="0">
                <a:latin typeface="+mn-lt"/>
              </a:rPr>
              <a:t> </a:t>
            </a:r>
            <a:r>
              <a:rPr lang="fi-FI" sz="2400" dirty="0" err="1">
                <a:latin typeface="+mn-lt"/>
              </a:rPr>
              <a:t>routines</a:t>
            </a:r>
            <a:endParaRPr lang="en-GB" sz="2400" dirty="0">
              <a:latin typeface="+mn-lt"/>
            </a:endParaRPr>
          </a:p>
          <a:p>
            <a:pPr marL="342900" lvl="0" indent="-342900" algn="just">
              <a:buFont typeface="Arial" panose="020B0604020202020204" pitchFamily="34" charset="0"/>
              <a:buChar char="•"/>
            </a:pPr>
            <a:r>
              <a:rPr lang="fi-FI" sz="2400" dirty="0" err="1">
                <a:latin typeface="+mn-lt"/>
              </a:rPr>
              <a:t>Cooperative</a:t>
            </a:r>
            <a:r>
              <a:rPr lang="fi-FI" sz="2400" dirty="0">
                <a:latin typeface="+mn-lt"/>
              </a:rPr>
              <a:t> </a:t>
            </a:r>
            <a:r>
              <a:rPr lang="fi-FI" sz="2400" dirty="0" err="1">
                <a:latin typeface="+mn-lt"/>
              </a:rPr>
              <a:t>strategies</a:t>
            </a:r>
            <a:r>
              <a:rPr lang="fi-FI" sz="2400" dirty="0">
                <a:latin typeface="+mn-lt"/>
              </a:rPr>
              <a:t> </a:t>
            </a:r>
            <a:r>
              <a:rPr lang="fi-FI" sz="2400" dirty="0" err="1">
                <a:latin typeface="+mn-lt"/>
              </a:rPr>
              <a:t>between</a:t>
            </a:r>
            <a:r>
              <a:rPr lang="fi-FI" sz="2400" dirty="0">
                <a:latin typeface="+mn-lt"/>
              </a:rPr>
              <a:t> </a:t>
            </a:r>
            <a:r>
              <a:rPr lang="fi-FI" sz="2400" dirty="0" err="1">
                <a:latin typeface="+mn-lt"/>
              </a:rPr>
              <a:t>parents</a:t>
            </a:r>
            <a:r>
              <a:rPr lang="fi-FI" sz="2400" dirty="0">
                <a:latin typeface="+mn-lt"/>
              </a:rPr>
              <a:t> and </a:t>
            </a:r>
            <a:r>
              <a:rPr lang="fi-FI" sz="2400" dirty="0" err="1">
                <a:latin typeface="+mn-lt"/>
              </a:rPr>
              <a:t>the</a:t>
            </a:r>
            <a:r>
              <a:rPr lang="fi-FI" sz="2400" dirty="0">
                <a:latin typeface="+mn-lt"/>
              </a:rPr>
              <a:t> </a:t>
            </a:r>
            <a:r>
              <a:rPr lang="fi-FI" sz="2400" dirty="0" err="1">
                <a:latin typeface="+mn-lt"/>
              </a:rPr>
              <a:t>therapist</a:t>
            </a:r>
            <a:endParaRPr lang="en-GB" sz="2400" dirty="0">
              <a:latin typeface="+mn-lt"/>
            </a:endParaRPr>
          </a:p>
          <a:p>
            <a:pPr marL="342900" lvl="0" indent="-342900" algn="just">
              <a:buFont typeface="Arial" panose="020B0604020202020204" pitchFamily="34" charset="0"/>
              <a:buChar char="•"/>
            </a:pPr>
            <a:r>
              <a:rPr lang="fi-FI" sz="2400" dirty="0">
                <a:latin typeface="+mn-lt"/>
              </a:rPr>
              <a:t>Building </a:t>
            </a:r>
            <a:r>
              <a:rPr lang="fi-FI" sz="2400" dirty="0" err="1">
                <a:latin typeface="+mn-lt"/>
              </a:rPr>
              <a:t>confidence</a:t>
            </a:r>
            <a:r>
              <a:rPr lang="fi-FI" sz="2400" dirty="0">
                <a:latin typeface="+mn-lt"/>
              </a:rPr>
              <a:t> </a:t>
            </a:r>
            <a:r>
              <a:rPr lang="fi-FI" sz="2400" dirty="0" err="1">
                <a:latin typeface="+mn-lt"/>
              </a:rPr>
              <a:t>through</a:t>
            </a:r>
            <a:r>
              <a:rPr lang="fi-FI" sz="2400" dirty="0">
                <a:latin typeface="+mn-lt"/>
              </a:rPr>
              <a:t> </a:t>
            </a:r>
            <a:r>
              <a:rPr lang="fi-FI" sz="2400" dirty="0" err="1">
                <a:latin typeface="+mn-lt"/>
              </a:rPr>
              <a:t>achievable</a:t>
            </a:r>
            <a:r>
              <a:rPr lang="fi-FI" sz="2400" dirty="0">
                <a:latin typeface="+mn-lt"/>
              </a:rPr>
              <a:t> </a:t>
            </a:r>
            <a:r>
              <a:rPr lang="fi-FI" sz="2400" dirty="0" err="1">
                <a:latin typeface="+mn-lt"/>
              </a:rPr>
              <a:t>physical</a:t>
            </a:r>
            <a:r>
              <a:rPr lang="fi-FI" sz="2400" dirty="0">
                <a:latin typeface="+mn-lt"/>
              </a:rPr>
              <a:t> </a:t>
            </a:r>
            <a:r>
              <a:rPr lang="fi-FI" sz="2400" dirty="0" err="1">
                <a:latin typeface="+mn-lt"/>
              </a:rPr>
              <a:t>challenges</a:t>
            </a:r>
            <a:endParaRPr lang="en-GB" sz="2400" dirty="0">
              <a:latin typeface="+mn-lt"/>
            </a:endParaRPr>
          </a:p>
          <a:p>
            <a:pPr algn="just"/>
            <a:endParaRPr lang="fi-FI" sz="2400" dirty="0" smtClean="0">
              <a:latin typeface="+mn-lt"/>
            </a:endParaRPr>
          </a:p>
          <a:p>
            <a:pPr algn="just"/>
            <a:r>
              <a:rPr lang="fi-FI" sz="2400" dirty="0" err="1" smtClean="0">
                <a:latin typeface="+mn-lt"/>
              </a:rPr>
              <a:t>After</a:t>
            </a:r>
            <a:r>
              <a:rPr lang="fi-FI" sz="2400" dirty="0" smtClean="0">
                <a:latin typeface="+mn-lt"/>
              </a:rPr>
              <a:t> </a:t>
            </a:r>
            <a:r>
              <a:rPr lang="fi-FI" sz="2400" dirty="0" err="1">
                <a:latin typeface="+mn-lt"/>
              </a:rPr>
              <a:t>one</a:t>
            </a:r>
            <a:r>
              <a:rPr lang="fi-FI" sz="2400" dirty="0">
                <a:latin typeface="+mn-lt"/>
              </a:rPr>
              <a:t> </a:t>
            </a:r>
            <a:r>
              <a:rPr lang="fi-FI" sz="2400" dirty="0" err="1">
                <a:latin typeface="+mn-lt"/>
              </a:rPr>
              <a:t>month</a:t>
            </a:r>
            <a:r>
              <a:rPr lang="fi-FI" sz="2400" dirty="0">
                <a:latin typeface="+mn-lt"/>
              </a:rPr>
              <a:t> of </a:t>
            </a:r>
            <a:r>
              <a:rPr lang="fi-FI" sz="2400" dirty="0" err="1">
                <a:latin typeface="+mn-lt"/>
              </a:rPr>
              <a:t>integrated</a:t>
            </a:r>
            <a:r>
              <a:rPr lang="fi-FI" sz="2400" dirty="0">
                <a:latin typeface="+mn-lt"/>
              </a:rPr>
              <a:t> intervention—</a:t>
            </a:r>
            <a:r>
              <a:rPr lang="fi-FI" sz="2400" dirty="0" err="1">
                <a:latin typeface="+mn-lt"/>
              </a:rPr>
              <a:t>including</a:t>
            </a:r>
            <a:r>
              <a:rPr lang="fi-FI" sz="2400" dirty="0">
                <a:latin typeface="+mn-lt"/>
              </a:rPr>
              <a:t> </a:t>
            </a:r>
            <a:r>
              <a:rPr lang="fi-FI" sz="2400" dirty="0" err="1">
                <a:latin typeface="+mn-lt"/>
              </a:rPr>
              <a:t>structured</a:t>
            </a:r>
            <a:r>
              <a:rPr lang="fi-FI" sz="2400" dirty="0">
                <a:latin typeface="+mn-lt"/>
              </a:rPr>
              <a:t> </a:t>
            </a:r>
            <a:r>
              <a:rPr lang="fi-FI" sz="2400" dirty="0" err="1">
                <a:latin typeface="+mn-lt"/>
              </a:rPr>
              <a:t>physical</a:t>
            </a:r>
            <a:r>
              <a:rPr lang="fi-FI" sz="2400" dirty="0">
                <a:latin typeface="+mn-lt"/>
              </a:rPr>
              <a:t> </a:t>
            </a:r>
            <a:r>
              <a:rPr lang="fi-FI" sz="2400" dirty="0" err="1">
                <a:latin typeface="+mn-lt"/>
              </a:rPr>
              <a:t>activity</a:t>
            </a:r>
            <a:r>
              <a:rPr lang="fi-FI" sz="2400" dirty="0">
                <a:latin typeface="+mn-lt"/>
              </a:rPr>
              <a:t>, </a:t>
            </a:r>
            <a:r>
              <a:rPr lang="fi-FI" sz="2400" dirty="0" err="1">
                <a:latin typeface="+mn-lt"/>
              </a:rPr>
              <a:t>healthy-habit</a:t>
            </a:r>
            <a:r>
              <a:rPr lang="fi-FI" sz="2400" dirty="0">
                <a:latin typeface="+mn-lt"/>
              </a:rPr>
              <a:t> </a:t>
            </a:r>
            <a:r>
              <a:rPr lang="fi-FI" sz="2400" dirty="0" err="1">
                <a:latin typeface="+mn-lt"/>
              </a:rPr>
              <a:t>reinforcement</a:t>
            </a:r>
            <a:r>
              <a:rPr lang="fi-FI" sz="2400" dirty="0">
                <a:latin typeface="+mn-lt"/>
              </a:rPr>
              <a:t>, </a:t>
            </a:r>
            <a:r>
              <a:rPr lang="fi-FI" sz="2400" dirty="0" err="1">
                <a:latin typeface="+mn-lt"/>
              </a:rPr>
              <a:t>reward</a:t>
            </a:r>
            <a:r>
              <a:rPr lang="fi-FI" sz="2400" dirty="0">
                <a:latin typeface="+mn-lt"/>
              </a:rPr>
              <a:t> </a:t>
            </a:r>
            <a:r>
              <a:rPr lang="fi-FI" sz="2400" dirty="0" err="1">
                <a:latin typeface="+mn-lt"/>
              </a:rPr>
              <a:t>systems</a:t>
            </a:r>
            <a:r>
              <a:rPr lang="fi-FI" sz="2400" dirty="0">
                <a:latin typeface="+mn-lt"/>
              </a:rPr>
              <a:t>, and </a:t>
            </a:r>
            <a:r>
              <a:rPr lang="fi-FI" sz="2400" dirty="0" err="1">
                <a:latin typeface="+mn-lt"/>
              </a:rPr>
              <a:t>consistent</a:t>
            </a:r>
            <a:r>
              <a:rPr lang="fi-FI" sz="2400" dirty="0">
                <a:latin typeface="+mn-lt"/>
              </a:rPr>
              <a:t> </a:t>
            </a:r>
            <a:r>
              <a:rPr lang="fi-FI" sz="2400" dirty="0" err="1">
                <a:latin typeface="+mn-lt"/>
              </a:rPr>
              <a:t>parental</a:t>
            </a:r>
            <a:r>
              <a:rPr lang="fi-FI" sz="2400" dirty="0">
                <a:latin typeface="+mn-lt"/>
              </a:rPr>
              <a:t> </a:t>
            </a:r>
            <a:r>
              <a:rPr lang="fi-FI" sz="2400" dirty="0" err="1">
                <a:latin typeface="+mn-lt"/>
              </a:rPr>
              <a:t>collaboration</a:t>
            </a:r>
            <a:r>
              <a:rPr lang="fi-FI" sz="2400" dirty="0">
                <a:latin typeface="+mn-lt"/>
              </a:rPr>
              <a:t>—“T” </a:t>
            </a:r>
            <a:r>
              <a:rPr lang="fi-FI" sz="2400" dirty="0" err="1">
                <a:latin typeface="+mn-lt"/>
              </a:rPr>
              <a:t>showed</a:t>
            </a:r>
            <a:r>
              <a:rPr lang="fi-FI" sz="2400" dirty="0">
                <a:latin typeface="+mn-lt"/>
              </a:rPr>
              <a:t> </a:t>
            </a:r>
            <a:r>
              <a:rPr lang="fi-FI" sz="2400" dirty="0" err="1">
                <a:latin typeface="+mn-lt"/>
              </a:rPr>
              <a:t>significant</a:t>
            </a:r>
            <a:r>
              <a:rPr lang="fi-FI" sz="2400" dirty="0">
                <a:latin typeface="+mn-lt"/>
              </a:rPr>
              <a:t> </a:t>
            </a:r>
            <a:r>
              <a:rPr lang="fi-FI" sz="2400" dirty="0" err="1">
                <a:latin typeface="+mn-lt"/>
              </a:rPr>
              <a:t>improvements</a:t>
            </a:r>
            <a:r>
              <a:rPr lang="fi-FI" sz="2400" dirty="0">
                <a:latin typeface="+mn-lt"/>
              </a:rPr>
              <a:t>. He </a:t>
            </a:r>
            <a:r>
              <a:rPr lang="fi-FI" sz="2400" dirty="0" err="1">
                <a:latin typeface="+mn-lt"/>
              </a:rPr>
              <a:t>began</a:t>
            </a:r>
            <a:r>
              <a:rPr lang="fi-FI" sz="2400" dirty="0">
                <a:latin typeface="+mn-lt"/>
              </a:rPr>
              <a:t> </a:t>
            </a:r>
            <a:r>
              <a:rPr lang="fi-FI" sz="2400" dirty="0" err="1">
                <a:latin typeface="+mn-lt"/>
              </a:rPr>
              <a:t>studying</a:t>
            </a:r>
            <a:r>
              <a:rPr lang="fi-FI" sz="2400" dirty="0">
                <a:latin typeface="+mn-lt"/>
              </a:rPr>
              <a:t> </a:t>
            </a:r>
            <a:r>
              <a:rPr lang="fi-FI" sz="2400" dirty="0" err="1">
                <a:latin typeface="+mn-lt"/>
              </a:rPr>
              <a:t>independently</a:t>
            </a:r>
            <a:r>
              <a:rPr lang="fi-FI" sz="2400" dirty="0">
                <a:latin typeface="+mn-lt"/>
              </a:rPr>
              <a:t>, </a:t>
            </a:r>
            <a:r>
              <a:rPr lang="fi-FI" sz="2400" dirty="0" err="1">
                <a:latin typeface="+mn-lt"/>
              </a:rPr>
              <a:t>following</a:t>
            </a:r>
            <a:r>
              <a:rPr lang="fi-FI" sz="2400" dirty="0">
                <a:latin typeface="+mn-lt"/>
              </a:rPr>
              <a:t> </a:t>
            </a:r>
            <a:r>
              <a:rPr lang="fi-FI" sz="2400" dirty="0" err="1">
                <a:latin typeface="+mn-lt"/>
              </a:rPr>
              <a:t>his</a:t>
            </a:r>
            <a:r>
              <a:rPr lang="fi-FI" sz="2400" dirty="0">
                <a:latin typeface="+mn-lt"/>
              </a:rPr>
              <a:t> </a:t>
            </a:r>
            <a:r>
              <a:rPr lang="fi-FI" sz="2400" dirty="0" err="1">
                <a:latin typeface="+mn-lt"/>
              </a:rPr>
              <a:t>daily</a:t>
            </a:r>
            <a:r>
              <a:rPr lang="fi-FI" sz="2400" dirty="0">
                <a:latin typeface="+mn-lt"/>
              </a:rPr>
              <a:t> routine </a:t>
            </a:r>
            <a:r>
              <a:rPr lang="fi-FI" sz="2400" dirty="0" err="1">
                <a:latin typeface="+mn-lt"/>
              </a:rPr>
              <a:t>more</a:t>
            </a:r>
            <a:r>
              <a:rPr lang="fi-FI" sz="2400" dirty="0">
                <a:latin typeface="+mn-lt"/>
              </a:rPr>
              <a:t> </a:t>
            </a:r>
            <a:r>
              <a:rPr lang="fi-FI" sz="2400" dirty="0" err="1">
                <a:latin typeface="+mn-lt"/>
              </a:rPr>
              <a:t>reliably</a:t>
            </a:r>
            <a:r>
              <a:rPr lang="fi-FI" sz="2400" dirty="0">
                <a:latin typeface="+mn-lt"/>
              </a:rPr>
              <a:t>, and </a:t>
            </a:r>
            <a:r>
              <a:rPr lang="fi-FI" sz="2400" dirty="0" err="1">
                <a:latin typeface="+mn-lt"/>
              </a:rPr>
              <a:t>became</a:t>
            </a:r>
            <a:r>
              <a:rPr lang="fi-FI" sz="2400" dirty="0">
                <a:latin typeface="+mn-lt"/>
              </a:rPr>
              <a:t> </a:t>
            </a:r>
            <a:r>
              <a:rPr lang="fi-FI" sz="2400" dirty="0" err="1">
                <a:latin typeface="+mn-lt"/>
              </a:rPr>
              <a:t>more</a:t>
            </a:r>
            <a:r>
              <a:rPr lang="fi-FI" sz="2400" dirty="0">
                <a:latin typeface="+mn-lt"/>
              </a:rPr>
              <a:t> </a:t>
            </a:r>
            <a:r>
              <a:rPr lang="fi-FI" sz="2400" dirty="0" err="1">
                <a:latin typeface="+mn-lt"/>
              </a:rPr>
              <a:t>active</a:t>
            </a:r>
            <a:r>
              <a:rPr lang="fi-FI" sz="2400" dirty="0">
                <a:latin typeface="+mn-lt"/>
              </a:rPr>
              <a:t> </a:t>
            </a:r>
            <a:r>
              <a:rPr lang="fi-FI" sz="2400" dirty="0" err="1">
                <a:latin typeface="+mn-lt"/>
              </a:rPr>
              <a:t>physically</a:t>
            </a:r>
            <a:r>
              <a:rPr lang="fi-FI" sz="2400" dirty="0">
                <a:latin typeface="+mn-lt"/>
              </a:rPr>
              <a:t>. </a:t>
            </a:r>
            <a:endParaRPr lang="en-GB" sz="2400" dirty="0">
              <a:latin typeface="+mn-lt"/>
            </a:endParaRPr>
          </a:p>
        </p:txBody>
      </p:sp>
      <p:sp>
        <p:nvSpPr>
          <p:cNvPr id="8" name="Rectangle 7"/>
          <p:cNvSpPr/>
          <p:nvPr/>
        </p:nvSpPr>
        <p:spPr>
          <a:xfrm>
            <a:off x="6031161" y="9406546"/>
            <a:ext cx="5110694" cy="400110"/>
          </a:xfrm>
          <a:prstGeom prst="rect">
            <a:avLst/>
          </a:prstGeom>
        </p:spPr>
        <p:txBody>
          <a:bodyPr wrap="none">
            <a:spAutoFit/>
          </a:bodyPr>
          <a:lstStyle/>
          <a:p>
            <a:r>
              <a:rPr lang="en-GB" sz="2000" b="1" dirty="0" smtClean="0"/>
              <a:t>[See Module 6 for complete Case study] </a:t>
            </a:r>
            <a:endParaRPr lang="en-GB" sz="2000" b="1" dirty="0"/>
          </a:p>
        </p:txBody>
      </p:sp>
    </p:spTree>
    <p:extLst>
      <p:ext uri="{BB962C8B-B14F-4D97-AF65-F5344CB8AC3E}">
        <p14:creationId xmlns:p14="http://schemas.microsoft.com/office/powerpoint/2010/main" val="1596684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Shape 94"/>
        <p:cNvGrpSpPr/>
        <p:nvPr/>
      </p:nvGrpSpPr>
      <p:grpSpPr>
        <a:xfrm>
          <a:off x="0" y="0"/>
          <a:ext cx="0" cy="0"/>
          <a:chOff x="0" y="0"/>
          <a:chExt cx="0" cy="0"/>
        </a:xfrm>
      </p:grpSpPr>
      <p:sp>
        <p:nvSpPr>
          <p:cNvPr id="95" name="Google Shape;95;p2"/>
          <p:cNvSpPr/>
          <p:nvPr/>
        </p:nvSpPr>
        <p:spPr>
          <a:xfrm rot="5400000">
            <a:off x="8929929" y="-8905757"/>
            <a:ext cx="428148" cy="18288000"/>
          </a:xfrm>
          <a:custGeom>
            <a:avLst/>
            <a:gdLst/>
            <a:ahLst/>
            <a:cxnLst/>
            <a:rect l="l" t="t" r="r" b="b"/>
            <a:pathLst>
              <a:path w="570865" h="24384000" extrusionOk="0">
                <a:moveTo>
                  <a:pt x="0" y="0"/>
                </a:moveTo>
                <a:lnTo>
                  <a:pt x="570865" y="0"/>
                </a:lnTo>
                <a:lnTo>
                  <a:pt x="570865" y="24384000"/>
                </a:lnTo>
                <a:lnTo>
                  <a:pt x="0" y="24384000"/>
                </a:lnTo>
                <a:lnTo>
                  <a:pt x="0" y="0"/>
                </a:lnTo>
                <a:close/>
              </a:path>
            </a:pathLst>
          </a:custGeom>
          <a:solidFill>
            <a:srgbClr val="57B6B0"/>
          </a:solidFill>
          <a:ln w="12700" cap="flat" cmpd="sng">
            <a:solidFill>
              <a:srgbClr val="000000"/>
            </a:solidFill>
            <a:prstDash val="solid"/>
            <a:round/>
            <a:headEnd type="none" w="sm" len="sm"/>
            <a:tailEnd type="none" w="sm" len="sm"/>
          </a:ln>
        </p:spPr>
      </p:sp>
      <p:sp>
        <p:nvSpPr>
          <p:cNvPr id="106" name="Google Shape;106;p2"/>
          <p:cNvSpPr/>
          <p:nvPr/>
        </p:nvSpPr>
        <p:spPr>
          <a:xfrm>
            <a:off x="14800327" y="9029700"/>
            <a:ext cx="3237261" cy="877920"/>
          </a:xfrm>
          <a:custGeom>
            <a:avLst/>
            <a:gdLst/>
            <a:ahLst/>
            <a:cxnLst/>
            <a:rect l="l" t="t" r="r" b="b"/>
            <a:pathLst>
              <a:path w="4316349" h="1170559" extrusionOk="0">
                <a:moveTo>
                  <a:pt x="0" y="0"/>
                </a:moveTo>
                <a:lnTo>
                  <a:pt x="4316349" y="0"/>
                </a:lnTo>
                <a:lnTo>
                  <a:pt x="4316349" y="1170559"/>
                </a:lnTo>
                <a:lnTo>
                  <a:pt x="0" y="1170559"/>
                </a:lnTo>
                <a:lnTo>
                  <a:pt x="0" y="0"/>
                </a:lnTo>
                <a:close/>
              </a:path>
            </a:pathLst>
          </a:custGeom>
          <a:blipFill rotWithShape="1">
            <a:blip r:embed="rId3">
              <a:alphaModFix/>
            </a:blip>
            <a:stretch>
              <a:fillRect b="1"/>
            </a:stretch>
          </a:blipFill>
          <a:ln>
            <a:noFill/>
          </a:ln>
        </p:spPr>
      </p:sp>
      <p:pic>
        <p:nvPicPr>
          <p:cNvPr id="107" name="Google Shape;107;p2"/>
          <p:cNvPicPr preferRelativeResize="0"/>
          <p:nvPr/>
        </p:nvPicPr>
        <p:blipFill rotWithShape="1">
          <a:blip r:embed="rId4">
            <a:alphaModFix/>
          </a:blip>
          <a:srcRect l="18506" t="17006" r="17007" b="21506"/>
          <a:stretch/>
        </p:blipFill>
        <p:spPr>
          <a:xfrm>
            <a:off x="228600" y="8187329"/>
            <a:ext cx="2144090" cy="2044365"/>
          </a:xfrm>
          <a:prstGeom prst="rect">
            <a:avLst/>
          </a:prstGeom>
          <a:noFill/>
          <a:ln>
            <a:noFill/>
          </a:ln>
        </p:spPr>
      </p:pic>
      <p:graphicFrame>
        <p:nvGraphicFramePr>
          <p:cNvPr id="6" name="Table 5"/>
          <p:cNvGraphicFramePr>
            <a:graphicFrameLocks noGrp="1"/>
          </p:cNvGraphicFramePr>
          <p:nvPr>
            <p:extLst>
              <p:ext uri="{D42A27DB-BD31-4B8C-83A1-F6EECF244321}">
                <p14:modId xmlns:p14="http://schemas.microsoft.com/office/powerpoint/2010/main" val="7500982"/>
              </p:ext>
            </p:extLst>
          </p:nvPr>
        </p:nvGraphicFramePr>
        <p:xfrm>
          <a:off x="3319553" y="2138950"/>
          <a:ext cx="11648899" cy="6048379"/>
        </p:xfrm>
        <a:graphic>
          <a:graphicData uri="http://schemas.openxmlformats.org/drawingml/2006/table">
            <a:tbl>
              <a:tblPr/>
              <a:tblGrid>
                <a:gridCol w="354098">
                  <a:extLst>
                    <a:ext uri="{9D8B030D-6E8A-4147-A177-3AD203B41FA5}">
                      <a16:colId xmlns:a16="http://schemas.microsoft.com/office/drawing/2014/main" val="1717178266"/>
                    </a:ext>
                  </a:extLst>
                </a:gridCol>
                <a:gridCol w="5066318">
                  <a:extLst>
                    <a:ext uri="{9D8B030D-6E8A-4147-A177-3AD203B41FA5}">
                      <a16:colId xmlns:a16="http://schemas.microsoft.com/office/drawing/2014/main" val="1686966360"/>
                    </a:ext>
                  </a:extLst>
                </a:gridCol>
                <a:gridCol w="6228483">
                  <a:extLst>
                    <a:ext uri="{9D8B030D-6E8A-4147-A177-3AD203B41FA5}">
                      <a16:colId xmlns:a16="http://schemas.microsoft.com/office/drawing/2014/main" val="3321318911"/>
                    </a:ext>
                  </a:extLst>
                </a:gridCol>
              </a:tblGrid>
              <a:tr h="941109">
                <a:tc>
                  <a:txBody>
                    <a:bodyPr/>
                    <a:lstStyle/>
                    <a:p>
                      <a:pPr fontAlgn="t"/>
                      <a:r>
                        <a:rPr lang="en-GB" sz="1200">
                          <a:effectLst/>
                        </a:rPr>
                        <a:t> </a:t>
                      </a: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30480" cap="flat" cmpd="sng" algn="ctr">
                      <a:solidFill>
                        <a:srgbClr val="FFFFFF"/>
                      </a:solidFill>
                      <a:prstDash val="solid"/>
                      <a:round/>
                      <a:headEnd type="none" w="med" len="med"/>
                      <a:tailEnd type="none" w="med" len="med"/>
                    </a:lnB>
                    <a:solidFill>
                      <a:srgbClr val="6A4C8C"/>
                    </a:solidFill>
                  </a:tcPr>
                </a:tc>
                <a:tc>
                  <a:txBody>
                    <a:bodyPr/>
                    <a:lstStyle/>
                    <a:p>
                      <a:pPr algn="ctr" rtl="0" fontAlgn="t">
                        <a:spcBef>
                          <a:spcPts val="0"/>
                        </a:spcBef>
                        <a:spcAft>
                          <a:spcPts val="0"/>
                        </a:spcAft>
                      </a:pPr>
                      <a:r>
                        <a:rPr lang="en-GB" sz="2800" b="1" i="0" u="none" strike="noStrike" dirty="0">
                          <a:solidFill>
                            <a:srgbClr val="FFFFFF"/>
                          </a:solidFill>
                          <a:effectLst/>
                          <a:latin typeface="+mn-lt"/>
                        </a:rPr>
                        <a:t>Individual Exercise</a:t>
                      </a:r>
                      <a:endParaRPr lang="en-GB" sz="2800" b="1" dirty="0">
                        <a:effectLst/>
                        <a:latin typeface="+mn-l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30480" cap="flat" cmpd="sng" algn="ctr">
                      <a:solidFill>
                        <a:srgbClr val="FFFFFF"/>
                      </a:solidFill>
                      <a:prstDash val="solid"/>
                      <a:round/>
                      <a:headEnd type="none" w="med" len="med"/>
                      <a:tailEnd type="none" w="med" len="med"/>
                    </a:lnB>
                    <a:solidFill>
                      <a:srgbClr val="6A4C8C"/>
                    </a:solidFill>
                  </a:tcPr>
                </a:tc>
                <a:tc>
                  <a:txBody>
                    <a:bodyPr/>
                    <a:lstStyle/>
                    <a:p>
                      <a:pPr algn="ctr" rtl="0" fontAlgn="t">
                        <a:spcBef>
                          <a:spcPts val="0"/>
                        </a:spcBef>
                        <a:spcAft>
                          <a:spcPts val="0"/>
                        </a:spcAft>
                      </a:pPr>
                      <a:r>
                        <a:rPr lang="en-GB" sz="2800" b="1" i="0" u="none" strike="noStrike" dirty="0">
                          <a:solidFill>
                            <a:srgbClr val="FFFFFF"/>
                          </a:solidFill>
                          <a:effectLst/>
                          <a:latin typeface="+mn-lt"/>
                        </a:rPr>
                        <a:t>Group Exercise</a:t>
                      </a:r>
                      <a:endParaRPr lang="en-GB" sz="2800" dirty="0">
                        <a:effectLst/>
                        <a:latin typeface="+mn-l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30480" cap="flat" cmpd="sng" algn="ctr">
                      <a:solidFill>
                        <a:srgbClr val="FFFFFF"/>
                      </a:solidFill>
                      <a:prstDash val="solid"/>
                      <a:round/>
                      <a:headEnd type="none" w="med" len="med"/>
                      <a:tailEnd type="none" w="med" len="med"/>
                    </a:lnB>
                    <a:solidFill>
                      <a:srgbClr val="6A4C8C"/>
                    </a:solidFill>
                  </a:tcPr>
                </a:tc>
                <a:extLst>
                  <a:ext uri="{0D108BD9-81ED-4DB2-BD59-A6C34878D82A}">
                    <a16:rowId xmlns:a16="http://schemas.microsoft.com/office/drawing/2014/main" val="501189431"/>
                  </a:ext>
                </a:extLst>
              </a:tr>
              <a:tr h="1551558">
                <a:tc>
                  <a:txBody>
                    <a:bodyPr/>
                    <a:lstStyle/>
                    <a:p>
                      <a:pPr rtl="0" fontAlgn="t">
                        <a:spcBef>
                          <a:spcPts val="0"/>
                        </a:spcBef>
                        <a:spcAft>
                          <a:spcPts val="0"/>
                        </a:spcAft>
                      </a:pPr>
                      <a:r>
                        <a:rPr lang="en-GB" sz="2700" b="0" i="0" u="none" strike="noStrike">
                          <a:solidFill>
                            <a:srgbClr val="000000"/>
                          </a:solidFill>
                          <a:effectLst/>
                          <a:latin typeface="Calibri" panose="020F0502020204030204" pitchFamily="34" charset="0"/>
                        </a:rPr>
                        <a:t>1</a:t>
                      </a:r>
                      <a:endParaRPr lang="en-GB" sz="1200">
                        <a:effectLs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30480"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E0F0EB"/>
                    </a:solidFill>
                  </a:tcPr>
                </a:tc>
                <a:tc>
                  <a:txBody>
                    <a:bodyPr/>
                    <a:lstStyle/>
                    <a:p>
                      <a:pPr rtl="0" fontAlgn="t">
                        <a:spcBef>
                          <a:spcPts val="0"/>
                        </a:spcBef>
                        <a:spcAft>
                          <a:spcPts val="0"/>
                        </a:spcAft>
                      </a:pPr>
                      <a:r>
                        <a:rPr lang="en-GB" sz="2800" b="0" i="0" u="none" strike="noStrike" dirty="0">
                          <a:solidFill>
                            <a:srgbClr val="000000"/>
                          </a:solidFill>
                          <a:effectLst/>
                          <a:latin typeface="+mn-lt"/>
                        </a:rPr>
                        <a:t>What were the key factors contributing to the challenge in case study </a:t>
                      </a:r>
                      <a:r>
                        <a:rPr lang="en-GB" sz="2800" b="0" i="0" u="none" strike="noStrike" dirty="0" smtClean="0">
                          <a:solidFill>
                            <a:srgbClr val="000000"/>
                          </a:solidFill>
                          <a:effectLst/>
                          <a:latin typeface="+mn-lt"/>
                        </a:rPr>
                        <a:t>6.2?</a:t>
                      </a:r>
                      <a:endParaRPr lang="en-GB" sz="2800" b="0" dirty="0">
                        <a:effectLst/>
                        <a:latin typeface="+mn-l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30480"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E0F0EB"/>
                    </a:solidFill>
                  </a:tcPr>
                </a:tc>
                <a:tc>
                  <a:txBody>
                    <a:bodyPr/>
                    <a:lstStyle/>
                    <a:p>
                      <a:pPr rtl="0" fontAlgn="t">
                        <a:spcBef>
                          <a:spcPts val="0"/>
                        </a:spcBef>
                        <a:spcAft>
                          <a:spcPts val="0"/>
                        </a:spcAft>
                      </a:pPr>
                      <a:r>
                        <a:rPr lang="fi-FI" sz="2800" b="0" i="0" u="none" strike="noStrike" cap="none" dirty="0" smtClean="0">
                          <a:solidFill>
                            <a:schemeClr val="tx1"/>
                          </a:solidFill>
                          <a:effectLst/>
                          <a:latin typeface="+mn-lt"/>
                          <a:ea typeface="+mn-ea"/>
                          <a:cs typeface="+mn-cs"/>
                          <a:sym typeface="Arial"/>
                        </a:rPr>
                        <a:t>Write </a:t>
                      </a:r>
                      <a:r>
                        <a:rPr lang="fi-FI" sz="2800" b="0" i="0" u="none" strike="noStrike" cap="none" dirty="0" err="1" smtClean="0">
                          <a:solidFill>
                            <a:schemeClr val="tx1"/>
                          </a:solidFill>
                          <a:effectLst/>
                          <a:latin typeface="+mn-lt"/>
                          <a:ea typeface="+mn-ea"/>
                          <a:cs typeface="+mn-cs"/>
                          <a:sym typeface="Arial"/>
                        </a:rPr>
                        <a:t>the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adding</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benefit</a:t>
                      </a:r>
                      <a:r>
                        <a:rPr lang="fi-FI" sz="2800" b="0" i="0" u="none" strike="noStrike" cap="none" dirty="0" smtClean="0">
                          <a:solidFill>
                            <a:schemeClr val="tx1"/>
                          </a:solidFill>
                          <a:effectLst/>
                          <a:latin typeface="+mn-lt"/>
                          <a:ea typeface="+mn-ea"/>
                          <a:cs typeface="+mn-cs"/>
                          <a:sym typeface="Arial"/>
                        </a:rPr>
                        <a:t> of </a:t>
                      </a:r>
                      <a:r>
                        <a:rPr lang="fi-FI" sz="2800" b="0" i="0" u="none" strike="noStrike" cap="none" dirty="0" err="1" smtClean="0">
                          <a:solidFill>
                            <a:schemeClr val="tx1"/>
                          </a:solidFill>
                          <a:effectLst/>
                          <a:latin typeface="+mn-lt"/>
                          <a:ea typeface="+mn-ea"/>
                          <a:cs typeface="+mn-cs"/>
                          <a:sym typeface="Arial"/>
                        </a:rPr>
                        <a:t>the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taking</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part</a:t>
                      </a:r>
                      <a:r>
                        <a:rPr lang="fi-FI" sz="2800" b="0" i="0" u="none" strike="noStrike" cap="none" dirty="0" smtClean="0">
                          <a:solidFill>
                            <a:schemeClr val="tx1"/>
                          </a:solidFill>
                          <a:effectLst/>
                          <a:latin typeface="+mn-lt"/>
                          <a:ea typeface="+mn-ea"/>
                          <a:cs typeface="+mn-cs"/>
                          <a:sym typeface="Arial"/>
                        </a:rPr>
                        <a:t> in </a:t>
                      </a:r>
                      <a:r>
                        <a:rPr lang="fi-FI" sz="2800" b="0" i="0" u="none" strike="noStrike" cap="none" dirty="0" err="1" smtClean="0">
                          <a:solidFill>
                            <a:schemeClr val="tx1"/>
                          </a:solidFill>
                          <a:effectLst/>
                          <a:latin typeface="+mn-lt"/>
                          <a:ea typeface="+mn-ea"/>
                          <a:cs typeface="+mn-cs"/>
                          <a:sym typeface="Arial"/>
                        </a:rPr>
                        <a:t>appropriate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physical</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activities</a:t>
                      </a:r>
                      <a:r>
                        <a:rPr lang="fi-FI" sz="2800" b="0" i="0" u="none" strike="noStrike" cap="none" dirty="0" smtClean="0">
                          <a:solidFill>
                            <a:schemeClr val="tx1"/>
                          </a:solidFill>
                          <a:effectLst/>
                          <a:latin typeface="+mn-lt"/>
                          <a:ea typeface="+mn-ea"/>
                          <a:cs typeface="+mn-cs"/>
                          <a:sym typeface="Arial"/>
                        </a:rPr>
                        <a:t> for ADHD </a:t>
                      </a:r>
                      <a:endParaRPr lang="en-GB" sz="2800" b="0" dirty="0">
                        <a:effectLst/>
                        <a:latin typeface="+mn-l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30480"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E0F0EB"/>
                    </a:solidFill>
                  </a:tcPr>
                </a:tc>
                <a:extLst>
                  <a:ext uri="{0D108BD9-81ED-4DB2-BD59-A6C34878D82A}">
                    <a16:rowId xmlns:a16="http://schemas.microsoft.com/office/drawing/2014/main" val="3302526978"/>
                  </a:ext>
                </a:extLst>
              </a:tr>
              <a:tr h="2019723">
                <a:tc>
                  <a:txBody>
                    <a:bodyPr/>
                    <a:lstStyle/>
                    <a:p>
                      <a:pPr rtl="0" fontAlgn="t">
                        <a:spcBef>
                          <a:spcPts val="0"/>
                        </a:spcBef>
                        <a:spcAft>
                          <a:spcPts val="0"/>
                        </a:spcAft>
                      </a:pPr>
                      <a:r>
                        <a:rPr lang="en-GB" sz="2700" b="0" i="0" u="none" strike="noStrike">
                          <a:solidFill>
                            <a:srgbClr val="000000"/>
                          </a:solidFill>
                          <a:effectLst/>
                          <a:latin typeface="Calibri" panose="020F0502020204030204" pitchFamily="34" charset="0"/>
                        </a:rPr>
                        <a:t>2</a:t>
                      </a:r>
                      <a:endParaRPr lang="en-GB" sz="1200">
                        <a:effectLs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9CD6C1"/>
                    </a:solidFill>
                  </a:tcPr>
                </a:tc>
                <a:tc>
                  <a:txBody>
                    <a:bodyPr/>
                    <a:lstStyle/>
                    <a:p>
                      <a:pPr rtl="0" fontAlgn="t">
                        <a:spcBef>
                          <a:spcPts val="0"/>
                        </a:spcBef>
                        <a:spcAft>
                          <a:spcPts val="0"/>
                        </a:spcAft>
                      </a:pPr>
                      <a:r>
                        <a:rPr lang="fi-FI" sz="2800" b="0" i="0" u="none" strike="noStrike" cap="none" dirty="0" err="1" smtClean="0">
                          <a:solidFill>
                            <a:schemeClr val="tx1"/>
                          </a:solidFill>
                          <a:effectLst/>
                          <a:latin typeface="+mn-lt"/>
                          <a:ea typeface="+mn-ea"/>
                          <a:cs typeface="+mn-cs"/>
                          <a:sym typeface="Arial"/>
                        </a:rPr>
                        <a:t>Which</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were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the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challenges</a:t>
                      </a:r>
                      <a:r>
                        <a:rPr lang="fi-FI" sz="2800" b="0" i="0" u="none" strike="noStrike" cap="none" dirty="0" smtClean="0">
                          <a:solidFill>
                            <a:schemeClr val="tx1"/>
                          </a:solidFill>
                          <a:effectLst/>
                          <a:latin typeface="+mn-lt"/>
                          <a:ea typeface="+mn-ea"/>
                          <a:cs typeface="+mn-cs"/>
                          <a:sym typeface="Arial"/>
                        </a:rPr>
                        <a:t> in “T” ‘s life? </a:t>
                      </a:r>
                      <a:endParaRPr lang="en-GB" sz="2800" b="0" dirty="0">
                        <a:effectLst/>
                        <a:latin typeface="+mn-l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9CD6C1"/>
                    </a:solidFill>
                  </a:tcPr>
                </a:tc>
                <a:tc>
                  <a:txBody>
                    <a:bodyPr/>
                    <a:lstStyle/>
                    <a:p>
                      <a:pPr>
                        <a:lnSpc>
                          <a:spcPct val="150000"/>
                        </a:lnSpc>
                        <a:spcAft>
                          <a:spcPts val="0"/>
                        </a:spcAft>
                      </a:pPr>
                      <a:r>
                        <a:rPr lang="fi-FI" sz="2800" b="0" i="0" u="none" strike="noStrike" cap="none" dirty="0" smtClean="0">
                          <a:solidFill>
                            <a:schemeClr val="tx1"/>
                          </a:solidFill>
                          <a:effectLst/>
                          <a:latin typeface="+mn-lt"/>
                          <a:ea typeface="+mn-ea"/>
                          <a:cs typeface="+mn-cs"/>
                          <a:sym typeface="Arial"/>
                        </a:rPr>
                        <a:t>How long is </a:t>
                      </a:r>
                      <a:r>
                        <a:rPr lang="fi-FI" sz="2800" b="0" i="0" u="none" strike="noStrike" cap="none" dirty="0" err="1" smtClean="0">
                          <a:solidFill>
                            <a:schemeClr val="tx1"/>
                          </a:solidFill>
                          <a:effectLst/>
                          <a:latin typeface="+mn-lt"/>
                          <a:ea typeface="+mn-ea"/>
                          <a:cs typeface="+mn-cs"/>
                          <a:sym typeface="Arial"/>
                        </a:rPr>
                        <a:t>needed</a:t>
                      </a:r>
                      <a:r>
                        <a:rPr lang="fi-FI" sz="2800" b="0" i="0" u="none" strike="noStrike" cap="none" dirty="0" smtClean="0">
                          <a:solidFill>
                            <a:schemeClr val="tx1"/>
                          </a:solidFill>
                          <a:effectLst/>
                          <a:latin typeface="+mn-lt"/>
                          <a:ea typeface="+mn-ea"/>
                          <a:cs typeface="+mn-cs"/>
                          <a:sym typeface="Arial"/>
                        </a:rPr>
                        <a:t> in </a:t>
                      </a:r>
                      <a:r>
                        <a:rPr lang="fi-FI" sz="2800" b="0" i="0" u="none" strike="noStrike" cap="none" dirty="0" err="1" smtClean="0">
                          <a:solidFill>
                            <a:schemeClr val="tx1"/>
                          </a:solidFill>
                          <a:effectLst/>
                          <a:latin typeface="+mn-lt"/>
                          <a:ea typeface="+mn-ea"/>
                          <a:cs typeface="+mn-cs"/>
                          <a:sym typeface="Arial"/>
                        </a:rPr>
                        <a:t>order</a:t>
                      </a:r>
                      <a:r>
                        <a:rPr lang="fi-FI" sz="2800" b="0" i="0" u="none" strike="noStrike" cap="none" dirty="0" smtClean="0">
                          <a:solidFill>
                            <a:schemeClr val="tx1"/>
                          </a:solidFill>
                          <a:effectLst/>
                          <a:latin typeface="+mn-lt"/>
                          <a:ea typeface="+mn-ea"/>
                          <a:cs typeface="+mn-cs"/>
                          <a:sym typeface="Arial"/>
                        </a:rPr>
                        <a:t> to </a:t>
                      </a:r>
                      <a:r>
                        <a:rPr lang="fi-FI" sz="2800" b="0" i="0" u="none" strike="noStrike" cap="none" dirty="0" err="1" smtClean="0">
                          <a:solidFill>
                            <a:schemeClr val="tx1"/>
                          </a:solidFill>
                          <a:effectLst/>
                          <a:latin typeface="+mn-lt"/>
                          <a:ea typeface="+mn-ea"/>
                          <a:cs typeface="+mn-cs"/>
                          <a:sym typeface="Arial"/>
                        </a:rPr>
                        <a:t>see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the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benefits</a:t>
                      </a:r>
                      <a:r>
                        <a:rPr lang="fi-FI" sz="2800" b="0" i="0" u="none" strike="noStrike" cap="none" dirty="0" smtClean="0">
                          <a:solidFill>
                            <a:schemeClr val="tx1"/>
                          </a:solidFill>
                          <a:effectLst/>
                          <a:latin typeface="+mn-lt"/>
                          <a:ea typeface="+mn-ea"/>
                          <a:cs typeface="+mn-cs"/>
                          <a:sym typeface="Arial"/>
                        </a:rPr>
                        <a:t> for ADHD </a:t>
                      </a:r>
                      <a:r>
                        <a:rPr lang="fi-FI" sz="2800" b="0" i="0" u="none" strike="noStrike" cap="none" dirty="0" err="1" smtClean="0">
                          <a:solidFill>
                            <a:schemeClr val="tx1"/>
                          </a:solidFill>
                          <a:effectLst/>
                          <a:latin typeface="+mn-lt"/>
                          <a:ea typeface="+mn-ea"/>
                          <a:cs typeface="+mn-cs"/>
                          <a:sym typeface="Arial"/>
                        </a:rPr>
                        <a:t>because</a:t>
                      </a:r>
                      <a:r>
                        <a:rPr lang="fi-FI" sz="2800" b="0" i="0" u="none" strike="noStrike" cap="none" dirty="0" smtClean="0">
                          <a:solidFill>
                            <a:schemeClr val="tx1"/>
                          </a:solidFill>
                          <a:effectLst/>
                          <a:latin typeface="+mn-lt"/>
                          <a:ea typeface="+mn-ea"/>
                          <a:cs typeface="+mn-cs"/>
                          <a:sym typeface="Arial"/>
                        </a:rPr>
                        <a:t> of </a:t>
                      </a:r>
                      <a:r>
                        <a:rPr lang="fi-FI" sz="2800" b="0" i="0" u="none" strike="noStrike" cap="none" dirty="0" err="1" smtClean="0">
                          <a:solidFill>
                            <a:schemeClr val="tx1"/>
                          </a:solidFill>
                          <a:effectLst/>
                          <a:latin typeface="+mn-lt"/>
                          <a:ea typeface="+mn-ea"/>
                          <a:cs typeface="+mn-cs"/>
                          <a:sym typeface="Arial"/>
                        </a:rPr>
                        <a:t>the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physical</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activities</a:t>
                      </a:r>
                      <a:r>
                        <a:rPr lang="fi-FI" sz="2800" b="0" i="0" u="none" strike="noStrike" cap="none" dirty="0" smtClean="0">
                          <a:solidFill>
                            <a:schemeClr val="tx1"/>
                          </a:solidFill>
                          <a:effectLst/>
                          <a:latin typeface="+mn-lt"/>
                          <a:ea typeface="+mn-ea"/>
                          <a:cs typeface="+mn-cs"/>
                          <a:sym typeface="Arial"/>
                        </a:rPr>
                        <a:t> intervention?</a:t>
                      </a:r>
                      <a:endParaRPr lang="en-GB" sz="2800" b="0" dirty="0">
                        <a:effectLst/>
                        <a:latin typeface="+mn-lt"/>
                        <a:ea typeface="Calibri" panose="020F0502020204030204" pitchFamily="34" charset="0"/>
                        <a:cs typeface="Times New Roman" panose="02020603050405020304" pitchFamily="18" charset="0"/>
                      </a:endParaRPr>
                    </a:p>
                  </a:txBody>
                  <a:tcPr marL="68580" marR="68580" marT="0" marB="0">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9CD6C1"/>
                    </a:solidFill>
                  </a:tcPr>
                </a:tc>
                <a:extLst>
                  <a:ext uri="{0D108BD9-81ED-4DB2-BD59-A6C34878D82A}">
                    <a16:rowId xmlns:a16="http://schemas.microsoft.com/office/drawing/2014/main" val="3112508561"/>
                  </a:ext>
                </a:extLst>
              </a:tr>
              <a:tr h="1535989">
                <a:tc>
                  <a:txBody>
                    <a:bodyPr/>
                    <a:lstStyle/>
                    <a:p>
                      <a:pPr rtl="0" fontAlgn="t">
                        <a:spcBef>
                          <a:spcPts val="0"/>
                        </a:spcBef>
                        <a:spcAft>
                          <a:spcPts val="0"/>
                        </a:spcAft>
                      </a:pPr>
                      <a:r>
                        <a:rPr lang="en-GB" sz="2700" b="0" i="0" u="none" strike="noStrike">
                          <a:solidFill>
                            <a:srgbClr val="000000"/>
                          </a:solidFill>
                          <a:effectLst/>
                          <a:latin typeface="Calibri" panose="020F0502020204030204" pitchFamily="34" charset="0"/>
                        </a:rPr>
                        <a:t>3</a:t>
                      </a:r>
                      <a:endParaRPr lang="en-GB" sz="1200">
                        <a:effectLs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E0F0EB"/>
                    </a:solidFill>
                  </a:tcPr>
                </a:tc>
                <a:tc>
                  <a:txBody>
                    <a:bodyPr/>
                    <a:lstStyle/>
                    <a:p>
                      <a:pPr rtl="0" fontAlgn="t">
                        <a:spcBef>
                          <a:spcPts val="0"/>
                        </a:spcBef>
                        <a:spcAft>
                          <a:spcPts val="0"/>
                        </a:spcAft>
                      </a:pPr>
                      <a:r>
                        <a:rPr lang="fi-FI" sz="2800" b="0" i="0" u="none" strike="noStrike" cap="none" dirty="0" smtClean="0">
                          <a:solidFill>
                            <a:schemeClr val="tx1"/>
                          </a:solidFill>
                          <a:effectLst/>
                          <a:latin typeface="+mn-lt"/>
                          <a:ea typeface="+mn-ea"/>
                          <a:cs typeface="+mn-cs"/>
                          <a:sym typeface="Arial"/>
                        </a:rPr>
                        <a:t>How </a:t>
                      </a:r>
                      <a:r>
                        <a:rPr lang="fi-FI" sz="2800" b="0" i="0" u="none" strike="noStrike" cap="none" dirty="0" err="1" smtClean="0">
                          <a:solidFill>
                            <a:schemeClr val="tx1"/>
                          </a:solidFill>
                          <a:effectLst/>
                          <a:latin typeface="+mn-lt"/>
                          <a:ea typeface="+mn-ea"/>
                          <a:cs typeface="+mn-cs"/>
                          <a:sym typeface="Arial"/>
                        </a:rPr>
                        <a:t>did</a:t>
                      </a:r>
                      <a:r>
                        <a:rPr lang="fi-FI" sz="2800" b="0" i="0" u="none" strike="noStrike" cap="none" dirty="0" smtClean="0">
                          <a:solidFill>
                            <a:schemeClr val="tx1"/>
                          </a:solidFill>
                          <a:effectLst/>
                          <a:latin typeface="+mn-lt"/>
                          <a:ea typeface="+mn-ea"/>
                          <a:cs typeface="+mn-cs"/>
                          <a:sym typeface="Arial"/>
                        </a:rPr>
                        <a:t> he </a:t>
                      </a:r>
                      <a:r>
                        <a:rPr lang="fi-FI" sz="2800" b="0" i="0" u="none" strike="noStrike" cap="none" dirty="0" err="1" smtClean="0">
                          <a:solidFill>
                            <a:schemeClr val="tx1"/>
                          </a:solidFill>
                          <a:effectLst/>
                          <a:latin typeface="+mn-lt"/>
                          <a:ea typeface="+mn-ea"/>
                          <a:cs typeface="+mn-cs"/>
                          <a:sym typeface="Arial"/>
                        </a:rPr>
                        <a:t>succeed</a:t>
                      </a:r>
                      <a:r>
                        <a:rPr lang="fi-FI" sz="2800" b="0" i="0" u="none" strike="noStrike" cap="none" dirty="0" smtClean="0">
                          <a:solidFill>
                            <a:schemeClr val="tx1"/>
                          </a:solidFill>
                          <a:effectLst/>
                          <a:latin typeface="+mn-lt"/>
                          <a:ea typeface="+mn-ea"/>
                          <a:cs typeface="+mn-cs"/>
                          <a:sym typeface="Arial"/>
                        </a:rPr>
                        <a:t> in </a:t>
                      </a:r>
                      <a:r>
                        <a:rPr lang="fi-FI" sz="2800" b="0" i="0" u="none" strike="noStrike" cap="none" dirty="0" err="1" smtClean="0">
                          <a:solidFill>
                            <a:schemeClr val="tx1"/>
                          </a:solidFill>
                          <a:effectLst/>
                          <a:latin typeface="+mn-lt"/>
                          <a:ea typeface="+mn-ea"/>
                          <a:cs typeface="+mn-cs"/>
                          <a:sym typeface="Arial"/>
                        </a:rPr>
                        <a:t>following</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the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new</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norms</a:t>
                      </a:r>
                      <a:r>
                        <a:rPr lang="fi-FI" sz="2800" b="0" i="0" u="none" strike="noStrike" cap="none" dirty="0" smtClean="0">
                          <a:solidFill>
                            <a:schemeClr val="tx1"/>
                          </a:solidFill>
                          <a:effectLst/>
                          <a:latin typeface="+mn-lt"/>
                          <a:ea typeface="+mn-ea"/>
                          <a:cs typeface="+mn-cs"/>
                          <a:sym typeface="Arial"/>
                        </a:rPr>
                        <a:t> in </a:t>
                      </a:r>
                      <a:r>
                        <a:rPr lang="fi-FI" sz="2800" b="0" i="0" u="none" strike="noStrike" cap="none" dirty="0" err="1" smtClean="0">
                          <a:solidFill>
                            <a:schemeClr val="tx1"/>
                          </a:solidFill>
                          <a:effectLst/>
                          <a:latin typeface="+mn-lt"/>
                          <a:ea typeface="+mn-ea"/>
                          <a:cs typeface="+mn-cs"/>
                          <a:sym typeface="Arial"/>
                        </a:rPr>
                        <a:t>his</a:t>
                      </a:r>
                      <a:r>
                        <a:rPr lang="fi-FI" sz="2800" b="0" i="0" u="none" strike="noStrike" cap="none" dirty="0" smtClean="0">
                          <a:solidFill>
                            <a:schemeClr val="tx1"/>
                          </a:solidFill>
                          <a:effectLst/>
                          <a:latin typeface="+mn-lt"/>
                          <a:ea typeface="+mn-ea"/>
                          <a:cs typeface="+mn-cs"/>
                          <a:sym typeface="Arial"/>
                        </a:rPr>
                        <a:t> life?</a:t>
                      </a:r>
                      <a:endParaRPr lang="en-GB" sz="2800" b="0" dirty="0">
                        <a:effectLst/>
                        <a:latin typeface="+mn-l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E0F0EB"/>
                    </a:solidFill>
                  </a:tcPr>
                </a:tc>
                <a:tc>
                  <a:txBody>
                    <a:bodyPr/>
                    <a:lstStyle/>
                    <a:p>
                      <a:pPr rtl="0" fontAlgn="t">
                        <a:spcBef>
                          <a:spcPts val="0"/>
                        </a:spcBef>
                        <a:spcAft>
                          <a:spcPts val="0"/>
                        </a:spcAft>
                      </a:pPr>
                      <a:r>
                        <a:rPr lang="fi-FI" sz="2800" b="0" i="0" u="none" strike="noStrike" cap="none" dirty="0" err="1" smtClean="0">
                          <a:solidFill>
                            <a:schemeClr val="tx1"/>
                          </a:solidFill>
                          <a:effectLst/>
                          <a:latin typeface="+mn-lt"/>
                          <a:ea typeface="+mn-ea"/>
                          <a:cs typeface="+mn-cs"/>
                          <a:sym typeface="Arial"/>
                        </a:rPr>
                        <a:t>Why</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was</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choosing</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the</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right</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physical</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activity</a:t>
                      </a:r>
                      <a:r>
                        <a:rPr lang="fi-FI" sz="2800" b="0" i="0" u="none" strike="noStrike" cap="none" dirty="0" smtClean="0">
                          <a:solidFill>
                            <a:schemeClr val="tx1"/>
                          </a:solidFill>
                          <a:effectLst/>
                          <a:latin typeface="+mn-lt"/>
                          <a:ea typeface="+mn-ea"/>
                          <a:cs typeface="+mn-cs"/>
                          <a:sym typeface="Arial"/>
                        </a:rPr>
                        <a:t> </a:t>
                      </a:r>
                      <a:r>
                        <a:rPr lang="fi-FI" sz="2800" b="0" i="0" u="none" strike="noStrike" cap="none" dirty="0" err="1" smtClean="0">
                          <a:solidFill>
                            <a:schemeClr val="tx1"/>
                          </a:solidFill>
                          <a:effectLst/>
                          <a:latin typeface="+mn-lt"/>
                          <a:ea typeface="+mn-ea"/>
                          <a:cs typeface="+mn-cs"/>
                          <a:sym typeface="Arial"/>
                        </a:rPr>
                        <a:t>important</a:t>
                      </a:r>
                      <a:r>
                        <a:rPr lang="fi-FI" sz="2800" b="0" i="0" u="none" strike="noStrike" cap="none" dirty="0" smtClean="0">
                          <a:solidFill>
                            <a:schemeClr val="tx1"/>
                          </a:solidFill>
                          <a:effectLst/>
                          <a:latin typeface="+mn-lt"/>
                          <a:ea typeface="+mn-ea"/>
                          <a:cs typeface="+mn-cs"/>
                          <a:sym typeface="Arial"/>
                        </a:rPr>
                        <a:t> for “T”?</a:t>
                      </a:r>
                      <a:endParaRPr lang="en-GB" sz="2800" b="0" dirty="0">
                        <a:effectLst/>
                        <a:latin typeface="+mn-lt"/>
                      </a:endParaRPr>
                    </a:p>
                  </a:txBody>
                  <a:tcPr marL="64107" marR="64107" marT="32054" marB="32054">
                    <a:lnL w="10157" cap="flat" cmpd="sng" algn="ctr">
                      <a:solidFill>
                        <a:srgbClr val="FFFFFF"/>
                      </a:solidFill>
                      <a:prstDash val="solid"/>
                      <a:round/>
                      <a:headEnd type="none" w="med" len="med"/>
                      <a:tailEnd type="none" w="med" len="med"/>
                    </a:lnL>
                    <a:lnR w="10157" cap="flat" cmpd="sng" algn="ctr">
                      <a:solidFill>
                        <a:srgbClr val="FFFFFF"/>
                      </a:solidFill>
                      <a:prstDash val="solid"/>
                      <a:round/>
                      <a:headEnd type="none" w="med" len="med"/>
                      <a:tailEnd type="none" w="med" len="med"/>
                    </a:lnR>
                    <a:lnT w="10157" cap="flat" cmpd="sng" algn="ctr">
                      <a:solidFill>
                        <a:srgbClr val="FFFFFF"/>
                      </a:solidFill>
                      <a:prstDash val="solid"/>
                      <a:round/>
                      <a:headEnd type="none" w="med" len="med"/>
                      <a:tailEnd type="none" w="med" len="med"/>
                    </a:lnT>
                    <a:lnB w="10157" cap="flat" cmpd="sng" algn="ctr">
                      <a:solidFill>
                        <a:srgbClr val="FFFFFF"/>
                      </a:solidFill>
                      <a:prstDash val="solid"/>
                      <a:round/>
                      <a:headEnd type="none" w="med" len="med"/>
                      <a:tailEnd type="none" w="med" len="med"/>
                    </a:lnB>
                    <a:solidFill>
                      <a:srgbClr val="E0F0EB"/>
                    </a:solidFill>
                  </a:tcPr>
                </a:tc>
                <a:extLst>
                  <a:ext uri="{0D108BD9-81ED-4DB2-BD59-A6C34878D82A}">
                    <a16:rowId xmlns:a16="http://schemas.microsoft.com/office/drawing/2014/main" val="1950635883"/>
                  </a:ext>
                </a:extLst>
              </a:tr>
            </a:tbl>
          </a:graphicData>
        </a:graphic>
      </p:graphicFrame>
      <p:sp>
        <p:nvSpPr>
          <p:cNvPr id="7" name="Google Shape;117;p3"/>
          <p:cNvSpPr txBox="1"/>
          <p:nvPr/>
        </p:nvSpPr>
        <p:spPr>
          <a:xfrm>
            <a:off x="457198" y="809194"/>
            <a:ext cx="13108529" cy="553998"/>
          </a:xfrm>
          <a:prstGeom prst="rect">
            <a:avLst/>
          </a:prstGeom>
          <a:noFill/>
          <a:ln>
            <a:noFill/>
          </a:ln>
        </p:spPr>
        <p:txBody>
          <a:bodyPr spcFirstLastPara="1" wrap="square" lIns="0" tIns="0" rIns="0" bIns="0" anchor="t" anchorCtr="0">
            <a:spAutoFit/>
          </a:bodyPr>
          <a:lstStyle/>
          <a:p>
            <a:r>
              <a:rPr lang="fi-FI" sz="3600" b="1" dirty="0" smtClean="0">
                <a:solidFill>
                  <a:srgbClr val="7030A0"/>
                </a:solidFill>
              </a:rPr>
              <a:t>CASE STUDY 6.2 </a:t>
            </a:r>
            <a:r>
              <a:rPr lang="fi-FI" sz="3600" b="1" dirty="0" err="1" smtClean="0">
                <a:solidFill>
                  <a:srgbClr val="7030A0"/>
                </a:solidFill>
              </a:rPr>
              <a:t>Healthy</a:t>
            </a:r>
            <a:r>
              <a:rPr lang="fi-FI" sz="3600" b="1" dirty="0" smtClean="0">
                <a:solidFill>
                  <a:srgbClr val="7030A0"/>
                </a:solidFill>
              </a:rPr>
              <a:t> </a:t>
            </a:r>
            <a:r>
              <a:rPr lang="fi-FI" sz="3600" b="1" dirty="0" err="1" smtClean="0">
                <a:solidFill>
                  <a:srgbClr val="7030A0"/>
                </a:solidFill>
              </a:rPr>
              <a:t>Living</a:t>
            </a:r>
            <a:r>
              <a:rPr lang="fi-FI" sz="3600" b="1" dirty="0" smtClean="0">
                <a:solidFill>
                  <a:srgbClr val="7030A0"/>
                </a:solidFill>
              </a:rPr>
              <a:t> </a:t>
            </a:r>
            <a:r>
              <a:rPr lang="fi-FI" sz="3600" b="1" dirty="0" err="1" smtClean="0">
                <a:solidFill>
                  <a:srgbClr val="7030A0"/>
                </a:solidFill>
              </a:rPr>
              <a:t>with</a:t>
            </a:r>
            <a:r>
              <a:rPr lang="fi-FI" sz="3600" b="1" dirty="0" smtClean="0">
                <a:solidFill>
                  <a:srgbClr val="7030A0"/>
                </a:solidFill>
              </a:rPr>
              <a:t> </a:t>
            </a:r>
            <a:r>
              <a:rPr lang="fi-FI" sz="3600" b="1" dirty="0" err="1" smtClean="0">
                <a:solidFill>
                  <a:srgbClr val="7030A0"/>
                </a:solidFill>
              </a:rPr>
              <a:t>Physical</a:t>
            </a:r>
            <a:r>
              <a:rPr lang="fi-FI" sz="3600" b="1" dirty="0" smtClean="0">
                <a:solidFill>
                  <a:srgbClr val="7030A0"/>
                </a:solidFill>
              </a:rPr>
              <a:t> </a:t>
            </a:r>
            <a:r>
              <a:rPr lang="fi-FI" sz="3600" b="1" dirty="0" err="1" smtClean="0">
                <a:solidFill>
                  <a:srgbClr val="7030A0"/>
                </a:solidFill>
              </a:rPr>
              <a:t>activities</a:t>
            </a:r>
            <a:r>
              <a:rPr lang="fi-FI" sz="3600" b="1" dirty="0" smtClean="0">
                <a:solidFill>
                  <a:srgbClr val="7030A0"/>
                </a:solidFill>
              </a:rPr>
              <a:t>  </a:t>
            </a:r>
          </a:p>
        </p:txBody>
      </p:sp>
    </p:spTree>
    <p:extLst>
      <p:ext uri="{BB962C8B-B14F-4D97-AF65-F5344CB8AC3E}">
        <p14:creationId xmlns:p14="http://schemas.microsoft.com/office/powerpoint/2010/main" val="4067593562"/>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9836</TotalTime>
  <Words>1424</Words>
  <Application>Microsoft Office PowerPoint</Application>
  <PresentationFormat>Custom</PresentationFormat>
  <Paragraphs>132</Paragraphs>
  <Slides>14</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Aptos</vt:lpstr>
      <vt:lpstr>Arial</vt:lpstr>
      <vt:lpstr>Calibri</vt:lpstr>
      <vt:lpstr>Play</vt:lpstr>
      <vt:lpstr>Segoe UI Symbol</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Dekaplus</dc:creator>
  <cp:lastModifiedBy>Dekaplus</cp:lastModifiedBy>
  <cp:revision>44</cp:revision>
  <dcterms:created xsi:type="dcterms:W3CDTF">2006-08-16T00:00:00Z</dcterms:created>
  <dcterms:modified xsi:type="dcterms:W3CDTF">2026-02-06T15:02:14Z</dcterms:modified>
</cp:coreProperties>
</file>